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56" r:id="rId2"/>
    <p:sldId id="258" r:id="rId3"/>
    <p:sldId id="394" r:id="rId4"/>
    <p:sldId id="457" r:id="rId5"/>
    <p:sldId id="420" r:id="rId6"/>
    <p:sldId id="418" r:id="rId7"/>
    <p:sldId id="421" r:id="rId8"/>
    <p:sldId id="422" r:id="rId9"/>
    <p:sldId id="423" r:id="rId10"/>
    <p:sldId id="424" r:id="rId11"/>
    <p:sldId id="427" r:id="rId12"/>
    <p:sldId id="425" r:id="rId13"/>
    <p:sldId id="426" r:id="rId14"/>
    <p:sldId id="428" r:id="rId15"/>
    <p:sldId id="429" r:id="rId16"/>
    <p:sldId id="430" r:id="rId17"/>
    <p:sldId id="431" r:id="rId18"/>
    <p:sldId id="432" r:id="rId19"/>
    <p:sldId id="433" r:id="rId20"/>
    <p:sldId id="437" r:id="rId21"/>
    <p:sldId id="436" r:id="rId22"/>
    <p:sldId id="435" r:id="rId23"/>
    <p:sldId id="438" r:id="rId24"/>
    <p:sldId id="439" r:id="rId25"/>
    <p:sldId id="440" r:id="rId26"/>
    <p:sldId id="448" r:id="rId27"/>
    <p:sldId id="447" r:id="rId28"/>
    <p:sldId id="441" r:id="rId29"/>
    <p:sldId id="442" r:id="rId30"/>
    <p:sldId id="443" r:id="rId31"/>
    <p:sldId id="444" r:id="rId32"/>
    <p:sldId id="445" r:id="rId33"/>
    <p:sldId id="446" r:id="rId34"/>
    <p:sldId id="449" r:id="rId35"/>
    <p:sldId id="450" r:id="rId36"/>
    <p:sldId id="451" r:id="rId37"/>
    <p:sldId id="452" r:id="rId38"/>
    <p:sldId id="453" r:id="rId39"/>
    <p:sldId id="455" r:id="rId40"/>
    <p:sldId id="454" r:id="rId41"/>
    <p:sldId id="402" r:id="rId42"/>
    <p:sldId id="403" r:id="rId43"/>
    <p:sldId id="404" r:id="rId44"/>
    <p:sldId id="405" r:id="rId45"/>
    <p:sldId id="406" r:id="rId46"/>
    <p:sldId id="407" r:id="rId47"/>
    <p:sldId id="408" r:id="rId48"/>
    <p:sldId id="456" r:id="rId49"/>
    <p:sldId id="458" r:id="rId50"/>
    <p:sldId id="459" r:id="rId51"/>
    <p:sldId id="460" r:id="rId52"/>
    <p:sldId id="461" r:id="rId53"/>
    <p:sldId id="348" r:id="rId54"/>
    <p:sldId id="349" r:id="rId55"/>
    <p:sldId id="350" r:id="rId56"/>
    <p:sldId id="333" r:id="rId57"/>
    <p:sldId id="334" r:id="rId58"/>
    <p:sldId id="351" r:id="rId59"/>
    <p:sldId id="352" r:id="rId60"/>
    <p:sldId id="353" r:id="rId61"/>
    <p:sldId id="354" r:id="rId62"/>
    <p:sldId id="355" r:id="rId63"/>
    <p:sldId id="356" r:id="rId64"/>
    <p:sldId id="357" r:id="rId65"/>
    <p:sldId id="358" r:id="rId66"/>
    <p:sldId id="360" r:id="rId67"/>
    <p:sldId id="359" r:id="rId68"/>
    <p:sldId id="361" r:id="rId69"/>
    <p:sldId id="362" r:id="rId70"/>
    <p:sldId id="363" r:id="rId71"/>
    <p:sldId id="364" r:id="rId72"/>
    <p:sldId id="365" r:id="rId73"/>
    <p:sldId id="366" r:id="rId74"/>
    <p:sldId id="367" r:id="rId75"/>
    <p:sldId id="368" r:id="rId76"/>
    <p:sldId id="369" r:id="rId77"/>
    <p:sldId id="370" r:id="rId78"/>
    <p:sldId id="371" r:id="rId79"/>
    <p:sldId id="372" r:id="rId80"/>
    <p:sldId id="373" r:id="rId81"/>
    <p:sldId id="374" r:id="rId82"/>
    <p:sldId id="462" r:id="rId83"/>
    <p:sldId id="470" r:id="rId84"/>
    <p:sldId id="339" r:id="rId85"/>
    <p:sldId id="468" r:id="rId86"/>
    <p:sldId id="469" r:id="rId87"/>
    <p:sldId id="463" r:id="rId88"/>
    <p:sldId id="464" r:id="rId89"/>
    <p:sldId id="465" r:id="rId90"/>
    <p:sldId id="466" r:id="rId91"/>
    <p:sldId id="467"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08" autoAdjust="0"/>
    <p:restoredTop sz="76417"/>
  </p:normalViewPr>
  <p:slideViewPr>
    <p:cSldViewPr snapToGrid="0">
      <p:cViewPr varScale="1">
        <p:scale>
          <a:sx n="87" d="100"/>
          <a:sy n="87" d="100"/>
        </p:scale>
        <p:origin x="2022" y="96"/>
      </p:cViewPr>
      <p:guideLst/>
    </p:cSldViewPr>
  </p:slideViewPr>
  <p:notesTextViewPr>
    <p:cViewPr>
      <p:scale>
        <a:sx n="110" d="100"/>
        <a:sy n="11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image" Target="../media/image22.emf"/><Relationship Id="rId1" Type="http://schemas.openxmlformats.org/officeDocument/2006/relationships/image" Target="../media/image21.emf"/><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image" Target="../media/image1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A4226-F04F-4E40-B0B2-CA427F57922B}" type="datetimeFigureOut">
              <a:rPr lang="en-US" smtClean="0"/>
              <a:t>4/9/2017</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B446F-2D94-40A3-B067-7F82E4B04443}" type="slidenum">
              <a:rPr lang="en-US" smtClean="0"/>
              <a:t>‹#›</a:t>
            </a:fld>
            <a:endParaRPr lang="en-US"/>
          </a:p>
        </p:txBody>
      </p:sp>
    </p:spTree>
    <p:extLst>
      <p:ext uri="{BB962C8B-B14F-4D97-AF65-F5344CB8AC3E}">
        <p14:creationId xmlns:p14="http://schemas.microsoft.com/office/powerpoint/2010/main" val="2741766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afternoon everyone, my name is Yuankun Xue and I am second year PhD student from University of Southern California and  it’s a really pleasant experience to be here on a DATE with great minds here.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day I am going to present my PhD work towards providing a theoretical and computational basis on which intelligent Cyber-physical System can be constructed. More specifically, in the first part of the presentation, I am </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construction of theoretical and computational foundation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-Today I am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sharing joint !some of our recent progress on the understanding of physiological processes especially when they have good memories, or in the other words that, the past events of the physiological system, affect where the current state goes into the future.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More specifically, we are trying to learn a data-driven model from the brain-machine-body interface. that is able to describe how the physiological system change over time as a function of multiple signals that have long term memory effect and inter couple  over space.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1</a:t>
            </a:fld>
            <a:endParaRPr lang="en-US"/>
          </a:p>
        </p:txBody>
      </p:sp>
    </p:spTree>
    <p:extLst>
      <p:ext uri="{BB962C8B-B14F-4D97-AF65-F5344CB8AC3E}">
        <p14:creationId xmlns:p14="http://schemas.microsoft.com/office/powerpoint/2010/main" val="1542791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First, physiological process is unique in a sense that we have no prior knowledge about the mathematical structure of it and the process dynamics shows inconsistency in different people from time to time. A appropriate model that accurately describe and predict the its behaviors can only be learned from both our observations of the process and its biological nature.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we don like model that is too complicated. even though we have a model that is perfectly in describing the process yet it has large set of parameters and it takes more time than allowed to estimate them. This is especially true for BMBI as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Third, we need efficient algorithm to estimate model. Having a simple model with few parameters doe not necessarily make system identification a tribal task. There is chance that it could be computational intractable. Some nonlinear parameters could simply invalidate the our traditional methods like linear regression.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in this work, we are trying to address these challenges in a neuromuscular system by proposing a model learned from the observations and efficient algorithm to estimate the parameters. Of note, we believe the proposed model is general and can be applied to any physical process with strong memories. </a:t>
            </a:r>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10</a:t>
            </a:fld>
            <a:endParaRPr lang="en-US"/>
          </a:p>
        </p:txBody>
      </p:sp>
    </p:spTree>
    <p:extLst>
      <p:ext uri="{BB962C8B-B14F-4D97-AF65-F5344CB8AC3E}">
        <p14:creationId xmlns:p14="http://schemas.microsoft.com/office/powerpoint/2010/main" val="3392308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case investigation, we measure the muscular signals involved majorly when we abduct our thumbs and report the observations at extensor and abductor muscles. in the figures of first column. you can notice this process is non-smooth with a lot of peaks and valleys.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study temporal dependencies, or how the past process states affect the current state. we measure the sample autocorrelation functions in the figures of second column.  The  x axis shows the index of lagged samples. the y shows how strong it is correlated with current states.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notice in these two figures that the correlation strength decays not exponentially as a function of the lag </a:t>
            </a:r>
            <a:r>
              <a:rPr lang="en-US" sz="1200" kern="1200" dirty="0" err="1">
                <a:solidFill>
                  <a:schemeClr val="tx1"/>
                </a:solidFill>
                <a:effectLst/>
                <a:latin typeface="+mn-lt"/>
                <a:ea typeface="+mn-ea"/>
                <a:cs typeface="+mn-cs"/>
              </a:rPr>
              <a:t>index,which</a:t>
            </a:r>
            <a:r>
              <a:rPr lang="en-US" sz="1200" kern="1200" dirty="0">
                <a:solidFill>
                  <a:schemeClr val="tx1"/>
                </a:solidFill>
                <a:effectLst/>
                <a:latin typeface="+mn-lt"/>
                <a:ea typeface="+mn-ea"/>
                <a:cs typeface="+mn-cs"/>
              </a:rPr>
              <a:t> is a very common assumption,  but following a power-law. Or intuitively, it decays slower than we expect as lag index goes back time.  This observation is best illustrated when we put the correlation strength and lag index in a log-log plot.  This is shown in the first figure of column 3.  You can notice that the correlation changes following a linear function in the log-log plot.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suggests that, the strength of temporal dependency decays a function of index t to the power alpha, alpha is the slope of the linear function in this figure.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This is could be translated as the current states correlates longer back in time.  Or in more informal way, the process has longer memory than we assumed.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measured how strong the signals at different muscle sites correlate with each other. The figure in the bottom of the third column shows the sample cross correlation functions of two muscles and their correlation with white noise. Compared to that of white noise, the sample cross correlation function between two muscles , shows not only each signal gets affected by its own previous states, but also received influence from other signals.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Overall, we can make two important observations here,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observations make us believe the euro-muscular process is fractal in </a:t>
            </a:r>
            <a:r>
              <a:rPr lang="en-US" sz="1200" kern="1200" dirty="0" err="1">
                <a:solidFill>
                  <a:schemeClr val="tx1"/>
                </a:solidFill>
                <a:effectLst/>
                <a:latin typeface="+mn-lt"/>
                <a:ea typeface="+mn-ea"/>
                <a:cs typeface="+mn-cs"/>
              </a:rPr>
              <a:t>nature.Before</a:t>
            </a:r>
            <a:r>
              <a:rPr lang="en-US" sz="1200" kern="1200" dirty="0">
                <a:solidFill>
                  <a:schemeClr val="tx1"/>
                </a:solidFill>
                <a:effectLst/>
                <a:latin typeface="+mn-lt"/>
                <a:ea typeface="+mn-ea"/>
                <a:cs typeface="+mn-cs"/>
              </a:rPr>
              <a:t> I get into details,  I believe to many of the audience, a little bit explanation on  what is fatality could be be very useful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11</a:t>
            </a:fld>
            <a:endParaRPr lang="en-US"/>
          </a:p>
        </p:txBody>
      </p:sp>
    </p:spTree>
    <p:extLst>
      <p:ext uri="{BB962C8B-B14F-4D97-AF65-F5344CB8AC3E}">
        <p14:creationId xmlns:p14="http://schemas.microsoft.com/office/powerpoint/2010/main" val="3098573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case investigation, we measure the muscular signals involved majorly when we abduct our thumbs and report the observations at extensor and abductor muscles. in the figures of first column. you can notice this process is non-smooth with a lot of peaks and valleys.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study temporal dependencies, or how the past process states affect the current state. we measure the sample autocorrelation functions in the figures of second column.  The  x axis shows the index of lagged samples. the y shows how strong it is correlated with current states.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notice in these two figures that the correlation strength decays not exponentially as a function of the lag </a:t>
            </a:r>
            <a:r>
              <a:rPr lang="en-US" sz="1200" kern="1200" dirty="0" err="1">
                <a:solidFill>
                  <a:schemeClr val="tx1"/>
                </a:solidFill>
                <a:effectLst/>
                <a:latin typeface="+mn-lt"/>
                <a:ea typeface="+mn-ea"/>
                <a:cs typeface="+mn-cs"/>
              </a:rPr>
              <a:t>index,which</a:t>
            </a:r>
            <a:r>
              <a:rPr lang="en-US" sz="1200" kern="1200" dirty="0">
                <a:solidFill>
                  <a:schemeClr val="tx1"/>
                </a:solidFill>
                <a:effectLst/>
                <a:latin typeface="+mn-lt"/>
                <a:ea typeface="+mn-ea"/>
                <a:cs typeface="+mn-cs"/>
              </a:rPr>
              <a:t> is a very common assumption,  but following a power-law. Or intuitively, it decays slower than we expect as lag index goes back time.  This observation is best illustrated when we put the correlation strength and lag index in a log-log plot.  This is shown in the first figure of column 3.  You can notice that the correlation changes following a linear function in the log-log plot.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suggests that, the strength of temporal dependency decays a function of index t to the power alpha, alpha is the slope of the linear function in this figure.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This is could be translated as the current states correlates longer back in time.  Or in more informal way, the process has longer memory than we assumed.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measured how strong the signals at different muscle sites correlate with each other. The figure in the bottom of the third column shows the sample cross correlation functions of two muscles and their correlation with white noise. Compared to that of white noise, the sample cross correlation function between two muscles , shows not only each signal gets affected by its own previous states, but also received influence from other signals.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Overall, we can make two important observations here,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observations make us believe the euro-muscular process is fractal in </a:t>
            </a:r>
            <a:r>
              <a:rPr lang="en-US" sz="1200" kern="1200" dirty="0" err="1">
                <a:solidFill>
                  <a:schemeClr val="tx1"/>
                </a:solidFill>
                <a:effectLst/>
                <a:latin typeface="+mn-lt"/>
                <a:ea typeface="+mn-ea"/>
                <a:cs typeface="+mn-cs"/>
              </a:rPr>
              <a:t>nature.Before</a:t>
            </a:r>
            <a:r>
              <a:rPr lang="en-US" sz="1200" kern="1200" dirty="0">
                <a:solidFill>
                  <a:schemeClr val="tx1"/>
                </a:solidFill>
                <a:effectLst/>
                <a:latin typeface="+mn-lt"/>
                <a:ea typeface="+mn-ea"/>
                <a:cs typeface="+mn-cs"/>
              </a:rPr>
              <a:t> I get into details,  I believe to many of the audience, a little bit explanation on  what is fatality could be be very useful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12</a:t>
            </a:fld>
            <a:endParaRPr lang="en-US"/>
          </a:p>
        </p:txBody>
      </p:sp>
    </p:spTree>
    <p:extLst>
      <p:ext uri="{BB962C8B-B14F-4D97-AF65-F5344CB8AC3E}">
        <p14:creationId xmlns:p14="http://schemas.microsoft.com/office/powerpoint/2010/main" val="442566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case investigation, we measure the muscular signals involved majorly when we abduct our thumbs and report the observations at extensor and abductor muscles. in the figures of first column. you can notice this process is non-smooth with a lot of peaks and valleys.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study temporal dependencies, or how the past process states affect the current state. we measure the sample autocorrelation functions in the figures of second column.  The  x axis shows the index of lagged samples. the y shows how strong it is correlated with current states.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notice in these two figures that the correlation strength decays not exponentially as a function of the lag </a:t>
            </a:r>
            <a:r>
              <a:rPr lang="en-US" sz="1200" kern="1200" dirty="0" err="1">
                <a:solidFill>
                  <a:schemeClr val="tx1"/>
                </a:solidFill>
                <a:effectLst/>
                <a:latin typeface="+mn-lt"/>
                <a:ea typeface="+mn-ea"/>
                <a:cs typeface="+mn-cs"/>
              </a:rPr>
              <a:t>index,which</a:t>
            </a:r>
            <a:r>
              <a:rPr lang="en-US" sz="1200" kern="1200" dirty="0">
                <a:solidFill>
                  <a:schemeClr val="tx1"/>
                </a:solidFill>
                <a:effectLst/>
                <a:latin typeface="+mn-lt"/>
                <a:ea typeface="+mn-ea"/>
                <a:cs typeface="+mn-cs"/>
              </a:rPr>
              <a:t> is a very common assumption,  but following a power-law. Or intuitively, it decays slower than we expect as lag index goes back time.  This observation is best illustrated when we put the correlation strength and lag index in a log-log plot.  This is shown in the first figure of column 3.  You can notice that the correlation changes following a linear function in the log-log plot.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suggests that, the strength of temporal dependency decays a function of index t to the power alpha, alpha is the slope of the linear function in this figure.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This is could be translated as the current states correlates longer back in time.  Or in more informal way, the process has longer memory than we assumed.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measured how strong the signals at different muscle sites correlate with each other. The figure in the bottom of the third column shows the sample cross correlation functions of two muscles and their correlation with white noise. Compared to that of white noise, the sample cross correlation function between two muscles , shows not only each signal gets affected by its own previous states, but also received influence from other signals.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Overall, we can make two important observations here,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observations make us believe the euro-muscular process is fractal in </a:t>
            </a:r>
            <a:r>
              <a:rPr lang="en-US" sz="1200" kern="1200" dirty="0" err="1">
                <a:solidFill>
                  <a:schemeClr val="tx1"/>
                </a:solidFill>
                <a:effectLst/>
                <a:latin typeface="+mn-lt"/>
                <a:ea typeface="+mn-ea"/>
                <a:cs typeface="+mn-cs"/>
              </a:rPr>
              <a:t>nature.Before</a:t>
            </a:r>
            <a:r>
              <a:rPr lang="en-US" sz="1200" kern="1200" dirty="0">
                <a:solidFill>
                  <a:schemeClr val="tx1"/>
                </a:solidFill>
                <a:effectLst/>
                <a:latin typeface="+mn-lt"/>
                <a:ea typeface="+mn-ea"/>
                <a:cs typeface="+mn-cs"/>
              </a:rPr>
              <a:t> I get into details,  I believe to many of the audience, a little bit explanation on  what is fatality could be be very useful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13</a:t>
            </a:fld>
            <a:endParaRPr lang="en-US"/>
          </a:p>
        </p:txBody>
      </p:sp>
    </p:spTree>
    <p:extLst>
      <p:ext uri="{BB962C8B-B14F-4D97-AF65-F5344CB8AC3E}">
        <p14:creationId xmlns:p14="http://schemas.microsoft.com/office/powerpoint/2010/main" val="3282109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Geometrically, we consider a object that is non fractal if it is smooth and  does not repeat itself if you look it at different scales. For instance for this full sphere, they are different if you look at them at different scales.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In contrast, a fractal object or a fractal process is usually  non-smooth in space and time. It always show jagged shape in space like the patterns of mountains,  or spiky behaviors if it is a process. it will demonstrate some degree of self-similarity or repetition.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how this is related to a physical process ?  </a:t>
            </a:r>
          </a:p>
          <a:p>
            <a:endParaRPr lang="is-IS" baseline="0" dirty="0"/>
          </a:p>
        </p:txBody>
      </p:sp>
      <p:sp>
        <p:nvSpPr>
          <p:cNvPr id="4" name="Slide Number Placeholder 3"/>
          <p:cNvSpPr>
            <a:spLocks noGrp="1"/>
          </p:cNvSpPr>
          <p:nvPr>
            <p:ph type="sldNum" sz="quarter" idx="10"/>
          </p:nvPr>
        </p:nvSpPr>
        <p:spPr/>
        <p:txBody>
          <a:bodyPr/>
          <a:lstStyle/>
          <a:p>
            <a:fld id="{3BCB446F-2D94-40A3-B067-7F82E4B04443}" type="slidenum">
              <a:rPr lang="en-US" smtClean="0"/>
              <a:t>14</a:t>
            </a:fld>
            <a:endParaRPr lang="en-US"/>
          </a:p>
        </p:txBody>
      </p:sp>
    </p:spTree>
    <p:extLst>
      <p:ext uri="{BB962C8B-B14F-4D97-AF65-F5344CB8AC3E}">
        <p14:creationId xmlns:p14="http://schemas.microsoft.com/office/powerpoint/2010/main" val="1987793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we notice almost all real process are not smooth and rich in peaks and valleys where you can not define an integer derivative to characterize its changing over time. </a:t>
            </a:r>
            <a:endParaRPr lang="is-IS" baseline="0" dirty="0"/>
          </a:p>
        </p:txBody>
      </p:sp>
      <p:sp>
        <p:nvSpPr>
          <p:cNvPr id="4" name="Slide Number Placeholder 3"/>
          <p:cNvSpPr>
            <a:spLocks noGrp="1"/>
          </p:cNvSpPr>
          <p:nvPr>
            <p:ph type="sldNum" sz="quarter" idx="10"/>
          </p:nvPr>
        </p:nvSpPr>
        <p:spPr/>
        <p:txBody>
          <a:bodyPr/>
          <a:lstStyle/>
          <a:p>
            <a:fld id="{3BCB446F-2D94-40A3-B067-7F82E4B04443}" type="slidenum">
              <a:rPr lang="en-US" smtClean="0"/>
              <a:t>15</a:t>
            </a:fld>
            <a:endParaRPr lang="en-US"/>
          </a:p>
        </p:txBody>
      </p:sp>
    </p:spTree>
    <p:extLst>
      <p:ext uri="{BB962C8B-B14F-4D97-AF65-F5344CB8AC3E}">
        <p14:creationId xmlns:p14="http://schemas.microsoft.com/office/powerpoint/2010/main" val="3403154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as we notice the neuron-muscular process demonstrate long memory effect, the system state dynamics is affected by its previous states back in a long time. Such dynamics is difficult to be characterized by integer derivatives because it is in nature local in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integer derivative only depends on the where you define. for instance in this figure,  if take the first order derivative for a linear function, we will obtain a constant. its value only depends  the changing rate of the function over a infinitely narrow interval. or Informally we can say  integer derivative is memory less and local.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in contrast, fractional order derivative represents a convolution between a power-law memory kernel and the function of interest. As we see in fractal derivative formula, the fractional order derivative of the function of interest f(t), is a convolution between a memory kennel following a power law governed by alpha and you have to consider the integral back in time. Or in a discrete form, integral is replaced by summation.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is suggests, its value does not only depends on where you define it, but also on the previous value. Hence, it is embedded with memories.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Such properties coincide with what we have observed in neuromuscular process, therefore we propose to model it using the fractal dynamics. </a:t>
            </a:r>
          </a:p>
          <a:p>
            <a:endParaRPr lang="is-IS" baseline="0" dirty="0"/>
          </a:p>
        </p:txBody>
      </p:sp>
      <p:sp>
        <p:nvSpPr>
          <p:cNvPr id="4" name="Slide Number Placeholder 3"/>
          <p:cNvSpPr>
            <a:spLocks noGrp="1"/>
          </p:cNvSpPr>
          <p:nvPr>
            <p:ph type="sldNum" sz="quarter" idx="10"/>
          </p:nvPr>
        </p:nvSpPr>
        <p:spPr/>
        <p:txBody>
          <a:bodyPr/>
          <a:lstStyle/>
          <a:p>
            <a:fld id="{3BCB446F-2D94-40A3-B067-7F82E4B04443}" type="slidenum">
              <a:rPr lang="en-US" smtClean="0"/>
              <a:t>16</a:t>
            </a:fld>
            <a:endParaRPr lang="en-US"/>
          </a:p>
        </p:txBody>
      </p:sp>
    </p:spTree>
    <p:extLst>
      <p:ext uri="{BB962C8B-B14F-4D97-AF65-F5344CB8AC3E}">
        <p14:creationId xmlns:p14="http://schemas.microsoft.com/office/powerpoint/2010/main" val="828716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as we notice the neuron-muscular process demonstrate long memory effect, the system state dynamics is affected by its previous states back in a long time. Such dynamics is difficult to be characterized by integer derivatives because it is in nature local in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integer derivative only depends on the where you define. for instance in this figure,  if take the first order derivative for a linear function, we will obtain a constant. its value only depends  the changing rate of the function over a infinitely narrow interval. or Informally we can say  integer derivative is memory less and local.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in contrast, fractional order derivative represents a convolution between a power-law memory kernel and the function of interest. As we see in fractal derivative formula, the fractional order derivative of the function of interest f(t), is a convolution between a memory kennel following a power law governed by alpha and you have to consider the integral back in time. Or in a discrete form, integral is replaced by summation.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is suggests, its value does not only depends on where you define it, but also on the previous value. Hence, it is embedded with memories.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Such properties coincide with what we have observed in neuromuscular process, therefore we propose to model it using the fractal dynamics. </a:t>
            </a:r>
          </a:p>
          <a:p>
            <a:endParaRPr lang="is-IS" baseline="0" dirty="0"/>
          </a:p>
        </p:txBody>
      </p:sp>
      <p:sp>
        <p:nvSpPr>
          <p:cNvPr id="4" name="Slide Number Placeholder 3"/>
          <p:cNvSpPr>
            <a:spLocks noGrp="1"/>
          </p:cNvSpPr>
          <p:nvPr>
            <p:ph type="sldNum" sz="quarter" idx="10"/>
          </p:nvPr>
        </p:nvSpPr>
        <p:spPr/>
        <p:txBody>
          <a:bodyPr/>
          <a:lstStyle/>
          <a:p>
            <a:fld id="{3BCB446F-2D94-40A3-B067-7F82E4B04443}" type="slidenum">
              <a:rPr lang="en-US" smtClean="0"/>
              <a:t>17</a:t>
            </a:fld>
            <a:endParaRPr lang="en-US"/>
          </a:p>
        </p:txBody>
      </p:sp>
    </p:spTree>
    <p:extLst>
      <p:ext uri="{BB962C8B-B14F-4D97-AF65-F5344CB8AC3E}">
        <p14:creationId xmlns:p14="http://schemas.microsoft.com/office/powerpoint/2010/main" val="2669010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case investigation, we measure the muscular signals involved majorly when we abduct our thumbs and report the observations at extensor and abductor muscles. in the figures of first column. you can notice this process is non-smooth with a lot of peaks and valleys.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study temporal dependencies, or how the past process states affect the current state. we measure the sample autocorrelation functions in the figures of second column.  The  x axis shows the index of lagged samples. the y shows how strong it is correlated with current states.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notice in these two figures that the correlation strength decays not exponentially as a function of the lag </a:t>
            </a:r>
            <a:r>
              <a:rPr lang="en-US" sz="1200" kern="1200" dirty="0" err="1">
                <a:solidFill>
                  <a:schemeClr val="tx1"/>
                </a:solidFill>
                <a:effectLst/>
                <a:latin typeface="+mn-lt"/>
                <a:ea typeface="+mn-ea"/>
                <a:cs typeface="+mn-cs"/>
              </a:rPr>
              <a:t>index,which</a:t>
            </a:r>
            <a:r>
              <a:rPr lang="en-US" sz="1200" kern="1200" dirty="0">
                <a:solidFill>
                  <a:schemeClr val="tx1"/>
                </a:solidFill>
                <a:effectLst/>
                <a:latin typeface="+mn-lt"/>
                <a:ea typeface="+mn-ea"/>
                <a:cs typeface="+mn-cs"/>
              </a:rPr>
              <a:t> is a very common assumption,  but following a power-law. Or intuitively, it decays slower than we expect as lag index goes back time.  This observation is best illustrated when we put the correlation strength and lag index in a log-log plot.  This is shown in the first figure of column 3.  You can notice that the correlation changes following a linear function in the log-log plot.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suggests that, the strength of temporal dependency decays a function of index t to the power alpha, alpha is the slope of the linear function in this figure.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This is could be translated as the current states correlates longer back in time.  Or in more informal way, the process has longer memory than we assumed.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measured how strong the signals at different muscle sites correlate with each other. The figure in the bottom of the third column shows the sample cross correlation functions of two muscles and their correlation with white noise. Compared to that of white noise, the sample cross correlation function between two muscles , shows not only each signal gets affected by its own previous states, but also received influence from other signals.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Overall, we can make two important observations here,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observations make us believe the euro-muscular process is fractal in </a:t>
            </a:r>
            <a:r>
              <a:rPr lang="en-US" sz="1200" kern="1200" dirty="0" err="1">
                <a:solidFill>
                  <a:schemeClr val="tx1"/>
                </a:solidFill>
                <a:effectLst/>
                <a:latin typeface="+mn-lt"/>
                <a:ea typeface="+mn-ea"/>
                <a:cs typeface="+mn-cs"/>
              </a:rPr>
              <a:t>nature.Before</a:t>
            </a:r>
            <a:r>
              <a:rPr lang="en-US" sz="1200" kern="1200" dirty="0">
                <a:solidFill>
                  <a:schemeClr val="tx1"/>
                </a:solidFill>
                <a:effectLst/>
                <a:latin typeface="+mn-lt"/>
                <a:ea typeface="+mn-ea"/>
                <a:cs typeface="+mn-cs"/>
              </a:rPr>
              <a:t> I get into details,  I believe to many of the audience, a little bit explanation on  what is fatality could be be very useful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18</a:t>
            </a:fld>
            <a:endParaRPr lang="en-US"/>
          </a:p>
        </p:txBody>
      </p:sp>
    </p:spTree>
    <p:extLst>
      <p:ext uri="{BB962C8B-B14F-4D97-AF65-F5344CB8AC3E}">
        <p14:creationId xmlns:p14="http://schemas.microsoft.com/office/powerpoint/2010/main" val="2459955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600" dirty="0">
                <a:cs typeface="Arial Narrow"/>
              </a:rPr>
              <a:t>Analysis of the magnitude of positive and negative increments in the stochastic process </a:t>
            </a:r>
          </a:p>
          <a:p>
            <a:pPr lvl="1"/>
            <a:r>
              <a:rPr lang="en-US" altLang="zh-CN" sz="2200" dirty="0">
                <a:cs typeface="Arial Narrow"/>
              </a:rPr>
              <a:t>dictates the degree of nonlinearity / confidence in linearity assumption</a:t>
            </a:r>
          </a:p>
          <a:p>
            <a:r>
              <a:rPr lang="en-US" altLang="zh-CN" sz="2600" dirty="0">
                <a:cs typeface="Arial Narrow"/>
              </a:rPr>
              <a:t>Analysis of inter-event times distribution </a:t>
            </a:r>
          </a:p>
          <a:p>
            <a:pPr lvl="1"/>
            <a:r>
              <a:rPr lang="en-US" altLang="zh-CN" sz="2200" dirty="0">
                <a:cs typeface="Arial Narrow"/>
              </a:rPr>
              <a:t>dictates whether the stochastic process has short-range or long-range memory</a:t>
            </a:r>
          </a:p>
          <a:p>
            <a:endParaRPr lang="zh-CN" alt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19</a:t>
            </a:fld>
            <a:endParaRPr lang="en-US"/>
          </a:p>
        </p:txBody>
      </p:sp>
    </p:spTree>
    <p:extLst>
      <p:ext uri="{BB962C8B-B14F-4D97-AF65-F5344CB8AC3E}">
        <p14:creationId xmlns:p14="http://schemas.microsoft.com/office/powerpoint/2010/main" val="1759620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all surrounded by a physical world that is hopeless complicated. Our biological and social existence deeply rooted in seamless interactions with entities from different physical domains. Their understanding, mathematical description, prediction and eventually control pose the major challenges our age.  To address this challenges, we connect the physical world with cyber part.  We setup sensors to monitor physical process at different scales. and transfer the observation by communication system and translate the information into knowledge base using large scale computation systems. Based on those </a:t>
            </a:r>
            <a:r>
              <a:rPr lang="en-US" sz="1200" kern="1200" dirty="0" err="1">
                <a:solidFill>
                  <a:schemeClr val="tx1"/>
                </a:solidFill>
                <a:effectLst/>
                <a:latin typeface="+mn-lt"/>
                <a:ea typeface="+mn-ea"/>
                <a:cs typeface="+mn-cs"/>
              </a:rPr>
              <a:t>knowledge,we</a:t>
            </a:r>
            <a:r>
              <a:rPr lang="en-US" sz="1200" kern="1200" dirty="0">
                <a:solidFill>
                  <a:schemeClr val="tx1"/>
                </a:solidFill>
                <a:effectLst/>
                <a:latin typeface="+mn-lt"/>
                <a:ea typeface="+mn-ea"/>
                <a:cs typeface="+mn-cs"/>
              </a:rPr>
              <a:t> are able to reconstruct the physical domain to make them behave in our favor. This forms a closed loop cyber physical system.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2</a:t>
            </a:fld>
            <a:endParaRPr lang="en-US"/>
          </a:p>
        </p:txBody>
      </p:sp>
    </p:spTree>
    <p:extLst>
      <p:ext uri="{BB962C8B-B14F-4D97-AF65-F5344CB8AC3E}">
        <p14:creationId xmlns:p14="http://schemas.microsoft.com/office/powerpoint/2010/main" val="984108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600" dirty="0">
                <a:cs typeface="Arial Narrow"/>
              </a:rPr>
              <a:t>Analysis of the magnitude of positive and negative increments in the stochastic process </a:t>
            </a:r>
          </a:p>
          <a:p>
            <a:pPr lvl="1"/>
            <a:r>
              <a:rPr lang="en-US" altLang="zh-CN" sz="2200" dirty="0">
                <a:cs typeface="Arial Narrow"/>
              </a:rPr>
              <a:t>dictates the degree of nonlinearity / confidence in linearity assumption</a:t>
            </a:r>
          </a:p>
          <a:p>
            <a:r>
              <a:rPr lang="en-US" altLang="zh-CN" sz="2600" dirty="0">
                <a:cs typeface="Arial Narrow"/>
              </a:rPr>
              <a:t>Analysis of inter-event times distribution </a:t>
            </a:r>
          </a:p>
          <a:p>
            <a:pPr lvl="1"/>
            <a:r>
              <a:rPr lang="en-US" altLang="zh-CN" sz="2200" dirty="0">
                <a:cs typeface="Arial Narrow"/>
              </a:rPr>
              <a:t>dictates whether the stochastic process has short-range or long-range memory</a:t>
            </a:r>
          </a:p>
          <a:p>
            <a:endParaRPr lang="zh-CN" alt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20</a:t>
            </a:fld>
            <a:endParaRPr lang="en-US"/>
          </a:p>
        </p:txBody>
      </p:sp>
    </p:spTree>
    <p:extLst>
      <p:ext uri="{BB962C8B-B14F-4D97-AF65-F5344CB8AC3E}">
        <p14:creationId xmlns:p14="http://schemas.microsoft.com/office/powerpoint/2010/main" val="869150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23</a:t>
            </a:fld>
            <a:endParaRPr lang="en-US"/>
          </a:p>
        </p:txBody>
      </p:sp>
    </p:spTree>
    <p:extLst>
      <p:ext uri="{BB962C8B-B14F-4D97-AF65-F5344CB8AC3E}">
        <p14:creationId xmlns:p14="http://schemas.microsoft.com/office/powerpoint/2010/main" val="2213248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24</a:t>
            </a:fld>
            <a:endParaRPr lang="en-US"/>
          </a:p>
        </p:txBody>
      </p:sp>
    </p:spTree>
    <p:extLst>
      <p:ext uri="{BB962C8B-B14F-4D97-AF65-F5344CB8AC3E}">
        <p14:creationId xmlns:p14="http://schemas.microsoft.com/office/powerpoint/2010/main" val="163379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25</a:t>
            </a:fld>
            <a:endParaRPr lang="en-US"/>
          </a:p>
        </p:txBody>
      </p:sp>
    </p:spTree>
    <p:extLst>
      <p:ext uri="{BB962C8B-B14F-4D97-AF65-F5344CB8AC3E}">
        <p14:creationId xmlns:p14="http://schemas.microsoft.com/office/powerpoint/2010/main" val="1246313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consider neuromuscular process  involving multiple participants, channels. the system state transition of each of them is characterized by a fractal derivation governed by a fractional order exponent alpha. </a:t>
            </a:r>
          </a:p>
          <a:p>
            <a:r>
              <a:rPr lang="en-US" sz="1200" kern="1200" dirty="0">
                <a:solidFill>
                  <a:schemeClr val="tx1"/>
                </a:solidFill>
                <a:effectLst/>
                <a:latin typeface="+mn-lt"/>
                <a:ea typeface="+mn-ea"/>
                <a:cs typeface="+mn-cs"/>
              </a:rPr>
              <a:t>different channels may have different alphas. Due to property of fractal derivatives, the system state transition is influenced by all its past values, hence this is embedded long term temporal dependencies in this model.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Combined with process noise, which is the turbulence of the system, we now have the system free response in matrix form considering the long term temporal dependencies.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Meanwhile, we should also consider the inter coupling between different channels back in time. We use A(L) to the power p to denote a series of coupling matrix that pass down the influence from other channels back in p time steps to the current system states. L is backshift operator.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Thus we represent another part of system dynamics that consider the </a:t>
            </a:r>
            <a:r>
              <a:rPr lang="en-US" sz="1200" kern="1200" dirty="0" err="1">
                <a:solidFill>
                  <a:schemeClr val="tx1"/>
                </a:solidFill>
                <a:effectLst/>
                <a:latin typeface="+mn-lt"/>
                <a:ea typeface="+mn-ea"/>
                <a:cs typeface="+mn-cs"/>
              </a:rPr>
              <a:t>spatio</a:t>
            </a:r>
            <a:r>
              <a:rPr lang="en-US" sz="1200" kern="1200" dirty="0">
                <a:solidFill>
                  <a:schemeClr val="tx1"/>
                </a:solidFill>
                <a:effectLst/>
                <a:latin typeface="+mn-lt"/>
                <a:ea typeface="+mn-ea"/>
                <a:cs typeface="+mn-cs"/>
              </a:rPr>
              <a:t> dependencies.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Combine this two parts, we have the </a:t>
            </a:r>
            <a:r>
              <a:rPr lang="en-US" sz="1200" kern="1200" dirty="0" err="1">
                <a:solidFill>
                  <a:schemeClr val="tx1"/>
                </a:solidFill>
                <a:effectLst/>
                <a:latin typeface="+mn-lt"/>
                <a:ea typeface="+mn-ea"/>
                <a:cs typeface="+mn-cs"/>
              </a:rPr>
              <a:t>spatio</a:t>
            </a:r>
            <a:r>
              <a:rPr lang="en-US" sz="1200" kern="1200" dirty="0">
                <a:solidFill>
                  <a:schemeClr val="tx1"/>
                </a:solidFill>
                <a:effectLst/>
                <a:latin typeface="+mn-lt"/>
                <a:ea typeface="+mn-ea"/>
                <a:cs typeface="+mn-cs"/>
              </a:rPr>
              <a:t>-temporal fractal model. </a:t>
            </a:r>
          </a:p>
          <a:p>
            <a:endParaRPr lang="en-US" dirty="0"/>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26</a:t>
            </a:fld>
            <a:endParaRPr lang="en-US"/>
          </a:p>
        </p:txBody>
      </p:sp>
    </p:spTree>
    <p:extLst>
      <p:ext uri="{BB962C8B-B14F-4D97-AF65-F5344CB8AC3E}">
        <p14:creationId xmlns:p14="http://schemas.microsoft.com/office/powerpoint/2010/main" val="4227965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First, physiological process is unique in a sense that we have no prior knowledge about the mathematical structure of it and the process dynamics shows inconsistency in different people from time to time. A appropriate model that accurately describe and predict the its behaviors can only be learned from both our observations of the process and its biological nature.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we don like model that is too complicated. even though we have a model that is perfectly in describing the process yet it has large set of parameters and it takes more time than allowed to estimate them. This is especially true for BMBI as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Third, we need efficient algorithm to estimate model. Having a simple model with few parameters doe not necessarily make system identification a tribal task. There is chance that it could be computational intractable. Some nonlinear parameters could simply invalidate the our traditional methods like linear regression.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in this work, we are trying to address these challenges in a neuromuscular system by proposing a model learned from the observations and efficient algorithm to estimate the parameters. Of note, we believe the proposed model is general and can be applied to any physical process with strong memories. </a:t>
            </a:r>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27</a:t>
            </a:fld>
            <a:endParaRPr lang="en-US"/>
          </a:p>
        </p:txBody>
      </p:sp>
    </p:spTree>
    <p:extLst>
      <p:ext uri="{BB962C8B-B14F-4D97-AF65-F5344CB8AC3E}">
        <p14:creationId xmlns:p14="http://schemas.microsoft.com/office/powerpoint/2010/main" val="540984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Slide 25 </a:t>
            </a:r>
          </a:p>
          <a:p>
            <a:r>
              <a:rPr lang="en-US" sz="1200" kern="1200" dirty="0">
                <a:solidFill>
                  <a:schemeClr val="tx1"/>
                </a:solidFill>
                <a:effectLst/>
                <a:latin typeface="+mn-lt"/>
                <a:ea typeface="+mn-ea"/>
                <a:cs typeface="+mn-cs"/>
              </a:rPr>
              <a:t>Therefore, our objective is to identify this </a:t>
            </a:r>
            <a:r>
              <a:rPr lang="en-US" sz="1200" kern="1200" dirty="0" err="1">
                <a:solidFill>
                  <a:schemeClr val="tx1"/>
                </a:solidFill>
                <a:effectLst/>
                <a:latin typeface="+mn-lt"/>
                <a:ea typeface="+mn-ea"/>
                <a:cs typeface="+mn-cs"/>
              </a:rPr>
              <a:t>spatipo-temperoal</a:t>
            </a:r>
            <a:r>
              <a:rPr lang="en-US" sz="1200" kern="1200" dirty="0">
                <a:solidFill>
                  <a:schemeClr val="tx1"/>
                </a:solidFill>
                <a:effectLst/>
                <a:latin typeface="+mn-lt"/>
                <a:ea typeface="+mn-ea"/>
                <a:cs typeface="+mn-cs"/>
              </a:rPr>
              <a:t> fractal system given finite observations. Or in a formal way,  we can formulate the system identification as an optimization problem. Given finite observations on the physical process over an interval T,  </a:t>
            </a:r>
          </a:p>
          <a:p>
            <a:r>
              <a:rPr lang="en-US" sz="1200" kern="1200" dirty="0">
                <a:solidFill>
                  <a:schemeClr val="tx1"/>
                </a:solidFill>
                <a:effectLst/>
                <a:latin typeface="+mn-lt"/>
                <a:ea typeface="+mn-ea"/>
                <a:cs typeface="+mn-cs"/>
              </a:rPr>
              <a:t>Let us define the </a:t>
            </a:r>
            <a:r>
              <a:rPr lang="en-US" sz="1200" kern="1200" dirty="0" err="1">
                <a:solidFill>
                  <a:schemeClr val="tx1"/>
                </a:solidFill>
                <a:effectLst/>
                <a:latin typeface="+mn-lt"/>
                <a:ea typeface="+mn-ea"/>
                <a:cs typeface="+mn-cs"/>
              </a:rPr>
              <a:t>Zm</a:t>
            </a:r>
            <a:r>
              <a:rPr lang="en-US" sz="1200" kern="1200" dirty="0">
                <a:solidFill>
                  <a:schemeClr val="tx1"/>
                </a:solidFill>
                <a:effectLst/>
                <a:latin typeface="+mn-lt"/>
                <a:ea typeface="+mn-ea"/>
                <a:cs typeface="+mn-cs"/>
              </a:rPr>
              <a:t>(t) as the model output given observations considering only the fractal temporal dependencies. alpha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m denotes the m-</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row vector in coupling matrix </a:t>
            </a:r>
            <a:r>
              <a:rPr lang="en-US" sz="1200" kern="1200" dirty="0" err="1">
                <a:solidFill>
                  <a:schemeClr val="tx1"/>
                </a:solidFill>
                <a:effectLst/>
                <a:latin typeface="+mn-lt"/>
                <a:ea typeface="+mn-ea"/>
                <a:cs typeface="+mn-cs"/>
              </a:rPr>
              <a:t>A_i</a:t>
            </a:r>
            <a:r>
              <a:rPr lang="en-US" sz="1200" kern="1200" dirty="0">
                <a:solidFill>
                  <a:schemeClr val="tx1"/>
                </a:solidFill>
                <a:effectLst/>
                <a:latin typeface="+mn-lt"/>
                <a:ea typeface="+mn-ea"/>
                <a:cs typeface="+mn-cs"/>
              </a:rPr>
              <a:t> which passes down the influence from other channels that is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steps earlier. we want to determine the fractal order exponents alpha, and all the coupling matrix A up to p steps easier, such that the accumulated difference between the  observations and predicted output is minimized. </a:t>
            </a:r>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28</a:t>
            </a:fld>
            <a:endParaRPr lang="en-US"/>
          </a:p>
        </p:txBody>
      </p:sp>
    </p:spTree>
    <p:extLst>
      <p:ext uri="{BB962C8B-B14F-4D97-AF65-F5344CB8AC3E}">
        <p14:creationId xmlns:p14="http://schemas.microsoft.com/office/powerpoint/2010/main" val="2448690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solve this problem, we should notice the following observations. first, this is not another simple linear regression problem unless we have priori knowledge about the fractal order exponent  alpha. if alpha is known to us, then we only have to estimate the coupling matrix given observations, this is a classic linear regression problem. However, we usually have no idea about alpha. therefore, linear regression is infeasible.</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29</a:t>
            </a:fld>
            <a:endParaRPr lang="en-US"/>
          </a:p>
        </p:txBody>
      </p:sp>
    </p:spTree>
    <p:extLst>
      <p:ext uri="{BB962C8B-B14F-4D97-AF65-F5344CB8AC3E}">
        <p14:creationId xmlns:p14="http://schemas.microsoft.com/office/powerpoint/2010/main" val="1132773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Therefore, our solution start with estimating fractional order alpha. By rewriting the objective function, we can notice the current system state is decide by three terms. The first term is the spatial dependencies from other  channels. The second and third terms are the temporal dependencies. The second term encodes the long term memory effect that is governed by the fractal exponents and the third term is the short term temporal dependencies which is similar in ARMA model.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notice the coefficient in the long term dependencies from the memory kernel of fractal derivative. it can be well approximated by a power law governed by the alpha.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serves as the core of our estimation algorithm. we first estimate the A(L) matrix assuming p is large. then we will put the estimated coefficients in A(L) with the lag index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fit a linear function in a log-log plot. The slope is our fractal order exponents.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with knowledge of alpha, we can go ahead with any possible approaches, quadratic optimization, linear regress,  to solve the problem. </a:t>
            </a:r>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30</a:t>
            </a:fld>
            <a:endParaRPr lang="en-US"/>
          </a:p>
        </p:txBody>
      </p:sp>
    </p:spTree>
    <p:extLst>
      <p:ext uri="{BB962C8B-B14F-4D97-AF65-F5344CB8AC3E}">
        <p14:creationId xmlns:p14="http://schemas.microsoft.com/office/powerpoint/2010/main" val="743473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Based on subdividing</a:t>
            </a:r>
            <a:r>
              <a:rPr lang="is-IS" dirty="0"/>
              <a:t>…...</a:t>
            </a:r>
          </a:p>
          <a:p>
            <a:r>
              <a:rPr lang="is-IS" dirty="0"/>
              <a:t>Zm is </a:t>
            </a:r>
          </a:p>
          <a:p>
            <a:endParaRPr lang="is-IS" dirty="0"/>
          </a:p>
          <a:p>
            <a:r>
              <a:rPr lang="en-US" dirty="0" err="1"/>
              <a:t>a_i</a:t>
            </a:r>
            <a:r>
              <a:rPr lang="en-US" dirty="0"/>
              <a:t>^{m} </a:t>
            </a:r>
          </a:p>
        </p:txBody>
      </p:sp>
      <p:sp>
        <p:nvSpPr>
          <p:cNvPr id="4" name="灯片编号占位符 3"/>
          <p:cNvSpPr>
            <a:spLocks noGrp="1"/>
          </p:cNvSpPr>
          <p:nvPr>
            <p:ph type="sldNum" sz="quarter" idx="10"/>
          </p:nvPr>
        </p:nvSpPr>
        <p:spPr/>
        <p:txBody>
          <a:bodyPr/>
          <a:lstStyle/>
          <a:p>
            <a:fld id="{3BCB446F-2D94-40A3-B067-7F82E4B04443}" type="slidenum">
              <a:rPr lang="en-US" smtClean="0"/>
              <a:t>31</a:t>
            </a:fld>
            <a:endParaRPr lang="en-US"/>
          </a:p>
        </p:txBody>
      </p:sp>
    </p:spTree>
    <p:extLst>
      <p:ext uri="{BB962C8B-B14F-4D97-AF65-F5344CB8AC3E}">
        <p14:creationId xmlns:p14="http://schemas.microsoft.com/office/powerpoint/2010/main" val="3855788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following discussion, I will organize the presentation into three parts. I will present the proposed models and formulate the system identification as an optimization problem and show the algorithm to estimate the parameters. Then the proposed model will be evaluated under two experimental settings and finally I conclude the work.</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3</a:t>
            </a:fld>
            <a:endParaRPr lang="en-US"/>
          </a:p>
        </p:txBody>
      </p:sp>
    </p:spTree>
    <p:extLst>
      <p:ext uri="{BB962C8B-B14F-4D97-AF65-F5344CB8AC3E}">
        <p14:creationId xmlns:p14="http://schemas.microsoft.com/office/powerpoint/2010/main" val="3733873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Based on subdividing</a:t>
            </a:r>
            <a:r>
              <a:rPr lang="is-IS" dirty="0"/>
              <a:t>…...</a:t>
            </a:r>
          </a:p>
          <a:p>
            <a:r>
              <a:rPr lang="is-IS" dirty="0"/>
              <a:t>Zm is </a:t>
            </a:r>
          </a:p>
          <a:p>
            <a:endParaRPr lang="is-IS" dirty="0"/>
          </a:p>
          <a:p>
            <a:r>
              <a:rPr lang="en-US" dirty="0" err="1"/>
              <a:t>a_i</a:t>
            </a:r>
            <a:r>
              <a:rPr lang="en-US" dirty="0"/>
              <a:t>^{m} </a:t>
            </a:r>
          </a:p>
        </p:txBody>
      </p:sp>
      <p:sp>
        <p:nvSpPr>
          <p:cNvPr id="4" name="灯片编号占位符 3"/>
          <p:cNvSpPr>
            <a:spLocks noGrp="1"/>
          </p:cNvSpPr>
          <p:nvPr>
            <p:ph type="sldNum" sz="quarter" idx="10"/>
          </p:nvPr>
        </p:nvSpPr>
        <p:spPr/>
        <p:txBody>
          <a:bodyPr/>
          <a:lstStyle/>
          <a:p>
            <a:fld id="{3BCB446F-2D94-40A3-B067-7F82E4B04443}" type="slidenum">
              <a:rPr lang="en-US" smtClean="0"/>
              <a:t>32</a:t>
            </a:fld>
            <a:endParaRPr lang="en-US"/>
          </a:p>
        </p:txBody>
      </p:sp>
    </p:spTree>
    <p:extLst>
      <p:ext uri="{BB962C8B-B14F-4D97-AF65-F5344CB8AC3E}">
        <p14:creationId xmlns:p14="http://schemas.microsoft.com/office/powerpoint/2010/main" val="3972845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33</a:t>
            </a:fld>
            <a:endParaRPr lang="en-US"/>
          </a:p>
        </p:txBody>
      </p:sp>
    </p:spTree>
    <p:extLst>
      <p:ext uri="{BB962C8B-B14F-4D97-AF65-F5344CB8AC3E}">
        <p14:creationId xmlns:p14="http://schemas.microsoft.com/office/powerpoint/2010/main" val="1937407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evaluate effectiveness of the algorithm and model, we set up two experimental settings. In the first setting, we use the model to produce trajectories  given a fixed set of fractal orders and coupling matrix. then we use the proposed algorithm to estimate. the estimation errors are reported in terms of normalized root mean square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show the estimation error in the figures. x shows the length of time series we use to estimate the parameters, y is the error. one can notice that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enough  </a:t>
            </a:r>
            <a:r>
              <a:rPr lang="en-US" sz="1200" kern="1200" dirty="0" err="1">
                <a:solidFill>
                  <a:schemeClr val="tx1"/>
                </a:solidFill>
                <a:effectLst/>
                <a:latin typeface="+mn-lt"/>
                <a:ea typeface="+mn-ea"/>
                <a:cs typeface="+mn-cs"/>
              </a:rPr>
              <a:t>xxxxxxx</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reduce the length of observations,  there will be a phase transition point and this marks the lower bound of  observation length required to …..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34</a:t>
            </a:fld>
            <a:endParaRPr lang="en-US"/>
          </a:p>
        </p:txBody>
      </p:sp>
    </p:spTree>
    <p:extLst>
      <p:ext uri="{BB962C8B-B14F-4D97-AF65-F5344CB8AC3E}">
        <p14:creationId xmlns:p14="http://schemas.microsoft.com/office/powerpoint/2010/main" val="2642617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show the estimation error in the figures. x shows the length of time series we use to estimate the parameters, y is the error. one can notice that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enough  </a:t>
            </a:r>
            <a:r>
              <a:rPr lang="en-US" sz="1200" kern="1200" dirty="0" err="1">
                <a:solidFill>
                  <a:schemeClr val="tx1"/>
                </a:solidFill>
                <a:effectLst/>
                <a:latin typeface="+mn-lt"/>
                <a:ea typeface="+mn-ea"/>
                <a:cs typeface="+mn-cs"/>
              </a:rPr>
              <a:t>xxxxxxx</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reduce the length of observations,  there will be a phase transition point and this marks the lower bound of  observation length required to ….. </a:t>
            </a:r>
          </a:p>
          <a:p>
            <a:endParaRPr lang="en-US" dirty="0"/>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35</a:t>
            </a:fld>
            <a:endParaRPr lang="en-US"/>
          </a:p>
        </p:txBody>
      </p:sp>
    </p:spTree>
    <p:extLst>
      <p:ext uri="{BB962C8B-B14F-4D97-AF65-F5344CB8AC3E}">
        <p14:creationId xmlns:p14="http://schemas.microsoft.com/office/powerpoint/2010/main" val="4072478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show how the loss of information affects the estimation accuracy. We consider a 8-channel process produced by the model, assuming we observe only 2 or 4 channels of it. The results show another phase transition </a:t>
            </a:r>
            <a:r>
              <a:rPr lang="en-US" sz="1200" kern="1200" dirty="0" err="1">
                <a:solidFill>
                  <a:schemeClr val="tx1"/>
                </a:solidFill>
                <a:effectLst/>
                <a:latin typeface="+mn-lt"/>
                <a:ea typeface="+mn-ea"/>
                <a:cs typeface="+mn-cs"/>
              </a:rPr>
              <a:t>phoneasada</a:t>
            </a:r>
            <a:r>
              <a:rPr lang="en-US" sz="1200" kern="1200" dirty="0">
                <a:solidFill>
                  <a:schemeClr val="tx1"/>
                </a:solidFill>
                <a:effectLst/>
                <a:latin typeface="+mn-lt"/>
                <a:ea typeface="+mn-ea"/>
                <a:cs typeface="+mn-cs"/>
              </a:rPr>
              <a:t>, as we limit our observations $from 8 to 4, the estimation errors does not change so much. However, </a:t>
            </a:r>
            <a:r>
              <a:rPr lang="en-US" sz="1200" kern="1200" dirty="0" err="1">
                <a:solidFill>
                  <a:schemeClr val="tx1"/>
                </a:solidFill>
                <a:effectLst/>
                <a:latin typeface="+mn-lt"/>
                <a:ea typeface="+mn-ea"/>
                <a:cs typeface="+mn-cs"/>
              </a:rPr>
              <a:t>xxxxxxx</a:t>
            </a:r>
            <a:r>
              <a:rPr lang="en-US" sz="1200" kern="1200" dirty="0">
                <a:solidFill>
                  <a:schemeClr val="tx1"/>
                </a:solidFill>
                <a:effectLst/>
                <a:latin typeface="+mn-lt"/>
                <a:ea typeface="+mn-ea"/>
                <a:cs typeface="+mn-cs"/>
              </a:rPr>
              <a:t>,  this shows the loss of information might irreversibly damage the estimator accuracy. </a:t>
            </a:r>
          </a:p>
          <a:p>
            <a:endParaRPr lang="en-US" dirty="0"/>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36</a:t>
            </a:fld>
            <a:endParaRPr lang="en-US"/>
          </a:p>
        </p:txBody>
      </p:sp>
    </p:spTree>
    <p:extLst>
      <p:ext uri="{BB962C8B-B14F-4D97-AF65-F5344CB8AC3E}">
        <p14:creationId xmlns:p14="http://schemas.microsoft.com/office/powerpoint/2010/main" val="884408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latinLnBrk="0" hangingPunct="1"/>
            <a:r>
              <a:rPr lang="en-US" sz="1200" kern="1200" dirty="0">
                <a:solidFill>
                  <a:schemeClr val="tx1"/>
                </a:solidFill>
                <a:effectLst/>
                <a:latin typeface="+mn-lt"/>
                <a:ea typeface="+mn-ea"/>
                <a:cs typeface="+mn-cs"/>
              </a:rPr>
              <a:t>In the following experiments, </a:t>
            </a:r>
          </a:p>
          <a:p>
            <a:pPr rtl="0" eaLnBrk="1" latinLnBrk="0" hangingPunct="1"/>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rtl="0" eaLnBrk="1" latinLnBrk="0" hangingPunct="1"/>
            <a:r>
              <a:rPr lang="en-US" sz="1200" kern="1200" dirty="0">
                <a:solidFill>
                  <a:schemeClr val="tx1"/>
                </a:solidFill>
                <a:effectLst/>
                <a:latin typeface="+mn-lt"/>
                <a:ea typeface="+mn-ea"/>
                <a:cs typeface="+mn-cs"/>
              </a:rPr>
              <a:t>we consider the clinical measurements from 3 healthy subjects when they are asked to perform different set of movements. 6 muscle channels are considered.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37</a:t>
            </a:fld>
            <a:endParaRPr lang="en-US"/>
          </a:p>
        </p:txBody>
      </p:sp>
    </p:spTree>
    <p:extLst>
      <p:ext uri="{BB962C8B-B14F-4D97-AF65-F5344CB8AC3E}">
        <p14:creationId xmlns:p14="http://schemas.microsoft.com/office/powerpoint/2010/main" val="3830772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show how the loss of information affects the estimation accuracy. We consider a 8-channel process produced by the model, assuming we observe only 2 or 4 channels of it. The results show another phase transition </a:t>
            </a:r>
            <a:r>
              <a:rPr lang="en-US" sz="1200" kern="1200" dirty="0" err="1">
                <a:solidFill>
                  <a:schemeClr val="tx1"/>
                </a:solidFill>
                <a:effectLst/>
                <a:latin typeface="+mn-lt"/>
                <a:ea typeface="+mn-ea"/>
                <a:cs typeface="+mn-cs"/>
              </a:rPr>
              <a:t>phoneasada</a:t>
            </a:r>
            <a:r>
              <a:rPr lang="en-US" sz="1200" kern="1200" dirty="0">
                <a:solidFill>
                  <a:schemeClr val="tx1"/>
                </a:solidFill>
                <a:effectLst/>
                <a:latin typeface="+mn-lt"/>
                <a:ea typeface="+mn-ea"/>
                <a:cs typeface="+mn-cs"/>
              </a:rPr>
              <a:t>, as we limit our observations $from 8 to 4, the estimation errors does not change so much. However, </a:t>
            </a:r>
            <a:r>
              <a:rPr lang="en-US" sz="1200" kern="1200" dirty="0" err="1">
                <a:solidFill>
                  <a:schemeClr val="tx1"/>
                </a:solidFill>
                <a:effectLst/>
                <a:latin typeface="+mn-lt"/>
                <a:ea typeface="+mn-ea"/>
                <a:cs typeface="+mn-cs"/>
              </a:rPr>
              <a:t>xxxxxxx</a:t>
            </a:r>
            <a:r>
              <a:rPr lang="en-US" sz="1200" kern="1200" dirty="0">
                <a:solidFill>
                  <a:schemeClr val="tx1"/>
                </a:solidFill>
                <a:effectLst/>
                <a:latin typeface="+mn-lt"/>
                <a:ea typeface="+mn-ea"/>
                <a:cs typeface="+mn-cs"/>
              </a:rPr>
              <a:t>,  this shows the loss of information might irreversibly damage the estimator accuracy. </a:t>
            </a:r>
          </a:p>
          <a:p>
            <a:endParaRPr lang="en-US" dirty="0"/>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39</a:t>
            </a:fld>
            <a:endParaRPr lang="en-US"/>
          </a:p>
        </p:txBody>
      </p:sp>
    </p:spTree>
    <p:extLst>
      <p:ext uri="{BB962C8B-B14F-4D97-AF65-F5344CB8AC3E}">
        <p14:creationId xmlns:p14="http://schemas.microsoft.com/office/powerpoint/2010/main" val="1897614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First, physiological process is unique in a sense that we have no prior knowledge about the mathematical structure of it and the process dynamics shows inconsistency in different people from time to time. A appropriate model that accurately describe and predict the its behaviors can only be learned from both our observations of the process and its biological nature.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we don like model that is too complicated. even though we have a model that is perfectly in describing the process yet it has large set of parameters and it takes more time than allowed to estimate them. This is especially true for BMBI as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Third, we need efficient algorithm to estimate model. Having a simple model with few parameters doe not necessarily make system identification a tribal task. There is chance that it could be computational intractable. Some nonlinear parameters could simply invalidate the our traditional methods like linear regression.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in this work, we are trying to address these challenges in a neuromuscular system by proposing a model learned from the observations and efficient algorithm to estimate the parameters. Of note, we believe the proposed model is general and can be applied to any physical process with strong memories. </a:t>
            </a:r>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40</a:t>
            </a:fld>
            <a:endParaRPr lang="en-US"/>
          </a:p>
        </p:txBody>
      </p:sp>
    </p:spTree>
    <p:extLst>
      <p:ext uri="{BB962C8B-B14F-4D97-AF65-F5344CB8AC3E}">
        <p14:creationId xmlns:p14="http://schemas.microsoft.com/office/powerpoint/2010/main" val="1943662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following discussion, I will organize the presentation into three parts. I will present the proposed models and formulate the system identification as an optimization problem and show the algorithm to estimate the parameters. Then the proposed model will be evaluated under two experimental settings and finally I conclude the work.</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48</a:t>
            </a:fld>
            <a:endParaRPr lang="en-US"/>
          </a:p>
        </p:txBody>
      </p:sp>
    </p:spTree>
    <p:extLst>
      <p:ext uri="{BB962C8B-B14F-4D97-AF65-F5344CB8AC3E}">
        <p14:creationId xmlns:p14="http://schemas.microsoft.com/office/powerpoint/2010/main" val="2275237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BMBI has a lot of great promises, to name a few, in health care, we can connect patients with brain disorders or amputees with assistant  machines and set up bomb to regain body functionality. or following the similar ideas, we can replace human labors with thought-control robots in settings where human is inefficient, like man </a:t>
            </a:r>
            <a:r>
              <a:rPr lang="en-US" sz="1200" kern="1200" dirty="0" err="1">
                <a:solidFill>
                  <a:schemeClr val="tx1"/>
                </a:solidFill>
                <a:effectLst/>
                <a:latin typeface="+mn-lt"/>
                <a:ea typeface="+mn-ea"/>
                <a:cs typeface="+mn-cs"/>
              </a:rPr>
              <a:t>fas</a:t>
            </a:r>
            <a:r>
              <a:rPr lang="en-US" sz="1200" kern="1200" dirty="0">
                <a:solidFill>
                  <a:schemeClr val="tx1"/>
                </a:solidFill>
                <a:effectLst/>
                <a:latin typeface="+mn-lt"/>
                <a:ea typeface="+mn-ea"/>
                <a:cs typeface="+mn-cs"/>
              </a:rPr>
              <a:t>.  or that is dangerous for human beings, like polluted nuclear power plant in </a:t>
            </a:r>
            <a:r>
              <a:rPr lang="en-US" sz="1200" kern="1200" dirty="0" err="1">
                <a:solidFill>
                  <a:schemeClr val="tx1"/>
                </a:solidFill>
                <a:effectLst/>
                <a:latin typeface="+mn-lt"/>
                <a:ea typeface="+mn-ea"/>
                <a:cs typeface="+mn-cs"/>
              </a:rPr>
              <a:t>fukushima</a:t>
            </a:r>
            <a:r>
              <a:rPr lang="en-US" sz="1200" kern="1200" dirty="0">
                <a:solidFill>
                  <a:schemeClr val="tx1"/>
                </a:solidFill>
                <a:effectLst/>
                <a:latin typeface="+mn-lt"/>
                <a:ea typeface="+mn-ea"/>
                <a:cs typeface="+mn-cs"/>
              </a:rPr>
              <a:t>. and also the brain-brain communications as we discussed in previous slides. </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49</a:t>
            </a:fld>
            <a:endParaRPr lang="en-US"/>
          </a:p>
        </p:txBody>
      </p:sp>
    </p:spTree>
    <p:extLst>
      <p:ext uri="{BB962C8B-B14F-4D97-AF65-F5344CB8AC3E}">
        <p14:creationId xmlns:p14="http://schemas.microsoft.com/office/powerpoint/2010/main" val="4223557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following discussion, I will organize the presentation into three parts. I will present the proposed models and formulate the system identification as an optimization problem and show the algorithm to estimate the parameters. Then the proposed model will be evaluated under two experimental settings and finally I conclude the work.</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4</a:t>
            </a:fld>
            <a:endParaRPr lang="en-US"/>
          </a:p>
        </p:txBody>
      </p:sp>
    </p:spTree>
    <p:extLst>
      <p:ext uri="{BB962C8B-B14F-4D97-AF65-F5344CB8AC3E}">
        <p14:creationId xmlns:p14="http://schemas.microsoft.com/office/powerpoint/2010/main" val="2160466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i="0" kern="1200" dirty="0">
                <a:solidFill>
                  <a:schemeClr val="tx1"/>
                </a:solidFill>
                <a:effectLst/>
                <a:latin typeface="+mn-lt"/>
                <a:ea typeface="+mn-ea"/>
                <a:cs typeface="+mn-cs"/>
              </a:rPr>
              <a:t>Variant calling on 2 billion</a:t>
            </a:r>
            <a:br>
              <a:rPr lang="en-US" altLang="zh-CN" sz="1200" i="0" kern="1200" dirty="0">
                <a:solidFill>
                  <a:schemeClr val="tx1"/>
                </a:solidFill>
                <a:effectLst/>
                <a:latin typeface="+mn-lt"/>
                <a:ea typeface="+mn-ea"/>
                <a:cs typeface="+mn-cs"/>
              </a:rPr>
            </a:br>
            <a:r>
              <a:rPr lang="en-US" altLang="zh-CN" sz="1200" i="0" kern="1200" dirty="0">
                <a:solidFill>
                  <a:schemeClr val="tx1"/>
                </a:solidFill>
                <a:effectLst/>
                <a:latin typeface="+mn-lt"/>
                <a:ea typeface="+mn-ea"/>
                <a:cs typeface="+mn-cs"/>
              </a:rPr>
              <a:t>genomes per year, with 100,000 CPUs in parallel, would require methods that process</a:t>
            </a:r>
            <a:br>
              <a:rPr lang="en-US" altLang="zh-CN" sz="1200" i="0" kern="1200" dirty="0">
                <a:solidFill>
                  <a:schemeClr val="tx1"/>
                </a:solidFill>
                <a:effectLst/>
                <a:latin typeface="+mn-lt"/>
                <a:ea typeface="+mn-ea"/>
                <a:cs typeface="+mn-cs"/>
              </a:rPr>
            </a:br>
            <a:r>
              <a:rPr lang="en-US" altLang="zh-CN" sz="1200" i="0" kern="1200" dirty="0">
                <a:solidFill>
                  <a:schemeClr val="tx1"/>
                </a:solidFill>
                <a:effectLst/>
                <a:latin typeface="+mn-lt"/>
                <a:ea typeface="+mn-ea"/>
                <a:cs typeface="+mn-cs"/>
              </a:rPr>
              <a:t>2 genomes per CPU-hour, three-to-four orders of magnitude faster than current capabilities</a:t>
            </a:r>
            <a:br>
              <a:rPr lang="en-US" altLang="zh-CN" sz="120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50</a:t>
            </a:fld>
            <a:endParaRPr lang="en-US"/>
          </a:p>
        </p:txBody>
      </p:sp>
    </p:spTree>
    <p:extLst>
      <p:ext uri="{BB962C8B-B14F-4D97-AF65-F5344CB8AC3E}">
        <p14:creationId xmlns:p14="http://schemas.microsoft.com/office/powerpoint/2010/main" val="3562532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Among which, brain machine body interface triggers very special interest as it is closely related to our daily life and has immediate benefit to improve our life quality at an individual basis.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Brain machine body interface is a translator in general.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deciphering the brain activities at the brain machine body interface, we can translate them into control signals that drive </a:t>
            </a:r>
            <a:r>
              <a:rPr lang="en-US" sz="1200" kern="1200" dirty="0" err="1">
                <a:solidFill>
                  <a:schemeClr val="tx1"/>
                </a:solidFill>
                <a:effectLst/>
                <a:latin typeface="+mn-lt"/>
                <a:ea typeface="+mn-ea"/>
                <a:cs typeface="+mn-cs"/>
              </a:rPr>
              <a:t>equipments</a:t>
            </a:r>
            <a:r>
              <a:rPr lang="en-US" sz="1200" kern="1200" dirty="0">
                <a:solidFill>
                  <a:schemeClr val="tx1"/>
                </a:solidFill>
                <a:effectLst/>
                <a:latin typeface="+mn-lt"/>
                <a:ea typeface="+mn-ea"/>
                <a:cs typeface="+mn-cs"/>
              </a:rPr>
              <a:t> to act in a desirable and intuitive way. We can also modulate the neural activities with the messages and communicate them with different people with a demodulators. And also, it could be used for thought-control machinery.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51</a:t>
            </a:fld>
            <a:endParaRPr lang="en-US"/>
          </a:p>
        </p:txBody>
      </p:sp>
    </p:spTree>
    <p:extLst>
      <p:ext uri="{BB962C8B-B14F-4D97-AF65-F5344CB8AC3E}">
        <p14:creationId xmlns:p14="http://schemas.microsoft.com/office/powerpoint/2010/main" val="1901272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Among which, brain machine body interface triggers very special interest as it is closely related to our daily life and has immediate benefit to improve our life quality at an individual basis.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Brain machine body interface is a translator in general.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deciphering the brain activities at the brain machine body interface, we can translate them into control signals that drive </a:t>
            </a:r>
            <a:r>
              <a:rPr lang="en-US" sz="1200" kern="1200" dirty="0" err="1">
                <a:solidFill>
                  <a:schemeClr val="tx1"/>
                </a:solidFill>
                <a:effectLst/>
                <a:latin typeface="+mn-lt"/>
                <a:ea typeface="+mn-ea"/>
                <a:cs typeface="+mn-cs"/>
              </a:rPr>
              <a:t>equipments</a:t>
            </a:r>
            <a:r>
              <a:rPr lang="en-US" sz="1200" kern="1200" dirty="0">
                <a:solidFill>
                  <a:schemeClr val="tx1"/>
                </a:solidFill>
                <a:effectLst/>
                <a:latin typeface="+mn-lt"/>
                <a:ea typeface="+mn-ea"/>
                <a:cs typeface="+mn-cs"/>
              </a:rPr>
              <a:t> to act in a desirable and intuitive way. We can also modulate the neural activities with the messages and communicate them with different people with a demodulators. And also, it could be used for thought-control machinery.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52</a:t>
            </a:fld>
            <a:endParaRPr lang="en-US"/>
          </a:p>
        </p:txBody>
      </p:sp>
    </p:spTree>
    <p:extLst>
      <p:ext uri="{BB962C8B-B14F-4D97-AF65-F5344CB8AC3E}">
        <p14:creationId xmlns:p14="http://schemas.microsoft.com/office/powerpoint/2010/main" val="3520972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53</a:t>
            </a:fld>
            <a:endParaRPr lang="en-US"/>
          </a:p>
        </p:txBody>
      </p:sp>
    </p:spTree>
    <p:extLst>
      <p:ext uri="{BB962C8B-B14F-4D97-AF65-F5344CB8AC3E}">
        <p14:creationId xmlns:p14="http://schemas.microsoft.com/office/powerpoint/2010/main" val="2385149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Despite</a:t>
            </a:r>
            <a:r>
              <a:rPr lang="en-US" sz="1200" kern="1200" baseline="0" dirty="0">
                <a:solidFill>
                  <a:schemeClr val="tx1"/>
                </a:solidFill>
                <a:effectLst/>
                <a:latin typeface="+mn-lt"/>
                <a:ea typeface="+mn-ea"/>
                <a:cs typeface="+mn-cs"/>
              </a:rPr>
              <a:t> their decent success in </a:t>
            </a:r>
            <a:r>
              <a:rPr lang="en-US" sz="1200" kern="1200" baseline="0" dirty="0" err="1">
                <a:solidFill>
                  <a:schemeClr val="tx1"/>
                </a:solidFill>
                <a:effectLst/>
                <a:latin typeface="+mn-lt"/>
                <a:ea typeface="+mn-ea"/>
                <a:cs typeface="+mn-cs"/>
              </a:rPr>
              <a:t>specfic</a:t>
            </a:r>
            <a:r>
              <a:rPr lang="en-US" sz="1200" kern="1200" baseline="0" dirty="0">
                <a:solidFill>
                  <a:schemeClr val="tx1"/>
                </a:solidFill>
                <a:effectLst/>
                <a:latin typeface="+mn-lt"/>
                <a:ea typeface="+mn-ea"/>
                <a:cs typeface="+mn-cs"/>
              </a:rPr>
              <a:t> problem settings, a fundamental limitation of these prior works lies on the their </a:t>
            </a:r>
            <a:r>
              <a:rPr lang="en-US" sz="1200" kern="1200" baseline="0" dirty="0" err="1">
                <a:solidFill>
                  <a:schemeClr val="tx1"/>
                </a:solidFill>
                <a:effectLst/>
                <a:latin typeface="+mn-lt"/>
                <a:ea typeface="+mn-ea"/>
                <a:cs typeface="+mn-cs"/>
              </a:rPr>
              <a:t>bottomp</a:t>
            </a:r>
            <a:r>
              <a:rPr lang="en-US" sz="1200" kern="1200" baseline="0" dirty="0">
                <a:solidFill>
                  <a:schemeClr val="tx1"/>
                </a:solidFill>
                <a:effectLst/>
                <a:latin typeface="+mn-lt"/>
                <a:ea typeface="+mn-ea"/>
                <a:cs typeface="+mn-cs"/>
              </a:rPr>
              <a:t>-up problem space exploration flow.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such flow, A </a:t>
            </a:r>
            <a:r>
              <a:rPr lang="en-US" sz="1200" kern="1200" baseline="0" dirty="0" err="1">
                <a:solidFill>
                  <a:schemeClr val="tx1"/>
                </a:solidFill>
                <a:effectLst/>
                <a:latin typeface="+mn-lt"/>
                <a:ea typeface="+mn-ea"/>
                <a:cs typeface="+mn-cs"/>
              </a:rPr>
              <a:t>noc</a:t>
            </a:r>
            <a:r>
              <a:rPr lang="en-US" sz="1200" kern="1200" baseline="0" dirty="0">
                <a:solidFill>
                  <a:schemeClr val="tx1"/>
                </a:solidFill>
                <a:effectLst/>
                <a:latin typeface="+mn-lt"/>
                <a:ea typeface="+mn-ea"/>
                <a:cs typeface="+mn-cs"/>
              </a:rPr>
              <a:t> is proposed -&gt;then evaluated -&gt;subset-&gt;under -&gt;then we will compare with our design objective to validate the proposal or invalidate it. There are two fundamental disadvantage in this flow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-first the design objective/</a:t>
            </a:r>
            <a:r>
              <a:rPr lang="en-US" sz="1200" kern="1200" baseline="0" dirty="0" err="1">
                <a:solidFill>
                  <a:schemeClr val="tx1"/>
                </a:solidFill>
                <a:effectLst/>
                <a:latin typeface="+mn-lt"/>
                <a:ea typeface="+mn-ea"/>
                <a:cs typeface="+mn-cs"/>
              </a:rPr>
              <a:t>specifciation</a:t>
            </a:r>
            <a:r>
              <a:rPr lang="en-US" sz="1200" kern="1200" baseline="0" dirty="0">
                <a:solidFill>
                  <a:schemeClr val="tx1"/>
                </a:solidFill>
                <a:effectLst/>
                <a:latin typeface="+mn-lt"/>
                <a:ea typeface="+mn-ea"/>
                <a:cs typeface="+mn-cs"/>
              </a:rPr>
              <a:t> does not play a actively role in guiding the design of the </a:t>
            </a:r>
            <a:r>
              <a:rPr lang="en-US" sz="1200" kern="1200" baseline="0" dirty="0" err="1">
                <a:solidFill>
                  <a:schemeClr val="tx1"/>
                </a:solidFill>
                <a:effectLst/>
                <a:latin typeface="+mn-lt"/>
                <a:ea typeface="+mn-ea"/>
                <a:cs typeface="+mn-cs"/>
              </a:rPr>
              <a:t>NoC</a:t>
            </a:r>
            <a:r>
              <a:rPr lang="en-US" sz="1200" kern="1200" baseline="0" dirty="0">
                <a:solidFill>
                  <a:schemeClr val="tx1"/>
                </a:solidFill>
                <a:effectLst/>
                <a:latin typeface="+mn-lt"/>
                <a:ea typeface="+mn-ea"/>
                <a:cs typeface="+mn-cs"/>
              </a:rPr>
              <a:t>, we make no </a:t>
            </a:r>
            <a:r>
              <a:rPr lang="en-US" sz="1200" kern="1200" baseline="0" dirty="0" err="1">
                <a:solidFill>
                  <a:schemeClr val="tx1"/>
                </a:solidFill>
                <a:effectLst/>
                <a:latin typeface="+mn-lt"/>
                <a:ea typeface="+mn-ea"/>
                <a:cs typeface="+mn-cs"/>
              </a:rPr>
              <a:t>predcition</a:t>
            </a:r>
            <a:r>
              <a:rPr lang="en-US" sz="1200" kern="1200" baseline="0" dirty="0">
                <a:solidFill>
                  <a:schemeClr val="tx1"/>
                </a:solidFill>
                <a:effectLst/>
                <a:latin typeface="+mn-lt"/>
                <a:ea typeface="+mn-ea"/>
                <a:cs typeface="+mn-cs"/>
              </a:rPr>
              <a:t> on the expected performance of the proposed </a:t>
            </a:r>
            <a:r>
              <a:rPr lang="en-US" sz="1200" kern="1200" baseline="0" dirty="0" err="1">
                <a:solidFill>
                  <a:schemeClr val="tx1"/>
                </a:solidFill>
                <a:effectLst/>
                <a:latin typeface="+mn-lt"/>
                <a:ea typeface="+mn-ea"/>
                <a:cs typeface="+mn-cs"/>
              </a:rPr>
              <a:t>NoC</a:t>
            </a:r>
            <a:r>
              <a:rPr lang="en-US" sz="1200" kern="1200" baseline="0" dirty="0">
                <a:solidFill>
                  <a:schemeClr val="tx1"/>
                </a:solidFill>
                <a:effectLst/>
                <a:latin typeface="+mn-lt"/>
                <a:ea typeface="+mn-ea"/>
                <a:cs typeface="+mn-cs"/>
              </a:rPr>
              <a:t> reconfiguration scheme.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-second: we have no in two -&gt; first, a ref </a:t>
            </a:r>
            <a:r>
              <a:rPr lang="en-US" sz="1200" kern="1200" baseline="0" dirty="0" err="1">
                <a:solidFill>
                  <a:schemeClr val="tx1"/>
                </a:solidFill>
                <a:effectLst/>
                <a:latin typeface="+mn-lt"/>
                <a:ea typeface="+mn-ea"/>
                <a:cs typeface="+mn-cs"/>
              </a:rPr>
              <a:t>noc</a:t>
            </a:r>
            <a:r>
              <a:rPr lang="en-US" sz="1200" kern="1200" baseline="0" dirty="0">
                <a:solidFill>
                  <a:schemeClr val="tx1"/>
                </a:solidFill>
                <a:effectLst/>
                <a:latin typeface="+mn-lt"/>
                <a:ea typeface="+mn-ea"/>
                <a:cs typeface="+mn-cs"/>
              </a:rPr>
              <a:t> is proposed without </a:t>
            </a:r>
            <a:r>
              <a:rPr lang="en-US" sz="1200" kern="1200" baseline="0" dirty="0" err="1">
                <a:solidFill>
                  <a:schemeClr val="tx1"/>
                </a:solidFill>
                <a:effectLst/>
                <a:latin typeface="+mn-lt"/>
                <a:ea typeface="+mn-ea"/>
                <a:cs typeface="+mn-cs"/>
              </a:rPr>
              <a:t>predicatable</a:t>
            </a:r>
            <a:r>
              <a:rPr lang="en-US" sz="1200" kern="1200" baseline="0" dirty="0">
                <a:solidFill>
                  <a:schemeClr val="tx1"/>
                </a:solidFill>
                <a:effectLst/>
                <a:latin typeface="+mn-lt"/>
                <a:ea typeface="+mn-ea"/>
                <a:cs typeface="+mn-cs"/>
              </a:rPr>
              <a:t> performance leading to a non-converged design iteration.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Second, we have no guarantee the proposed will generalize to other application not considered in the </a:t>
            </a:r>
            <a:r>
              <a:rPr lang="en-US" sz="1200" kern="1200" baseline="0" dirty="0" err="1">
                <a:solidFill>
                  <a:schemeClr val="tx1"/>
                </a:solidFill>
                <a:effectLst/>
                <a:latin typeface="+mn-lt"/>
                <a:ea typeface="+mn-ea"/>
                <a:cs typeface="+mn-cs"/>
              </a:rPr>
              <a:t>experiemntal</a:t>
            </a:r>
            <a:r>
              <a:rPr lang="en-US" sz="1200" kern="1200" baseline="0" dirty="0">
                <a:solidFill>
                  <a:schemeClr val="tx1"/>
                </a:solidFill>
                <a:effectLst/>
                <a:latin typeface="+mn-lt"/>
                <a:ea typeface="+mn-ea"/>
                <a:cs typeface="+mn-cs"/>
              </a:rPr>
              <a:t> setting.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Therefore,</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54</a:t>
            </a:fld>
            <a:endParaRPr lang="en-US"/>
          </a:p>
        </p:txBody>
      </p:sp>
    </p:spTree>
    <p:extLst>
      <p:ext uri="{BB962C8B-B14F-4D97-AF65-F5344CB8AC3E}">
        <p14:creationId xmlns:p14="http://schemas.microsoft.com/office/powerpoint/2010/main" val="14993300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a typeface="SimSun" panose="02010600030101010101" pitchFamily="2" charset="-122"/>
              </a:rPr>
              <a:t>Therefore,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ea typeface="SimSun" panose="02010600030101010101" pitchFamily="2" charset="-122"/>
              </a:rPr>
              <a:t>Non converged design </a:t>
            </a:r>
            <a:r>
              <a:rPr lang="en-US" altLang="zh-CN" sz="1200" dirty="0" err="1">
                <a:ea typeface="SimSun" panose="02010600030101010101" pitchFamily="2" charset="-122"/>
              </a:rPr>
              <a:t>cycel</a:t>
            </a:r>
            <a:endParaRPr lang="zh-CN" altLang="en-US" sz="1200" dirty="0">
              <a:ea typeface="SimSun"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a:ea typeface="SimSun" panose="02010600030101010101" pitchFamily="2" charset="-122"/>
              </a:rPr>
              <a:t>A</a:t>
            </a:r>
            <a:r>
              <a:rPr lang="zh-CN" altLang="en-US" sz="1200" baseline="0" dirty="0">
                <a:ea typeface="SimSun" panose="02010600030101010101" pitchFamily="2" charset="-122"/>
              </a:rPr>
              <a:t> </a:t>
            </a:r>
            <a:r>
              <a:rPr lang="en-US" altLang="zh-CN" sz="1200" baseline="0" dirty="0">
                <a:ea typeface="SimSun" panose="02010600030101010101" pitchFamily="2" charset="-122"/>
              </a:rPr>
              <a:t>bottom-up</a:t>
            </a:r>
            <a:r>
              <a:rPr lang="zh-CN" altLang="en-US" sz="1200" baseline="0" dirty="0">
                <a:ea typeface="SimSun" panose="02010600030101010101" pitchFamily="2" charset="-122"/>
              </a:rPr>
              <a:t> </a:t>
            </a:r>
            <a:r>
              <a:rPr lang="en-US" altLang="zh-CN" sz="1200" baseline="0" dirty="0">
                <a:ea typeface="SimSun" panose="02010600030101010101" pitchFamily="2" charset="-122"/>
              </a:rPr>
              <a:t>design</a:t>
            </a:r>
            <a:r>
              <a:rPr lang="zh-CN" altLang="en-US" sz="1200" baseline="0" dirty="0">
                <a:ea typeface="SimSun" panose="02010600030101010101" pitchFamily="2" charset="-122"/>
              </a:rPr>
              <a:t> </a:t>
            </a:r>
            <a:r>
              <a:rPr lang="en-US" altLang="zh-CN" sz="1200" baseline="0" dirty="0">
                <a:ea typeface="SimSun" panose="02010600030101010101" pitchFamily="2" charset="-122"/>
              </a:rPr>
              <a:t>and</a:t>
            </a:r>
            <a:r>
              <a:rPr lang="zh-CN" altLang="en-US" sz="1200" baseline="0" dirty="0">
                <a:ea typeface="SimSun" panose="02010600030101010101" pitchFamily="2" charset="-122"/>
              </a:rPr>
              <a:t> </a:t>
            </a:r>
            <a:r>
              <a:rPr lang="en-US" altLang="zh-CN" sz="1200" baseline="0" dirty="0">
                <a:ea typeface="SimSun" panose="02010600030101010101" pitchFamily="2" charset="-122"/>
              </a:rPr>
              <a:t>validation</a:t>
            </a:r>
            <a:r>
              <a:rPr lang="zh-CN" altLang="en-US" sz="1200" baseline="0" dirty="0">
                <a:ea typeface="SimSun" panose="02010600030101010101" pitchFamily="2" charset="-122"/>
              </a:rPr>
              <a:t> </a:t>
            </a:r>
            <a:r>
              <a:rPr lang="en-US" altLang="zh-CN" sz="1200" baseline="0" dirty="0">
                <a:ea typeface="SimSun" panose="02010600030101010101" pitchFamily="2" charset="-122"/>
              </a:rPr>
              <a:t>flow</a:t>
            </a:r>
            <a:r>
              <a:rPr lang="zh-CN" altLang="en-US" sz="1200" baseline="0" dirty="0">
                <a:ea typeface="SimSun" panose="02010600030101010101" pitchFamily="2" charset="-122"/>
              </a:rPr>
              <a:t> </a:t>
            </a:r>
            <a:r>
              <a:rPr lang="en-US" altLang="zh-CN" sz="1200" baseline="0" dirty="0">
                <a:ea typeface="SimSun" panose="02010600030101010101" pitchFamily="2" charset="-122"/>
              </a:rPr>
              <a:t>make</a:t>
            </a:r>
            <a:r>
              <a:rPr lang="zh-CN" altLang="en-US" sz="1200" baseline="0" dirty="0">
                <a:ea typeface="SimSun" panose="02010600030101010101" pitchFamily="2" charset="-122"/>
              </a:rPr>
              <a:t> </a:t>
            </a:r>
            <a:r>
              <a:rPr lang="en-US" altLang="zh-CN" sz="1200" baseline="0" dirty="0">
                <a:ea typeface="SimSun" panose="02010600030101010101" pitchFamily="2" charset="-122"/>
              </a:rPr>
              <a:t>the</a:t>
            </a:r>
            <a:r>
              <a:rPr lang="zh-CN" altLang="en-US" sz="1200" baseline="0" dirty="0">
                <a:ea typeface="SimSun" panose="02010600030101010101" pitchFamily="2" charset="-122"/>
              </a:rPr>
              <a:t> </a:t>
            </a:r>
            <a:r>
              <a:rPr lang="en-US" altLang="zh-CN" sz="1200" baseline="0" dirty="0">
                <a:ea typeface="SimSun" panose="02010600030101010101" pitchFamily="2" charset="-122"/>
              </a:rPr>
              <a:t>exploration</a:t>
            </a:r>
            <a:r>
              <a:rPr lang="zh-CN" altLang="en-US" sz="1200" baseline="0" dirty="0">
                <a:ea typeface="SimSun" panose="02010600030101010101" pitchFamily="2" charset="-122"/>
              </a:rPr>
              <a:t> </a:t>
            </a:r>
            <a:r>
              <a:rPr lang="en-US" altLang="zh-CN" sz="1200" baseline="0" dirty="0">
                <a:ea typeface="SimSun" panose="02010600030101010101" pitchFamily="2" charset="-122"/>
              </a:rPr>
              <a:t>of</a:t>
            </a:r>
            <a:r>
              <a:rPr lang="zh-CN" altLang="en-US" sz="1200" baseline="0" dirty="0">
                <a:ea typeface="SimSun" panose="02010600030101010101" pitchFamily="2" charset="-122"/>
              </a:rPr>
              <a:t> </a:t>
            </a:r>
            <a:r>
              <a:rPr lang="en-US" altLang="zh-CN" sz="1200" baseline="0" dirty="0">
                <a:ea typeface="SimSun" panose="02010600030101010101" pitchFamily="2" charset="-122"/>
              </a:rPr>
              <a:t>problem</a:t>
            </a:r>
            <a:r>
              <a:rPr lang="zh-CN" altLang="en-US" sz="1200" baseline="0" dirty="0">
                <a:ea typeface="SimSun" panose="02010600030101010101" pitchFamily="2" charset="-122"/>
              </a:rPr>
              <a:t> </a:t>
            </a:r>
            <a:r>
              <a:rPr lang="en-US" altLang="zh-CN" sz="1200" baseline="0" dirty="0">
                <a:ea typeface="SimSun" panose="02010600030101010101" pitchFamily="2" charset="-122"/>
              </a:rPr>
              <a:t>space</a:t>
            </a:r>
            <a:r>
              <a:rPr lang="zh-CN" altLang="en-US" sz="1200" baseline="0" dirty="0">
                <a:ea typeface="SimSun" panose="02010600030101010101" pitchFamily="2" charset="-122"/>
              </a:rPr>
              <a:t> </a:t>
            </a:r>
            <a:r>
              <a:rPr lang="en-US" altLang="zh-CN" sz="1200" baseline="0" dirty="0">
                <a:ea typeface="SimSun" panose="02010600030101010101" pitchFamily="2" charset="-122"/>
              </a:rPr>
              <a:t>extremely</a:t>
            </a:r>
            <a:r>
              <a:rPr lang="zh-CN" altLang="en-US" sz="1200" baseline="0" dirty="0">
                <a:ea typeface="SimSun" panose="02010600030101010101" pitchFamily="2" charset="-122"/>
              </a:rPr>
              <a:t> </a:t>
            </a:r>
            <a:r>
              <a:rPr lang="en-US" altLang="zh-CN" sz="1200" baseline="0" dirty="0">
                <a:ea typeface="SimSun" panose="02010600030101010101" pitchFamily="2" charset="-122"/>
              </a:rPr>
              <a:t>difficult</a:t>
            </a:r>
            <a:r>
              <a:rPr lang="zh-CN" altLang="en-US" sz="1200" baseline="0" dirty="0">
                <a:ea typeface="SimSun" panose="02010600030101010101" pitchFamily="2" charset="-122"/>
              </a:rPr>
              <a:t> </a:t>
            </a:r>
            <a:r>
              <a:rPr lang="en-US" altLang="zh-CN" sz="1200" baseline="0" dirty="0">
                <a:ea typeface="SimSun" panose="02010600030101010101" pitchFamily="2" charset="-122"/>
              </a:rPr>
              <a:t>as</a:t>
            </a:r>
            <a:r>
              <a:rPr lang="zh-CN" altLang="en-US" sz="1200" baseline="0" dirty="0">
                <a:ea typeface="SimSun" panose="02010600030101010101" pitchFamily="2" charset="-122"/>
              </a:rPr>
              <a:t> </a:t>
            </a:r>
            <a:r>
              <a:rPr lang="en-US" altLang="zh-CN" sz="1200" baseline="0" dirty="0">
                <a:ea typeface="SimSun" panose="02010600030101010101" pitchFamily="2" charset="-122"/>
              </a:rPr>
              <a:t>a</a:t>
            </a:r>
            <a:r>
              <a:rPr lang="zh-CN" altLang="en-US" sz="1200" baseline="0" dirty="0">
                <a:ea typeface="SimSun" panose="02010600030101010101" pitchFamily="2" charset="-122"/>
              </a:rPr>
              <a:t> </a:t>
            </a:r>
            <a:r>
              <a:rPr lang="en-US" altLang="zh-CN" sz="1200" baseline="0" dirty="0">
                <a:ea typeface="SimSun" panose="02010600030101010101" pitchFamily="2" charset="-122"/>
              </a:rPr>
              <a:t>result</a:t>
            </a:r>
            <a:r>
              <a:rPr lang="zh-CN" altLang="en-US" sz="1200" baseline="0" dirty="0">
                <a:ea typeface="SimSun" panose="02010600030101010101" pitchFamily="2" charset="-122"/>
              </a:rPr>
              <a:t> </a:t>
            </a:r>
            <a:r>
              <a:rPr lang="en-US" altLang="zh-CN" sz="1200" baseline="0" dirty="0">
                <a:ea typeface="SimSun" panose="02010600030101010101" pitchFamily="2" charset="-122"/>
              </a:rPr>
              <a:t>of</a:t>
            </a:r>
            <a:r>
              <a:rPr lang="zh-CN" altLang="en-US" sz="1200" baseline="0" dirty="0">
                <a:ea typeface="SimSun" panose="02010600030101010101" pitchFamily="2" charset="-122"/>
              </a:rPr>
              <a:t> </a:t>
            </a:r>
            <a:r>
              <a:rPr lang="en-US" altLang="zh-CN" sz="1200" baseline="0" dirty="0">
                <a:ea typeface="SimSun" panose="02010600030101010101" pitchFamily="2" charset="-122"/>
              </a:rPr>
              <a:t>non-converged</a:t>
            </a:r>
            <a:r>
              <a:rPr lang="zh-CN" altLang="en-US" sz="1200" baseline="0" dirty="0">
                <a:ea typeface="SimSun" panose="02010600030101010101" pitchFamily="2" charset="-122"/>
              </a:rPr>
              <a:t> </a:t>
            </a:r>
            <a:r>
              <a:rPr lang="en-US" altLang="zh-CN" sz="1200" baseline="0" dirty="0">
                <a:ea typeface="SimSun" panose="02010600030101010101" pitchFamily="2" charset="-122"/>
              </a:rPr>
              <a:t>iteration</a:t>
            </a:r>
            <a:r>
              <a:rPr lang="zh-CN" altLang="en-US" sz="1200" baseline="0" dirty="0">
                <a:ea typeface="SimSun" panose="02010600030101010101" pitchFamily="2" charset="-122"/>
              </a:rPr>
              <a:t> </a:t>
            </a:r>
            <a:r>
              <a:rPr lang="en-US" altLang="zh-CN" sz="1200" baseline="0" dirty="0">
                <a:ea typeface="SimSun" panose="02010600030101010101" pitchFamily="2" charset="-122"/>
              </a:rPr>
              <a:t>cycle.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ea typeface="SimSun" panose="02010600030101010101" pitchFamily="2" charset="-122"/>
              </a:rPr>
              <a:t>False converged</a:t>
            </a:r>
            <a:endParaRPr lang="zh-CN" altLang="en-US" sz="1200" baseline="0" dirty="0">
              <a:ea typeface="SimSun"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baseline="0" dirty="0">
                <a:ea typeface="SimSun" panose="02010600030101010101" pitchFamily="2" charset="-122"/>
              </a:rPr>
              <a:t>Even</a:t>
            </a:r>
            <a:r>
              <a:rPr lang="zh-CN" altLang="en-US" sz="1200" baseline="0" dirty="0">
                <a:ea typeface="SimSun" panose="02010600030101010101" pitchFamily="2" charset="-122"/>
              </a:rPr>
              <a:t> </a:t>
            </a:r>
            <a:r>
              <a:rPr lang="en-US" altLang="zh-CN" sz="1200" baseline="0" dirty="0">
                <a:ea typeface="SimSun" panose="02010600030101010101" pitchFamily="2" charset="-122"/>
              </a:rPr>
              <a:t>though</a:t>
            </a:r>
            <a:r>
              <a:rPr lang="zh-CN" altLang="en-US" sz="1200" baseline="0" dirty="0">
                <a:ea typeface="SimSun" panose="02010600030101010101" pitchFamily="2" charset="-122"/>
              </a:rPr>
              <a:t> </a:t>
            </a:r>
            <a:r>
              <a:rPr lang="en-US" altLang="zh-CN" sz="1200" baseline="0" dirty="0">
                <a:ea typeface="SimSun" panose="02010600030101010101" pitchFamily="2" charset="-122"/>
              </a:rPr>
              <a:t>the</a:t>
            </a:r>
            <a:r>
              <a:rPr lang="zh-CN" altLang="en-US" sz="1200" baseline="0" dirty="0">
                <a:ea typeface="SimSun" panose="02010600030101010101" pitchFamily="2" charset="-122"/>
              </a:rPr>
              <a:t> </a:t>
            </a:r>
            <a:r>
              <a:rPr lang="en-US" altLang="zh-CN" sz="1200" baseline="0" dirty="0">
                <a:ea typeface="SimSun" panose="02010600030101010101" pitchFamily="2" charset="-122"/>
              </a:rPr>
              <a:t>design</a:t>
            </a:r>
            <a:r>
              <a:rPr lang="zh-CN" altLang="en-US" sz="1200" baseline="0" dirty="0">
                <a:ea typeface="SimSun" panose="02010600030101010101" pitchFamily="2" charset="-122"/>
              </a:rPr>
              <a:t> </a:t>
            </a:r>
            <a:r>
              <a:rPr lang="en-US" altLang="zh-CN" sz="1200" baseline="0" dirty="0">
                <a:ea typeface="SimSun" panose="02010600030101010101" pitchFamily="2" charset="-122"/>
              </a:rPr>
              <a:t>is</a:t>
            </a:r>
            <a:r>
              <a:rPr lang="zh-CN" altLang="en-US" sz="1200" baseline="0" dirty="0">
                <a:ea typeface="SimSun" panose="02010600030101010101" pitchFamily="2" charset="-122"/>
              </a:rPr>
              <a:t> </a:t>
            </a:r>
            <a:r>
              <a:rPr lang="en-US" altLang="zh-CN" sz="1200" baseline="0" dirty="0">
                <a:ea typeface="SimSun" panose="02010600030101010101" pitchFamily="2" charset="-122"/>
              </a:rPr>
              <a:t>converged</a:t>
            </a:r>
            <a:r>
              <a:rPr lang="zh-CN" altLang="en-US" sz="1200" baseline="0" dirty="0">
                <a:ea typeface="SimSun" panose="02010600030101010101" pitchFamily="2" charset="-122"/>
              </a:rPr>
              <a:t> </a:t>
            </a:r>
            <a:r>
              <a:rPr lang="en-US" altLang="zh-CN" sz="1200" baseline="0" dirty="0">
                <a:ea typeface="SimSun" panose="02010600030101010101" pitchFamily="2" charset="-122"/>
              </a:rPr>
              <a:t>and</a:t>
            </a:r>
            <a:r>
              <a:rPr lang="zh-CN" altLang="en-US" sz="1200" baseline="0" dirty="0">
                <a:ea typeface="SimSun" panose="02010600030101010101" pitchFamily="2" charset="-122"/>
              </a:rPr>
              <a:t> </a:t>
            </a:r>
            <a:r>
              <a:rPr lang="en-US" altLang="zh-CN" sz="1200" baseline="0" dirty="0">
                <a:ea typeface="SimSun" panose="02010600030101010101" pitchFamily="2" charset="-122"/>
              </a:rPr>
              <a:t>validated</a:t>
            </a:r>
            <a:r>
              <a:rPr lang="zh-CN" altLang="en-US" sz="1200" baseline="0" dirty="0">
                <a:ea typeface="SimSun" panose="02010600030101010101" pitchFamily="2" charset="-122"/>
              </a:rPr>
              <a:t> </a:t>
            </a:r>
            <a:r>
              <a:rPr lang="en-US" altLang="zh-CN" sz="1200" baseline="0" dirty="0">
                <a:ea typeface="SimSun" panose="02010600030101010101" pitchFamily="2" charset="-122"/>
              </a:rPr>
              <a:t>under</a:t>
            </a:r>
            <a:r>
              <a:rPr lang="zh-CN" altLang="en-US" sz="1200" baseline="0" dirty="0">
                <a:ea typeface="SimSun" panose="02010600030101010101" pitchFamily="2" charset="-122"/>
              </a:rPr>
              <a:t> </a:t>
            </a:r>
            <a:r>
              <a:rPr lang="en-US" altLang="zh-CN" sz="1200" baseline="0" dirty="0">
                <a:ea typeface="SimSun" panose="02010600030101010101" pitchFamily="2" charset="-122"/>
              </a:rPr>
              <a:t>predefined</a:t>
            </a:r>
            <a:r>
              <a:rPr lang="zh-CN" altLang="en-US" sz="1200" baseline="0" dirty="0">
                <a:ea typeface="SimSun" panose="02010600030101010101" pitchFamily="2" charset="-122"/>
              </a:rPr>
              <a:t> </a:t>
            </a:r>
            <a:r>
              <a:rPr lang="en-US" altLang="zh-CN" sz="1200" baseline="0" dirty="0">
                <a:ea typeface="SimSun" panose="02010600030101010101" pitchFamily="2" charset="-122"/>
              </a:rPr>
              <a:t>metrics(network</a:t>
            </a:r>
            <a:r>
              <a:rPr lang="zh-CN" altLang="en-US" sz="1200" baseline="0" dirty="0">
                <a:ea typeface="SimSun" panose="02010600030101010101" pitchFamily="2" charset="-122"/>
              </a:rPr>
              <a:t> </a:t>
            </a:r>
            <a:r>
              <a:rPr lang="en-US" altLang="zh-CN" sz="1200" baseline="0" dirty="0">
                <a:ea typeface="SimSun" panose="02010600030101010101" pitchFamily="2" charset="-122"/>
              </a:rPr>
              <a:t>latency,</a:t>
            </a:r>
            <a:r>
              <a:rPr lang="zh-CN" altLang="en-US" sz="1200" baseline="0" dirty="0">
                <a:ea typeface="SimSun" panose="02010600030101010101" pitchFamily="2" charset="-122"/>
              </a:rPr>
              <a:t> </a:t>
            </a:r>
            <a:r>
              <a:rPr lang="en-US" altLang="zh-CN" sz="1200" baseline="0" dirty="0">
                <a:ea typeface="SimSun" panose="02010600030101010101" pitchFamily="2" charset="-122"/>
              </a:rPr>
              <a:t>throughput,</a:t>
            </a:r>
            <a:r>
              <a:rPr lang="zh-CN" altLang="en-US" sz="1200" baseline="0" dirty="0">
                <a:ea typeface="SimSun" panose="02010600030101010101" pitchFamily="2" charset="-122"/>
              </a:rPr>
              <a:t> </a:t>
            </a:r>
            <a:r>
              <a:rPr lang="en-US" altLang="zh-CN" sz="1200" baseline="0" dirty="0">
                <a:ea typeface="SimSun" panose="02010600030101010101" pitchFamily="2" charset="-122"/>
              </a:rPr>
              <a:t>power</a:t>
            </a:r>
            <a:r>
              <a:rPr lang="zh-CN" altLang="en-US" sz="1200" baseline="0" dirty="0">
                <a:ea typeface="SimSun" panose="02010600030101010101" pitchFamily="2" charset="-122"/>
              </a:rPr>
              <a:t> </a:t>
            </a:r>
            <a:r>
              <a:rPr lang="en-US" altLang="zh-CN" sz="1200" baseline="0" dirty="0">
                <a:ea typeface="SimSun" panose="02010600030101010101" pitchFamily="2" charset="-122"/>
              </a:rPr>
              <a:t>consumption,</a:t>
            </a:r>
            <a:r>
              <a:rPr lang="zh-CN" altLang="en-US" sz="1200" baseline="0" dirty="0">
                <a:ea typeface="SimSun" panose="02010600030101010101" pitchFamily="2" charset="-122"/>
              </a:rPr>
              <a:t> </a:t>
            </a:r>
            <a:r>
              <a:rPr lang="en-US" altLang="zh-CN" sz="1200" baseline="0" dirty="0">
                <a:ea typeface="SimSun" panose="02010600030101010101" pitchFamily="2" charset="-122"/>
              </a:rPr>
              <a:t>fault</a:t>
            </a:r>
            <a:r>
              <a:rPr lang="zh-CN" altLang="en-US" sz="1200" baseline="0" dirty="0">
                <a:ea typeface="SimSun" panose="02010600030101010101" pitchFamily="2" charset="-122"/>
              </a:rPr>
              <a:t> </a:t>
            </a:r>
            <a:r>
              <a:rPr lang="en-US" altLang="zh-CN" sz="1200" baseline="0" dirty="0">
                <a:ea typeface="SimSun" panose="02010600030101010101" pitchFamily="2" charset="-122"/>
              </a:rPr>
              <a:t>resilience),</a:t>
            </a:r>
            <a:r>
              <a:rPr lang="zh-CN" altLang="en-US" sz="1200" baseline="0" dirty="0">
                <a:ea typeface="SimSun" panose="02010600030101010101" pitchFamily="2" charset="-122"/>
              </a:rPr>
              <a:t> </a:t>
            </a:r>
            <a:r>
              <a:rPr lang="en-US" altLang="zh-CN" sz="1200" baseline="0" dirty="0">
                <a:ea typeface="SimSun" panose="02010600030101010101" pitchFamily="2" charset="-122"/>
              </a:rPr>
              <a:t>using</a:t>
            </a:r>
            <a:r>
              <a:rPr lang="zh-CN" altLang="en-US" sz="1200" baseline="0" dirty="0">
                <a:ea typeface="SimSun" panose="02010600030101010101" pitchFamily="2" charset="-122"/>
              </a:rPr>
              <a:t> </a:t>
            </a:r>
            <a:r>
              <a:rPr lang="en-US" altLang="zh-CN" sz="1200" baseline="0" dirty="0">
                <a:ea typeface="SimSun" panose="02010600030101010101" pitchFamily="2" charset="-122"/>
              </a:rPr>
              <a:t>a</a:t>
            </a:r>
            <a:r>
              <a:rPr lang="zh-CN" altLang="en-US" sz="1200" baseline="0" dirty="0">
                <a:ea typeface="SimSun" panose="02010600030101010101" pitchFamily="2" charset="-122"/>
              </a:rPr>
              <a:t> </a:t>
            </a:r>
            <a:r>
              <a:rPr lang="en-US" altLang="zh-CN" sz="1200" baseline="0" dirty="0">
                <a:ea typeface="SimSun" panose="02010600030101010101" pitchFamily="2" charset="-122"/>
              </a:rPr>
              <a:t>set</a:t>
            </a:r>
            <a:r>
              <a:rPr lang="zh-CN" altLang="en-US" sz="1200" baseline="0" dirty="0">
                <a:ea typeface="SimSun" panose="02010600030101010101" pitchFamily="2" charset="-122"/>
              </a:rPr>
              <a:t> </a:t>
            </a:r>
            <a:r>
              <a:rPr lang="en-US" altLang="zh-CN" sz="1200" baseline="0" dirty="0">
                <a:ea typeface="SimSun" panose="02010600030101010101" pitchFamily="2" charset="-122"/>
              </a:rPr>
              <a:t>of</a:t>
            </a:r>
            <a:r>
              <a:rPr lang="zh-CN" altLang="en-US" sz="1200" baseline="0" dirty="0">
                <a:ea typeface="SimSun" panose="02010600030101010101" pitchFamily="2" charset="-122"/>
              </a:rPr>
              <a:t> </a:t>
            </a:r>
            <a:r>
              <a:rPr lang="en-US" altLang="zh-CN" sz="1200" baseline="0" dirty="0">
                <a:ea typeface="SimSun" panose="02010600030101010101" pitchFamily="2" charset="-122"/>
              </a:rPr>
              <a:t>applications</a:t>
            </a:r>
            <a:r>
              <a:rPr lang="zh-CN" altLang="en-US" sz="1200" baseline="0" dirty="0">
                <a:ea typeface="SimSun" panose="02010600030101010101" pitchFamily="2" charset="-122"/>
              </a:rPr>
              <a:t> </a:t>
            </a:r>
            <a:r>
              <a:rPr lang="en-US" altLang="zh-CN" sz="1200" baseline="0" dirty="0">
                <a:ea typeface="SimSun" panose="02010600030101010101" pitchFamily="2" charset="-122"/>
              </a:rPr>
              <a:t>of</a:t>
            </a:r>
            <a:r>
              <a:rPr lang="zh-CN" altLang="en-US" sz="1200" baseline="0" dirty="0">
                <a:ea typeface="SimSun" panose="02010600030101010101" pitchFamily="2" charset="-122"/>
              </a:rPr>
              <a:t> </a:t>
            </a:r>
            <a:r>
              <a:rPr lang="en-US" altLang="zh-CN" sz="1200" baseline="0" dirty="0">
                <a:ea typeface="SimSun" panose="02010600030101010101" pitchFamily="2" charset="-122"/>
              </a:rPr>
              <a:t>interest</a:t>
            </a:r>
            <a:r>
              <a:rPr lang="zh-CN" altLang="en-US" sz="1200" baseline="0" dirty="0">
                <a:ea typeface="SimSun" panose="02010600030101010101" pitchFamily="2" charset="-122"/>
              </a:rPr>
              <a:t> </a:t>
            </a:r>
            <a:r>
              <a:rPr lang="en-US" altLang="zh-CN" sz="1200" baseline="0" dirty="0">
                <a:ea typeface="SimSun" panose="02010600030101010101" pitchFamily="2" charset="-122"/>
              </a:rPr>
              <a:t>or</a:t>
            </a:r>
            <a:r>
              <a:rPr lang="zh-CN" altLang="en-US" sz="1200" baseline="0" dirty="0">
                <a:ea typeface="SimSun" panose="02010600030101010101" pitchFamily="2" charset="-122"/>
              </a:rPr>
              <a:t> </a:t>
            </a:r>
            <a:r>
              <a:rPr lang="en-US" altLang="zh-CN" sz="1200" baseline="0" dirty="0">
                <a:ea typeface="SimSun" panose="02010600030101010101" pitchFamily="2" charset="-122"/>
              </a:rPr>
              <a:t>benchmark</a:t>
            </a:r>
            <a:r>
              <a:rPr lang="zh-CN" altLang="en-US" sz="1200" baseline="0" dirty="0">
                <a:ea typeface="SimSun" panose="02010600030101010101" pitchFamily="2" charset="-122"/>
              </a:rPr>
              <a:t> </a:t>
            </a:r>
            <a:r>
              <a:rPr lang="en-US" altLang="zh-CN" sz="1200" baseline="0" dirty="0">
                <a:ea typeface="SimSun" panose="02010600030101010101" pitchFamily="2" charset="-122"/>
              </a:rPr>
              <a:t>suites,</a:t>
            </a:r>
            <a:r>
              <a:rPr lang="zh-CN" altLang="en-US" sz="1200" baseline="0" dirty="0">
                <a:ea typeface="SimSun" panose="02010600030101010101" pitchFamily="2" charset="-122"/>
              </a:rPr>
              <a:t> </a:t>
            </a:r>
            <a:r>
              <a:rPr lang="en-US" altLang="zh-CN" sz="1200" baseline="0" dirty="0">
                <a:ea typeface="SimSun" panose="02010600030101010101" pitchFamily="2" charset="-122"/>
              </a:rPr>
              <a:t>it</a:t>
            </a:r>
            <a:r>
              <a:rPr lang="zh-CN" altLang="en-US" sz="1200" baseline="0" dirty="0">
                <a:ea typeface="SimSun" panose="02010600030101010101" pitchFamily="2" charset="-122"/>
              </a:rPr>
              <a:t> </a:t>
            </a:r>
            <a:r>
              <a:rPr lang="en-US" altLang="zh-CN" sz="1200" baseline="0" dirty="0">
                <a:ea typeface="SimSun" panose="02010600030101010101" pitchFamily="2" charset="-122"/>
              </a:rPr>
              <a:t>does</a:t>
            </a:r>
            <a:r>
              <a:rPr lang="zh-CN" altLang="en-US" sz="1200" baseline="0" dirty="0">
                <a:ea typeface="SimSun" panose="02010600030101010101" pitchFamily="2" charset="-122"/>
              </a:rPr>
              <a:t> </a:t>
            </a:r>
            <a:r>
              <a:rPr lang="en-US" altLang="zh-CN" sz="1200" baseline="0" dirty="0">
                <a:ea typeface="SimSun" panose="02010600030101010101" pitchFamily="2" charset="-122"/>
              </a:rPr>
              <a:t>not</a:t>
            </a:r>
            <a:r>
              <a:rPr lang="zh-CN" altLang="en-US" sz="1200" baseline="0" dirty="0">
                <a:ea typeface="SimSun" panose="02010600030101010101" pitchFamily="2" charset="-122"/>
              </a:rPr>
              <a:t> </a:t>
            </a:r>
            <a:r>
              <a:rPr lang="en-US" altLang="zh-CN" sz="1200" baseline="0" dirty="0">
                <a:ea typeface="SimSun" panose="02010600030101010101" pitchFamily="2" charset="-122"/>
              </a:rPr>
              <a:t>necessarily</a:t>
            </a:r>
            <a:r>
              <a:rPr lang="zh-CN" altLang="en-US" sz="1200" baseline="0" dirty="0">
                <a:ea typeface="SimSun" panose="02010600030101010101" pitchFamily="2" charset="-122"/>
              </a:rPr>
              <a:t> </a:t>
            </a:r>
            <a:r>
              <a:rPr lang="en-US" altLang="zh-CN" sz="1200" baseline="0" dirty="0">
                <a:ea typeface="SimSun" panose="02010600030101010101" pitchFamily="2" charset="-122"/>
              </a:rPr>
              <a:t>mean</a:t>
            </a:r>
            <a:r>
              <a:rPr lang="zh-CN" altLang="en-US" sz="1200" baseline="0" dirty="0">
                <a:ea typeface="SimSun" panose="02010600030101010101" pitchFamily="2" charset="-122"/>
              </a:rPr>
              <a:t> </a:t>
            </a:r>
            <a:r>
              <a:rPr lang="en-US" altLang="zh-CN" sz="1200" baseline="0" dirty="0">
                <a:ea typeface="SimSun" panose="02010600030101010101" pitchFamily="2" charset="-122"/>
              </a:rPr>
              <a:t>proposed</a:t>
            </a:r>
            <a:r>
              <a:rPr lang="zh-CN" altLang="en-US" sz="1200" baseline="0" dirty="0">
                <a:ea typeface="SimSun" panose="02010600030101010101" pitchFamily="2" charset="-122"/>
              </a:rPr>
              <a:t> </a:t>
            </a:r>
            <a:r>
              <a:rPr lang="en-US" altLang="zh-CN" sz="1200" baseline="0" dirty="0" err="1">
                <a:ea typeface="SimSun" panose="02010600030101010101" pitchFamily="2" charset="-122"/>
              </a:rPr>
              <a:t>NoC</a:t>
            </a:r>
            <a:r>
              <a:rPr lang="zh-CN" altLang="en-US" sz="1200" baseline="0" dirty="0">
                <a:ea typeface="SimSun" panose="02010600030101010101" pitchFamily="2" charset="-122"/>
              </a:rPr>
              <a:t> </a:t>
            </a:r>
            <a:r>
              <a:rPr lang="en-US" altLang="zh-CN" sz="1200" baseline="0" dirty="0">
                <a:ea typeface="SimSun" panose="02010600030101010101" pitchFamily="2" charset="-122"/>
              </a:rPr>
              <a:t>reconfiguration</a:t>
            </a:r>
            <a:r>
              <a:rPr lang="zh-CN" altLang="en-US" sz="1200" baseline="0" dirty="0">
                <a:ea typeface="SimSun" panose="02010600030101010101" pitchFamily="2" charset="-122"/>
              </a:rPr>
              <a:t> </a:t>
            </a:r>
            <a:r>
              <a:rPr lang="en-US" altLang="zh-CN" sz="1200" baseline="0" dirty="0">
                <a:ea typeface="SimSun" panose="02010600030101010101" pitchFamily="2" charset="-122"/>
              </a:rPr>
              <a:t>technique</a:t>
            </a:r>
            <a:r>
              <a:rPr lang="zh-CN" altLang="en-US" sz="1200" baseline="0" dirty="0">
                <a:ea typeface="SimSun" panose="02010600030101010101" pitchFamily="2" charset="-122"/>
              </a:rPr>
              <a:t> </a:t>
            </a:r>
            <a:r>
              <a:rPr lang="en-US" altLang="zh-CN" sz="1200" baseline="0" dirty="0">
                <a:ea typeface="SimSun" panose="02010600030101010101" pitchFamily="2" charset="-122"/>
              </a:rPr>
              <a:t>generalize</a:t>
            </a:r>
            <a:r>
              <a:rPr lang="zh-CN" altLang="en-US" sz="1200" baseline="0" dirty="0">
                <a:ea typeface="SimSun" panose="02010600030101010101" pitchFamily="2" charset="-122"/>
              </a:rPr>
              <a:t> </a:t>
            </a:r>
            <a:r>
              <a:rPr lang="en-US" altLang="zh-CN" sz="1200" baseline="0" dirty="0">
                <a:ea typeface="SimSun" panose="02010600030101010101" pitchFamily="2" charset="-122"/>
              </a:rPr>
              <a:t>well</a:t>
            </a:r>
            <a:r>
              <a:rPr lang="zh-CN" altLang="en-US" sz="1200" baseline="0" dirty="0">
                <a:ea typeface="SimSun" panose="02010600030101010101" pitchFamily="2" charset="-122"/>
              </a:rPr>
              <a:t> </a:t>
            </a:r>
            <a:r>
              <a:rPr lang="en-US" altLang="zh-CN" sz="1200" baseline="0" dirty="0">
                <a:ea typeface="SimSun" panose="02010600030101010101" pitchFamily="2" charset="-122"/>
              </a:rPr>
              <a:t>to</a:t>
            </a:r>
            <a:r>
              <a:rPr lang="zh-CN" altLang="en-US" sz="1200" baseline="0" dirty="0">
                <a:ea typeface="SimSun" panose="02010600030101010101" pitchFamily="2" charset="-122"/>
              </a:rPr>
              <a:t> </a:t>
            </a:r>
            <a:r>
              <a:rPr lang="en-US" altLang="zh-CN" sz="1200" baseline="0" dirty="0">
                <a:ea typeface="SimSun" panose="02010600030101010101" pitchFamily="2" charset="-122"/>
              </a:rPr>
              <a:t>other</a:t>
            </a:r>
            <a:r>
              <a:rPr lang="zh-CN" altLang="en-US" sz="1200" baseline="0" dirty="0">
                <a:ea typeface="SimSun" panose="02010600030101010101" pitchFamily="2" charset="-122"/>
              </a:rPr>
              <a:t> </a:t>
            </a:r>
            <a:r>
              <a:rPr lang="en-US" altLang="zh-CN" sz="1200" baseline="0" dirty="0">
                <a:ea typeface="SimSun" panose="02010600030101010101" pitchFamily="2" charset="-122"/>
              </a:rPr>
              <a:t>applications</a:t>
            </a:r>
            <a:r>
              <a:rPr lang="zh-CN" altLang="en-US" sz="1200" baseline="0" dirty="0">
                <a:ea typeface="SimSun" panose="02010600030101010101" pitchFamily="2" charset="-122"/>
              </a:rPr>
              <a:t> </a:t>
            </a:r>
            <a:r>
              <a:rPr lang="en-US" altLang="zh-CN" sz="1200" baseline="0" dirty="0">
                <a:ea typeface="SimSun" panose="02010600030101010101" pitchFamily="2" charset="-122"/>
              </a:rPr>
              <a:t>as</a:t>
            </a:r>
            <a:r>
              <a:rPr lang="zh-CN" altLang="en-US" sz="1200" baseline="0" dirty="0">
                <a:ea typeface="SimSun" panose="02010600030101010101" pitchFamily="2" charset="-122"/>
              </a:rPr>
              <a:t> </a:t>
            </a:r>
            <a:r>
              <a:rPr lang="en-US" altLang="zh-CN" sz="1200" baseline="0" dirty="0">
                <a:ea typeface="SimSun" panose="02010600030101010101" pitchFamily="2" charset="-122"/>
              </a:rPr>
              <a:t>well.</a:t>
            </a:r>
            <a:r>
              <a:rPr lang="zh-CN" altLang="en-US" sz="1200" baseline="0" dirty="0">
                <a:ea typeface="SimSun" panose="02010600030101010101" pitchFamily="2" charset="-122"/>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baseline="0" dirty="0">
              <a:ea typeface="SimSun"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ea typeface="SimSun" panose="02010600030101010101" pitchFamily="2" charset="-122"/>
              </a:rPr>
              <a:t>In simple words, a bottom-up design flow gives answers to the question that if the proposed reconfigurable </a:t>
            </a:r>
            <a:r>
              <a:rPr lang="en-US" altLang="zh-CN" sz="1200" baseline="0" dirty="0" err="1">
                <a:ea typeface="SimSun" panose="02010600030101010101" pitchFamily="2" charset="-122"/>
              </a:rPr>
              <a:t>noc</a:t>
            </a:r>
            <a:r>
              <a:rPr lang="en-US" altLang="zh-CN" sz="1200" baseline="0" dirty="0">
                <a:ea typeface="SimSun" panose="02010600030101010101" pitchFamily="2" charset="-122"/>
              </a:rPr>
              <a:t> is better than a baseline design given a specific application set.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aseline="0" dirty="0">
              <a:ea typeface="SimSun"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ea typeface="SimSun" panose="02010600030101010101" pitchFamily="2" charset="-122"/>
              </a:rPr>
              <a:t>However, a more fundamental question we should ask is the opposite: what is the </a:t>
            </a:r>
            <a:r>
              <a:rPr lang="en-US" altLang="zh-CN" sz="1200" baseline="0" dirty="0" err="1">
                <a:ea typeface="SimSun" panose="02010600030101010101" pitchFamily="2" charset="-122"/>
              </a:rPr>
              <a:t>approperiate</a:t>
            </a:r>
            <a:r>
              <a:rPr lang="en-US" altLang="zh-CN" sz="1200" baseline="0" dirty="0">
                <a:ea typeface="SimSun" panose="02010600030101010101" pitchFamily="2" charset="-122"/>
              </a:rPr>
              <a:t> reconfigurable </a:t>
            </a:r>
            <a:r>
              <a:rPr lang="en-US" altLang="zh-CN" sz="1200" baseline="0" dirty="0" err="1">
                <a:ea typeface="SimSun" panose="02010600030101010101" pitchFamily="2" charset="-122"/>
              </a:rPr>
              <a:t>noc</a:t>
            </a:r>
            <a:r>
              <a:rPr lang="en-US" altLang="zh-CN" sz="1200" baseline="0" dirty="0">
                <a:ea typeface="SimSun" panose="02010600030101010101" pitchFamily="2" charset="-122"/>
              </a:rPr>
              <a:t> to be considered if we have a set of applications and constraints. This calls for a shift from a bottom-up to a top-down design flow.</a:t>
            </a:r>
            <a:endParaRPr lang="zh-CN" altLang="en-US" sz="1200" baseline="0" dirty="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3BCB446F-2D94-40A3-B067-7F82E4B04443}" type="slidenum">
              <a:rPr lang="en-US" smtClean="0"/>
              <a:t>55</a:t>
            </a:fld>
            <a:endParaRPr lang="en-US"/>
          </a:p>
        </p:txBody>
      </p:sp>
    </p:spTree>
    <p:extLst>
      <p:ext uri="{BB962C8B-B14F-4D97-AF65-F5344CB8AC3E}">
        <p14:creationId xmlns:p14="http://schemas.microsoft.com/office/powerpoint/2010/main" val="2653042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BCB446F-2D94-40A3-B067-7F82E4B04443}" type="slidenum">
              <a:rPr lang="en-US" smtClean="0"/>
              <a:t>56</a:t>
            </a:fld>
            <a:endParaRPr lang="en-US"/>
          </a:p>
        </p:txBody>
      </p:sp>
    </p:spTree>
    <p:extLst>
      <p:ext uri="{BB962C8B-B14F-4D97-AF65-F5344CB8AC3E}">
        <p14:creationId xmlns:p14="http://schemas.microsoft.com/office/powerpoint/2010/main" val="1427256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57</a:t>
            </a:fld>
            <a:endParaRPr lang="en-US"/>
          </a:p>
        </p:txBody>
      </p:sp>
    </p:spTree>
    <p:extLst>
      <p:ext uri="{BB962C8B-B14F-4D97-AF65-F5344CB8AC3E}">
        <p14:creationId xmlns:p14="http://schemas.microsoft.com/office/powerpoint/2010/main" val="853468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kern="1200" baseline="0" dirty="0">
                <a:solidFill>
                  <a:schemeClr val="tx1"/>
                </a:solidFill>
                <a:effectLst/>
                <a:latin typeface="+mn-lt"/>
                <a:ea typeface="+mn-ea"/>
                <a:cs typeface="+mn-cs"/>
              </a:rPr>
              <a:t>First, What is the appropriate model that enables our search in the solution space as general as possible such that the model can be applied to investigate the </a:t>
            </a:r>
            <a:r>
              <a:rPr lang="en-US" altLang="zh-CN" sz="1200" kern="1200" baseline="0" dirty="0" err="1">
                <a:solidFill>
                  <a:schemeClr val="tx1"/>
                </a:solidFill>
                <a:effectLst/>
                <a:latin typeface="+mn-lt"/>
                <a:ea typeface="+mn-ea"/>
                <a:cs typeface="+mn-cs"/>
              </a:rPr>
              <a:t>NoC</a:t>
            </a:r>
            <a:r>
              <a:rPr lang="en-US" altLang="zh-CN" sz="1200" kern="1200" baseline="0" dirty="0">
                <a:solidFill>
                  <a:schemeClr val="tx1"/>
                </a:solidFill>
                <a:effectLst/>
                <a:latin typeface="+mn-lt"/>
                <a:ea typeface="+mn-ea"/>
                <a:cs typeface="+mn-cs"/>
              </a:rPr>
              <a:t> reconfiguration problem in a widely ranged scenarios. </a:t>
            </a:r>
          </a:p>
          <a:p>
            <a:pPr marL="228600" indent="-228600">
              <a:buAutoNum type="arabicPeriod"/>
            </a:pPr>
            <a:endParaRPr lang="en-US" altLang="zh-CN" sz="1200" kern="1200" baseline="0" dirty="0">
              <a:solidFill>
                <a:schemeClr val="tx1"/>
              </a:solidFill>
              <a:effectLst/>
              <a:latin typeface="+mn-lt"/>
              <a:ea typeface="+mn-ea"/>
              <a:cs typeface="+mn-cs"/>
            </a:endParaRPr>
          </a:p>
          <a:p>
            <a:pPr marL="228600" indent="-228600">
              <a:buAutoNum type="arabicPeriod"/>
            </a:pPr>
            <a:r>
              <a:rPr lang="en-US" altLang="zh-CN" sz="1200" kern="1200" baseline="0" dirty="0">
                <a:solidFill>
                  <a:schemeClr val="tx1"/>
                </a:solidFill>
                <a:effectLst/>
                <a:latin typeface="+mn-lt"/>
                <a:ea typeface="+mn-ea"/>
                <a:cs typeface="+mn-cs"/>
              </a:rPr>
              <a:t>In other words, we </a:t>
            </a:r>
            <a:r>
              <a:rPr lang="en-US" altLang="zh-CN" sz="1200" kern="1200" baseline="0" dirty="0" err="1">
                <a:solidFill>
                  <a:schemeClr val="tx1"/>
                </a:solidFill>
                <a:effectLst/>
                <a:latin typeface="+mn-lt"/>
                <a:ea typeface="+mn-ea"/>
                <a:cs typeface="+mn-cs"/>
              </a:rPr>
              <a:t>woud</a:t>
            </a:r>
            <a:r>
              <a:rPr lang="en-US" altLang="zh-CN" sz="1200" kern="1200" baseline="0" dirty="0">
                <a:solidFill>
                  <a:schemeClr val="tx1"/>
                </a:solidFill>
                <a:effectLst/>
                <a:latin typeface="+mn-lt"/>
                <a:ea typeface="+mn-ea"/>
                <a:cs typeface="+mn-cs"/>
              </a:rPr>
              <a:t> like to </a:t>
            </a:r>
            <a:r>
              <a:rPr lang="en-US" altLang="zh-CN" sz="1200" kern="1200" baseline="0" dirty="0" err="1">
                <a:solidFill>
                  <a:schemeClr val="tx1"/>
                </a:solidFill>
                <a:effectLst/>
                <a:latin typeface="+mn-lt"/>
                <a:ea typeface="+mn-ea"/>
                <a:cs typeface="+mn-cs"/>
              </a:rPr>
              <a:t>formualte</a:t>
            </a:r>
            <a:r>
              <a:rPr lang="en-US" altLang="zh-CN" sz="1200" kern="1200" baseline="0" dirty="0">
                <a:solidFill>
                  <a:schemeClr val="tx1"/>
                </a:solidFill>
                <a:effectLst/>
                <a:latin typeface="+mn-lt"/>
                <a:ea typeface="+mn-ea"/>
                <a:cs typeface="+mn-cs"/>
              </a:rPr>
              <a:t> the reconfiguration problem based on a model of good applicability such that the chance to find the best-fit solution is maximized as a result of a well expanded solution space.</a:t>
            </a:r>
          </a:p>
          <a:p>
            <a:pPr marL="228600" indent="-228600">
              <a:buAutoNum type="arabicPeriod"/>
            </a:pPr>
            <a:endParaRPr lang="en-US" altLang="zh-CN" sz="1200" kern="1200" baseline="0" dirty="0">
              <a:solidFill>
                <a:schemeClr val="tx1"/>
              </a:solidFill>
              <a:effectLst/>
              <a:latin typeface="+mn-lt"/>
              <a:ea typeface="+mn-ea"/>
              <a:cs typeface="+mn-cs"/>
            </a:endParaRPr>
          </a:p>
          <a:p>
            <a:pPr marL="228600" indent="-228600">
              <a:buAutoNum type="arabicPeriod"/>
            </a:pPr>
            <a:r>
              <a:rPr lang="en-US" altLang="zh-CN" sz="1200" kern="1200" baseline="0" dirty="0">
                <a:solidFill>
                  <a:schemeClr val="tx1"/>
                </a:solidFill>
                <a:effectLst/>
                <a:latin typeface="+mn-lt"/>
                <a:ea typeface="+mn-ea"/>
                <a:cs typeface="+mn-cs"/>
              </a:rPr>
              <a:t>Second, a vastly expanded solution space might not </a:t>
            </a:r>
            <a:r>
              <a:rPr lang="en-US" altLang="zh-CN" sz="1200" kern="1200" baseline="0" dirty="0" err="1">
                <a:solidFill>
                  <a:schemeClr val="tx1"/>
                </a:solidFill>
                <a:effectLst/>
                <a:latin typeface="+mn-lt"/>
                <a:ea typeface="+mn-ea"/>
                <a:cs typeface="+mn-cs"/>
              </a:rPr>
              <a:t>necessrily</a:t>
            </a:r>
            <a:r>
              <a:rPr lang="en-US" altLang="zh-CN" sz="1200" kern="1200" baseline="0" dirty="0">
                <a:solidFill>
                  <a:schemeClr val="tx1"/>
                </a:solidFill>
                <a:effectLst/>
                <a:latin typeface="+mn-lt"/>
                <a:ea typeface="+mn-ea"/>
                <a:cs typeface="+mn-cs"/>
              </a:rPr>
              <a:t> be a perfect news for us as it translates to increased computational complexity such that optimization might not be practically solvable especially when we consider a runtime reconfigurable </a:t>
            </a:r>
            <a:r>
              <a:rPr lang="en-US" altLang="zh-CN" sz="1200" kern="1200" baseline="0" dirty="0" err="1">
                <a:solidFill>
                  <a:schemeClr val="tx1"/>
                </a:solidFill>
                <a:effectLst/>
                <a:latin typeface="+mn-lt"/>
                <a:ea typeface="+mn-ea"/>
                <a:cs typeface="+mn-cs"/>
              </a:rPr>
              <a:t>NoC</a:t>
            </a:r>
            <a:r>
              <a:rPr lang="en-US" altLang="zh-CN" sz="1200" kern="1200" baseline="0" dirty="0">
                <a:solidFill>
                  <a:schemeClr val="tx1"/>
                </a:solidFill>
                <a:effectLst/>
                <a:latin typeface="+mn-lt"/>
                <a:ea typeface="+mn-ea"/>
                <a:cs typeface="+mn-cs"/>
              </a:rPr>
              <a:t>. Therefore, we need to understand what is the optimization problem and  is there any structure in the solution space that can be used for design of an efficient algorithm rather than a brute-force search?</a:t>
            </a:r>
          </a:p>
          <a:p>
            <a:pPr marL="228600" indent="-228600">
              <a:buAutoNum type="arabicPeriod"/>
            </a:pPr>
            <a:endParaRPr lang="en-US" altLang="zh-CN" sz="1200" kern="1200" baseline="0" dirty="0">
              <a:solidFill>
                <a:schemeClr val="tx1"/>
              </a:solidFill>
              <a:effectLst/>
              <a:latin typeface="+mn-lt"/>
              <a:ea typeface="+mn-ea"/>
              <a:cs typeface="+mn-cs"/>
            </a:endParaRPr>
          </a:p>
          <a:p>
            <a:pPr marL="228600" indent="-228600">
              <a:buAutoNum type="arabicPeriod"/>
            </a:pPr>
            <a:r>
              <a:rPr lang="en-US" altLang="zh-CN" sz="1200" kern="1200" baseline="0" dirty="0">
                <a:solidFill>
                  <a:schemeClr val="tx1"/>
                </a:solidFill>
                <a:effectLst/>
                <a:latin typeface="+mn-lt"/>
                <a:ea typeface="+mn-ea"/>
                <a:cs typeface="+mn-cs"/>
              </a:rPr>
              <a:t>Thirdly, the top-down flow requires the performance of the </a:t>
            </a:r>
            <a:r>
              <a:rPr lang="en-US" altLang="zh-CN" sz="1200" kern="1200" baseline="0" dirty="0" err="1">
                <a:solidFill>
                  <a:schemeClr val="tx1"/>
                </a:solidFill>
                <a:effectLst/>
                <a:latin typeface="+mn-lt"/>
                <a:ea typeface="+mn-ea"/>
                <a:cs typeface="+mn-cs"/>
              </a:rPr>
              <a:t>NoC</a:t>
            </a:r>
            <a:r>
              <a:rPr lang="en-US" altLang="zh-CN" sz="1200" kern="1200" baseline="0" dirty="0">
                <a:solidFill>
                  <a:schemeClr val="tx1"/>
                </a:solidFill>
                <a:effectLst/>
                <a:latin typeface="+mn-lt"/>
                <a:ea typeface="+mn-ea"/>
                <a:cs typeface="+mn-cs"/>
              </a:rPr>
              <a:t> obtained from the optimization is predictable. In other words,  an algorithm that solves the optimization should deliver solutions with bounded optimality.</a:t>
            </a:r>
          </a:p>
          <a:p>
            <a:pPr marL="228600" indent="-228600">
              <a:buAutoNum type="arabicPeriod"/>
            </a:pPr>
            <a:endParaRPr lang="en-US" altLang="zh-CN" sz="1200" kern="1200" baseline="0" dirty="0">
              <a:solidFill>
                <a:schemeClr val="tx1"/>
              </a:solidFill>
              <a:effectLst/>
              <a:latin typeface="+mn-lt"/>
              <a:ea typeface="+mn-ea"/>
              <a:cs typeface="+mn-cs"/>
            </a:endParaRPr>
          </a:p>
          <a:p>
            <a:pPr marL="0" indent="0">
              <a:buNone/>
            </a:pPr>
            <a:endParaRPr lang="en-US" altLang="zh-CN" sz="1200" kern="1200" baseline="0" dirty="0">
              <a:solidFill>
                <a:schemeClr val="tx1"/>
              </a:solidFill>
              <a:effectLst/>
              <a:latin typeface="+mn-lt"/>
              <a:ea typeface="+mn-ea"/>
              <a:cs typeface="+mn-cs"/>
            </a:endParaRPr>
          </a:p>
          <a:p>
            <a:pPr marL="0" indent="0">
              <a:buNone/>
            </a:pPr>
            <a:endParaRPr lang="en-US" altLang="zh-CN" sz="1200" kern="1200" baseline="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BCB446F-2D94-40A3-B067-7F82E4B04443}" type="slidenum">
              <a:rPr lang="en-US" smtClean="0"/>
              <a:t>58</a:t>
            </a:fld>
            <a:endParaRPr lang="en-US"/>
          </a:p>
        </p:txBody>
      </p:sp>
    </p:spTree>
    <p:extLst>
      <p:ext uri="{BB962C8B-B14F-4D97-AF65-F5344CB8AC3E}">
        <p14:creationId xmlns:p14="http://schemas.microsoft.com/office/powerpoint/2010/main" val="489405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dirty="0"/>
              <a:t>Intuitively, a</a:t>
            </a:r>
            <a:r>
              <a:rPr lang="en-US" baseline="0" dirty="0"/>
              <a:t> reconfigurable </a:t>
            </a:r>
            <a:r>
              <a:rPr lang="en-US" baseline="0" dirty="0" err="1"/>
              <a:t>NoC</a:t>
            </a:r>
            <a:r>
              <a:rPr lang="en-US" baseline="0" dirty="0"/>
              <a:t> is different form the regular </a:t>
            </a:r>
            <a:r>
              <a:rPr lang="en-US" baseline="0" dirty="0" err="1"/>
              <a:t>NoC</a:t>
            </a:r>
            <a:r>
              <a:rPr lang="en-US" baseline="0" dirty="0"/>
              <a:t> in the sense that the network composition, data delivery from a given source to a destination and network topology are not fixed but changing over the time course at runtime.</a:t>
            </a:r>
          </a:p>
          <a:p>
            <a:pPr marL="0" indent="0">
              <a:buNone/>
            </a:pPr>
            <a:endParaRPr lang="en-US" baseline="0" dirty="0"/>
          </a:p>
          <a:p>
            <a:pPr marL="228600" indent="-228600">
              <a:buAutoNum type="arabicPeriod"/>
            </a:pPr>
            <a:r>
              <a:rPr lang="en-US" baseline="0" dirty="0"/>
              <a:t>To formally capture such dynamic behaviors, we borrow the idea from graph </a:t>
            </a:r>
            <a:r>
              <a:rPr lang="en-US" baseline="0" dirty="0" err="1"/>
              <a:t>thoery</a:t>
            </a:r>
            <a:r>
              <a:rPr lang="en-US" baseline="0" dirty="0"/>
              <a:t> and represent a reconfigurable </a:t>
            </a:r>
            <a:r>
              <a:rPr lang="en-US" baseline="0" dirty="0" err="1"/>
              <a:t>NoC</a:t>
            </a:r>
            <a:r>
              <a:rPr lang="en-US" baseline="0" dirty="0"/>
              <a:t> as a </a:t>
            </a:r>
            <a:r>
              <a:rPr lang="en-US" baseline="0" dirty="0" err="1"/>
              <a:t>dyanmic</a:t>
            </a:r>
            <a:r>
              <a:rPr lang="en-US" baseline="0" dirty="0"/>
              <a:t> graph. </a:t>
            </a:r>
          </a:p>
          <a:p>
            <a:pPr marL="228600" indent="-228600">
              <a:buAutoNum type="arabicPeriod"/>
            </a:pPr>
            <a:endParaRPr lang="en-US" baseline="0" dirty="0"/>
          </a:p>
          <a:p>
            <a:pPr marL="228600" indent="-228600">
              <a:buAutoNum type="arabicPeriod"/>
            </a:pPr>
            <a:r>
              <a:rPr lang="en-US" baseline="0" dirty="0"/>
              <a:t>Where, at the time t, a tile of function units is modeled as a node in the graph and N(t) denotes the set of enabled functional units. </a:t>
            </a:r>
          </a:p>
          <a:p>
            <a:pPr marL="228600" indent="-228600">
              <a:buAutoNum type="arabicPeriod"/>
            </a:pPr>
            <a:r>
              <a:rPr lang="en-US" baseline="0" dirty="0"/>
              <a:t>E(t) is a collection of active physical links and gamma(t) is a routing function determines the data delivery path between any pair of nodes. </a:t>
            </a:r>
            <a:endParaRPr lang="zh-CN" altLang="en-US" baseline="0" dirty="0"/>
          </a:p>
          <a:p>
            <a:pPr marL="0" indent="0">
              <a:buNone/>
            </a:pPr>
            <a:endParaRPr lang="zh-CN" altLang="en-US" baseline="0" dirty="0"/>
          </a:p>
          <a:p>
            <a:pPr marL="228600" indent="-228600">
              <a:buAutoNum type="arabicPeriod"/>
            </a:pPr>
            <a:r>
              <a:rPr lang="en-US" altLang="zh-CN" baseline="0" dirty="0"/>
              <a:t>Ideally</a:t>
            </a:r>
            <a:r>
              <a:rPr lang="zh-CN" altLang="en-US" baseline="0" dirty="0"/>
              <a:t> </a:t>
            </a:r>
            <a:r>
              <a:rPr lang="en-US" altLang="zh-CN" baseline="0" dirty="0"/>
              <a:t>,</a:t>
            </a:r>
            <a:r>
              <a:rPr lang="zh-CN" altLang="en-US" baseline="0" dirty="0"/>
              <a:t> </a:t>
            </a:r>
            <a:r>
              <a:rPr lang="en-US" altLang="zh-CN" baseline="0" dirty="0"/>
              <a:t>if</a:t>
            </a:r>
            <a:r>
              <a:rPr lang="zh-CN" altLang="en-US" baseline="0" dirty="0"/>
              <a:t> </a:t>
            </a:r>
            <a:r>
              <a:rPr lang="en-US" altLang="zh-CN" baseline="0" dirty="0"/>
              <a:t>there</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dedicated</a:t>
            </a:r>
            <a:r>
              <a:rPr lang="zh-CN" altLang="en-US" baseline="0" dirty="0"/>
              <a:t> </a:t>
            </a:r>
            <a:r>
              <a:rPr lang="en-US" altLang="zh-CN" baseline="0" dirty="0"/>
              <a:t>physical</a:t>
            </a:r>
            <a:r>
              <a:rPr lang="zh-CN" altLang="en-US" baseline="0" dirty="0"/>
              <a:t> </a:t>
            </a:r>
            <a:r>
              <a:rPr lang="en-US" altLang="zh-CN" baseline="0" dirty="0"/>
              <a:t>link</a:t>
            </a:r>
            <a:r>
              <a:rPr lang="zh-CN" altLang="en-US" baseline="0" dirty="0"/>
              <a:t> </a:t>
            </a:r>
            <a:r>
              <a:rPr lang="en-US" altLang="zh-CN" baseline="0" dirty="0"/>
              <a:t>that</a:t>
            </a:r>
            <a:r>
              <a:rPr lang="zh-CN" altLang="en-US" baseline="0" dirty="0"/>
              <a:t> </a:t>
            </a:r>
            <a:r>
              <a:rPr lang="en-US" altLang="zh-CN" baseline="0" dirty="0"/>
              <a:t>allows</a:t>
            </a:r>
            <a:r>
              <a:rPr lang="zh-CN" altLang="en-US" baseline="0" dirty="0"/>
              <a:t> </a:t>
            </a:r>
            <a:r>
              <a:rPr lang="en-US" altLang="zh-CN" baseline="0" dirty="0"/>
              <a:t>circuit</a:t>
            </a:r>
            <a:r>
              <a:rPr lang="zh-CN" altLang="en-US" baseline="0" dirty="0"/>
              <a:t> </a:t>
            </a:r>
            <a:r>
              <a:rPr lang="en-US" altLang="zh-CN" baseline="0" dirty="0"/>
              <a:t>switching</a:t>
            </a:r>
            <a:r>
              <a:rPr lang="zh-CN" altLang="en-US" baseline="0" dirty="0"/>
              <a:t> </a:t>
            </a:r>
            <a:r>
              <a:rPr lang="en-US" altLang="zh-CN" baseline="0" dirty="0"/>
              <a:t>between</a:t>
            </a:r>
            <a:r>
              <a:rPr lang="zh-CN" altLang="en-US" baseline="0" dirty="0"/>
              <a:t> </a:t>
            </a:r>
            <a:r>
              <a:rPr lang="en-US" altLang="zh-CN" baseline="0" dirty="0"/>
              <a:t>any</a:t>
            </a:r>
            <a:r>
              <a:rPr lang="zh-CN" altLang="en-US" baseline="0" dirty="0"/>
              <a:t> </a:t>
            </a:r>
            <a:r>
              <a:rPr lang="en-US" altLang="zh-CN" baseline="0" dirty="0"/>
              <a:t>pair</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end</a:t>
            </a:r>
            <a:r>
              <a:rPr lang="zh-CN" altLang="en-US" baseline="0" dirty="0"/>
              <a:t> </a:t>
            </a:r>
            <a:r>
              <a:rPr lang="en-US" altLang="zh-CN" baseline="0" dirty="0"/>
              <a:t>up</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fully</a:t>
            </a:r>
            <a:r>
              <a:rPr lang="zh-CN" altLang="en-US" baseline="0" dirty="0"/>
              <a:t> </a:t>
            </a:r>
            <a:r>
              <a:rPr lang="en-US" altLang="zh-CN" baseline="0" dirty="0"/>
              <a:t>connected</a:t>
            </a:r>
            <a:r>
              <a:rPr lang="zh-CN" altLang="en-US" baseline="0" dirty="0"/>
              <a:t> </a:t>
            </a:r>
            <a:r>
              <a:rPr lang="en-US" altLang="zh-CN" baseline="0" dirty="0" err="1"/>
              <a:t>inerconnection</a:t>
            </a:r>
            <a:r>
              <a:rPr lang="zh-CN" altLang="en-US" baseline="0" dirty="0"/>
              <a:t> </a:t>
            </a:r>
            <a:r>
              <a:rPr lang="en-US" altLang="zh-CN" baseline="0" dirty="0"/>
              <a:t>with</a:t>
            </a:r>
            <a:r>
              <a:rPr lang="zh-CN" altLang="en-US" baseline="0" dirty="0"/>
              <a:t> </a:t>
            </a:r>
            <a:r>
              <a:rPr lang="en-US" altLang="zh-CN" baseline="0" dirty="0"/>
              <a:t>optimal</a:t>
            </a:r>
            <a:r>
              <a:rPr lang="zh-CN" altLang="en-US" baseline="0" dirty="0"/>
              <a:t> </a:t>
            </a:r>
            <a:r>
              <a:rPr lang="en-US" altLang="zh-CN" baseline="0" dirty="0"/>
              <a:t>performance.</a:t>
            </a:r>
            <a:endParaRPr lang="zh-CN" altLang="en-US" baseline="0" dirty="0"/>
          </a:p>
          <a:p>
            <a:pPr marL="228600" indent="-228600">
              <a:buAutoNum type="arabicPeriod"/>
            </a:pPr>
            <a:endParaRPr lang="zh-CN" altLang="en-US" baseline="0"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aseline="0" dirty="0"/>
              <a:t>In</a:t>
            </a:r>
            <a:r>
              <a:rPr lang="zh-CN" altLang="en-US" baseline="0" dirty="0"/>
              <a:t> </a:t>
            </a:r>
            <a:r>
              <a:rPr lang="en-US" altLang="zh-CN" baseline="0" dirty="0"/>
              <a:t>practice,</a:t>
            </a:r>
            <a:r>
              <a:rPr lang="zh-CN" altLang="en-US" baseline="0" dirty="0"/>
              <a:t> </a:t>
            </a:r>
            <a:r>
              <a:rPr lang="en-US" altLang="zh-CN" baseline="0" dirty="0"/>
              <a:t>a</a:t>
            </a:r>
            <a:r>
              <a:rPr lang="zh-CN" altLang="en-US" baseline="0" dirty="0"/>
              <a:t> </a:t>
            </a:r>
            <a:r>
              <a:rPr lang="en-US" altLang="zh-CN" baseline="0" dirty="0"/>
              <a:t>circuit</a:t>
            </a:r>
            <a:r>
              <a:rPr lang="zh-CN" altLang="en-US" baseline="0" dirty="0"/>
              <a:t> </a:t>
            </a:r>
            <a:r>
              <a:rPr lang="en-US" altLang="zh-CN" baseline="0" dirty="0"/>
              <a:t>link</a:t>
            </a:r>
            <a:r>
              <a:rPr lang="zh-CN" altLang="en-US" baseline="0" dirty="0"/>
              <a:t> </a:t>
            </a:r>
            <a:r>
              <a:rPr lang="en-US" altLang="zh-CN" baseline="0" dirty="0"/>
              <a:t>is</a:t>
            </a:r>
            <a:r>
              <a:rPr lang="zh-CN" altLang="en-US" baseline="0" dirty="0"/>
              <a:t> </a:t>
            </a:r>
            <a:r>
              <a:rPr lang="en-US" altLang="zh-CN" baseline="0" dirty="0"/>
              <a:t>set</a:t>
            </a:r>
            <a:r>
              <a:rPr lang="zh-CN" altLang="en-US" baseline="0" dirty="0"/>
              <a:t> </a:t>
            </a:r>
            <a:r>
              <a:rPr lang="en-US" altLang="zh-CN" baseline="0" dirty="0"/>
              <a:t>up</a:t>
            </a:r>
            <a:r>
              <a:rPr lang="zh-CN" altLang="en-US" baseline="0" dirty="0"/>
              <a:t> </a:t>
            </a:r>
            <a:r>
              <a:rPr lang="en-US" altLang="zh-CN" baseline="0" dirty="0"/>
              <a:t>in</a:t>
            </a:r>
            <a:r>
              <a:rPr lang="zh-CN" altLang="en-US" baseline="0" dirty="0"/>
              <a:t> </a:t>
            </a:r>
            <a:r>
              <a:rPr lang="en-US" altLang="zh-CN" baseline="0" dirty="0"/>
              <a:t>reconfigurable</a:t>
            </a:r>
            <a:r>
              <a:rPr lang="zh-CN" altLang="en-US" baseline="0" dirty="0"/>
              <a:t> </a:t>
            </a:r>
            <a:r>
              <a:rPr lang="en-US" altLang="zh-CN" baseline="0" dirty="0" err="1"/>
              <a:t>NoC</a:t>
            </a:r>
            <a:r>
              <a:rPr lang="zh-CN" altLang="en-US" baseline="0" dirty="0"/>
              <a:t> </a:t>
            </a:r>
            <a:r>
              <a:rPr lang="en-US" altLang="zh-CN" baseline="0" dirty="0"/>
              <a:t>system</a:t>
            </a:r>
            <a:r>
              <a:rPr lang="zh-CN" altLang="en-US" baseline="0" dirty="0"/>
              <a:t> </a:t>
            </a:r>
            <a:r>
              <a:rPr lang="en-US" altLang="zh-CN" baseline="0" dirty="0"/>
              <a:t>in</a:t>
            </a:r>
            <a:r>
              <a:rPr lang="zh-CN" altLang="en-US" baseline="0" dirty="0"/>
              <a:t> </a:t>
            </a:r>
            <a:r>
              <a:rPr lang="en-US" altLang="zh-CN" baseline="0" dirty="0" err="1"/>
              <a:t>addtiion</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regular</a:t>
            </a:r>
            <a:r>
              <a:rPr lang="zh-CN" altLang="en-US" baseline="0" dirty="0"/>
              <a:t> </a:t>
            </a:r>
            <a:r>
              <a:rPr lang="en-US" altLang="zh-CN" baseline="0" dirty="0"/>
              <a:t>links</a:t>
            </a:r>
            <a:r>
              <a:rPr lang="zh-CN" altLang="en-US" baseline="0" dirty="0"/>
              <a:t> </a:t>
            </a:r>
            <a:r>
              <a:rPr lang="en-US" altLang="zh-CN" baseline="0" dirty="0"/>
              <a:t>to</a:t>
            </a:r>
            <a:r>
              <a:rPr lang="zh-CN" altLang="en-US" baseline="0" dirty="0"/>
              <a:t> </a:t>
            </a:r>
            <a:r>
              <a:rPr lang="en-US" altLang="zh-CN" baseline="0" dirty="0"/>
              <a:t>improve</a:t>
            </a:r>
            <a:r>
              <a:rPr lang="zh-CN" altLang="en-US" baseline="0" dirty="0"/>
              <a:t> </a:t>
            </a:r>
            <a:r>
              <a:rPr lang="en-US" altLang="zh-CN" baseline="0" dirty="0"/>
              <a:t>the</a:t>
            </a:r>
            <a:r>
              <a:rPr lang="zh-CN" altLang="en-US" baseline="0" dirty="0"/>
              <a:t> </a:t>
            </a:r>
            <a:r>
              <a:rPr lang="en-US" altLang="zh-CN" baseline="0" dirty="0"/>
              <a:t>network</a:t>
            </a:r>
            <a:r>
              <a:rPr lang="zh-CN" altLang="en-US" baseline="0" dirty="0"/>
              <a:t> </a:t>
            </a:r>
            <a:r>
              <a:rPr lang="en-US" altLang="zh-CN" baseline="0" dirty="0"/>
              <a:t>performance</a:t>
            </a:r>
            <a:r>
              <a:rPr lang="zh-CN" altLang="en-US" baseline="0" dirty="0"/>
              <a:t> </a:t>
            </a:r>
            <a:r>
              <a:rPr lang="en-US" altLang="zh-CN" baseline="0" dirty="0"/>
              <a:t>over</a:t>
            </a:r>
            <a:r>
              <a:rPr lang="zh-CN" altLang="en-US" baseline="0" dirty="0"/>
              <a:t> </a:t>
            </a:r>
            <a:r>
              <a:rPr lang="en-US" altLang="zh-CN" baseline="0" dirty="0"/>
              <a:t>critical</a:t>
            </a:r>
            <a:r>
              <a:rPr lang="zh-CN" altLang="en-US" baseline="0" dirty="0"/>
              <a:t> </a:t>
            </a:r>
            <a:r>
              <a:rPr lang="en-US" altLang="zh-CN" baseline="0" dirty="0"/>
              <a:t>traffic</a:t>
            </a:r>
            <a:r>
              <a:rPr lang="zh-CN" altLang="en-US" baseline="0" dirty="0"/>
              <a:t> </a:t>
            </a:r>
            <a:r>
              <a:rPr lang="en-US" altLang="zh-CN" baseline="0" dirty="0"/>
              <a:t>path.</a:t>
            </a:r>
            <a:r>
              <a:rPr lang="zh-CN" altLang="en-US" baseline="0" dirty="0"/>
              <a:t> </a:t>
            </a:r>
            <a:r>
              <a:rPr lang="en-US" sz="1200" kern="1200" dirty="0">
                <a:solidFill>
                  <a:schemeClr val="tx1"/>
                </a:solidFill>
                <a:effectLst/>
                <a:latin typeface="+mn-lt"/>
                <a:ea typeface="+mn-ea"/>
                <a:cs typeface="+mn-cs"/>
              </a:rPr>
              <a:t>By connecting different circuit links together, it is possible for a subset of nodes to communicate over dedicated circuit links for faster data exchange</a:t>
            </a:r>
            <a:r>
              <a:rPr lang="en-US" altLang="zh-CN" sz="1200" kern="120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which,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later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show,</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serves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keystone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formulation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NoC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problem.</a:t>
            </a: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convenience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discussion,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introduce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definition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circuilt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component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which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exists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delivery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consisting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circuit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between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any</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pari</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subset.</a:t>
            </a:r>
            <a:r>
              <a:rPr lang="zh-CN" altLang="en-US" sz="1200" kern="1200" baseline="0" dirty="0">
                <a:solidFill>
                  <a:schemeClr val="tx1"/>
                </a:solidFill>
                <a:effectLst/>
                <a:latin typeface="+mn-lt"/>
                <a:ea typeface="+mn-ea"/>
                <a:cs typeface="+mn-cs"/>
              </a:rPr>
              <a:t> </a:t>
            </a:r>
          </a:p>
          <a:p>
            <a:pPr marL="228600" indent="-228600">
              <a:buAutoNum type="arabicPeriod"/>
            </a:pPr>
            <a:endParaRPr lang="zh-CN" altLang="en-US" baseline="0" dirty="0"/>
          </a:p>
          <a:p>
            <a:pPr marL="228600" indent="-228600">
              <a:buAutoNum type="arabicPeriod"/>
            </a:pPr>
            <a:endParaRPr lang="zh-CN" altLang="en-US" baseline="0" dirty="0"/>
          </a:p>
          <a:p>
            <a:pPr marL="228600" indent="-228600">
              <a:buAutoNum type="arabicPeriod"/>
            </a:pPr>
            <a:endParaRPr lang="zh-CN" altLang="en-US" baseline="0" dirty="0"/>
          </a:p>
          <a:p>
            <a:pPr marL="228600" indent="-228600">
              <a:buAutoNum type="arabicPeriod"/>
            </a:pPr>
            <a:endParaRPr lang="zh-CN" altLang="en-US" baseline="0" dirty="0"/>
          </a:p>
          <a:p>
            <a:pPr marL="0" indent="0">
              <a:buNone/>
            </a:pPr>
            <a:endParaRPr lang="en-US" dirty="0"/>
          </a:p>
          <a:p>
            <a:pPr marL="228600" indent="-228600">
              <a:buAutoNum type="arabicPeriod"/>
            </a:pPr>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59</a:t>
            </a:fld>
            <a:endParaRPr lang="en-US"/>
          </a:p>
        </p:txBody>
      </p:sp>
    </p:spTree>
    <p:extLst>
      <p:ext uri="{BB962C8B-B14F-4D97-AF65-F5344CB8AC3E}">
        <p14:creationId xmlns:p14="http://schemas.microsoft.com/office/powerpoint/2010/main" val="77344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BMBI has a lot of great promises, to name a few, in health care, we can connect patients with brain disorders or amputees with assistant  machines and set up bomb to regain body functionality. or following the similar ideas, we can replace human labors with thought-control robots in settings where human is inefficient, like man </a:t>
            </a:r>
            <a:r>
              <a:rPr lang="en-US" sz="1200" kern="1200" dirty="0" err="1">
                <a:solidFill>
                  <a:schemeClr val="tx1"/>
                </a:solidFill>
                <a:effectLst/>
                <a:latin typeface="+mn-lt"/>
                <a:ea typeface="+mn-ea"/>
                <a:cs typeface="+mn-cs"/>
              </a:rPr>
              <a:t>fas</a:t>
            </a:r>
            <a:r>
              <a:rPr lang="en-US" sz="1200" kern="1200" dirty="0">
                <a:solidFill>
                  <a:schemeClr val="tx1"/>
                </a:solidFill>
                <a:effectLst/>
                <a:latin typeface="+mn-lt"/>
                <a:ea typeface="+mn-ea"/>
                <a:cs typeface="+mn-cs"/>
              </a:rPr>
              <a:t>.  or that is dangerous for human beings, like polluted nuclear power plant in </a:t>
            </a:r>
            <a:r>
              <a:rPr lang="en-US" sz="1200" kern="1200" dirty="0" err="1">
                <a:solidFill>
                  <a:schemeClr val="tx1"/>
                </a:solidFill>
                <a:effectLst/>
                <a:latin typeface="+mn-lt"/>
                <a:ea typeface="+mn-ea"/>
                <a:cs typeface="+mn-cs"/>
              </a:rPr>
              <a:t>fukushima</a:t>
            </a:r>
            <a:r>
              <a:rPr lang="en-US" sz="1200" kern="1200" dirty="0">
                <a:solidFill>
                  <a:schemeClr val="tx1"/>
                </a:solidFill>
                <a:effectLst/>
                <a:latin typeface="+mn-lt"/>
                <a:ea typeface="+mn-ea"/>
                <a:cs typeface="+mn-cs"/>
              </a:rPr>
              <a:t>. and also the brain-brain communications as we discussed in previous slides. </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5</a:t>
            </a:fld>
            <a:endParaRPr lang="en-US"/>
          </a:p>
        </p:txBody>
      </p:sp>
    </p:spTree>
    <p:extLst>
      <p:ext uri="{BB962C8B-B14F-4D97-AF65-F5344CB8AC3E}">
        <p14:creationId xmlns:p14="http://schemas.microsoft.com/office/powerpoint/2010/main" val="2846601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It should be noted that the first three tuples defines a regular </a:t>
            </a:r>
            <a:r>
              <a:rPr lang="en-US" baseline="0" dirty="0" err="1"/>
              <a:t>NoC</a:t>
            </a:r>
            <a:r>
              <a:rPr lang="en-US" baseline="0" dirty="0"/>
              <a:t> without reconfiguration features. </a:t>
            </a:r>
            <a:r>
              <a:rPr lang="en-US" sz="1200" kern="1200" dirty="0">
                <a:solidFill>
                  <a:schemeClr val="tx1"/>
                </a:solidFill>
                <a:effectLst/>
                <a:latin typeface="+mn-lt"/>
                <a:ea typeface="+mn-ea"/>
                <a:cs typeface="+mn-cs"/>
              </a:rPr>
              <a:t>To be able to model and express the reconfiguration capability, we define the </a:t>
            </a:r>
            <a:r>
              <a:rPr lang="en-US" sz="1200" i="1" kern="1200" dirty="0">
                <a:solidFill>
                  <a:schemeClr val="tx1"/>
                </a:solidFill>
                <a:effectLst/>
                <a:latin typeface="+mn-lt"/>
                <a:ea typeface="+mn-ea"/>
                <a:cs typeface="+mn-cs"/>
              </a:rPr>
              <a:t>augmented connectivity </a:t>
            </a:r>
            <a:r>
              <a:rPr lang="en-US" altLang="zh-CN" sz="1200" i="1" kern="1200" dirty="0">
                <a:solidFill>
                  <a:schemeClr val="tx1"/>
                </a:solidFill>
                <a:effectLst/>
                <a:latin typeface="+mn-lt"/>
                <a:ea typeface="+mn-ea"/>
                <a:cs typeface="+mn-cs"/>
              </a:rPr>
              <a:t>set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t>
            </a:r>
            <a:endParaRPr lang="zh-CN" alt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a:solidFill>
                  <a:schemeClr val="tx1"/>
                </a:solidFill>
                <a:effectLst/>
                <a:latin typeface="+mn-lt"/>
                <a:ea typeface="+mn-ea"/>
                <a:cs typeface="+mn-cs"/>
              </a:rPr>
              <a:t>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augmented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connectivity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ni</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defined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describe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capaibility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up</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alternative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physical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other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current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could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regular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circuit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a:t>
            </a: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define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long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its</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aACS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non-empty.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understood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capability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change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way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delivery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between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pair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multiple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reconfiugrable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their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combinations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could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sustains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huge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solution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space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considerable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number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new</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possible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delivery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paths.</a:t>
            </a:r>
            <a:r>
              <a:rPr lang="zh-CN" altLang="en-US" sz="1200" kern="1200" baseline="0" dirty="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baseline="0" dirty="0">
                <a:solidFill>
                  <a:schemeClr val="tx1"/>
                </a:solidFill>
                <a:effectLst/>
                <a:latin typeface="+mn-lt"/>
                <a:ea typeface="+mn-ea"/>
                <a:cs typeface="+mn-cs"/>
              </a:rPr>
              <a:t>Therefore,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formally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define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long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candidate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non-empty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augmented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connectivity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set.</a:t>
            </a: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baseline="0" dirty="0">
                <a:solidFill>
                  <a:schemeClr val="tx1"/>
                </a:solidFill>
                <a:effectLst/>
                <a:latin typeface="+mn-lt"/>
                <a:ea typeface="+mn-ea"/>
                <a:cs typeface="+mn-cs"/>
              </a:rPr>
              <a:t>Even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though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concept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rather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abstract.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still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consider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actual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physical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topological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imitations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from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low-level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implementation.</a:t>
            </a:r>
            <a:r>
              <a:rPr lang="zh-CN" altLang="en-US" sz="1200" kern="1200" baseline="0" dirty="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instance,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alterantive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issued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given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might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reach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make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could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delivered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single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cycle.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Therefore,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subset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possible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reached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given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specific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hardware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implementation.</a:t>
            </a:r>
            <a:r>
              <a:rPr lang="zh-CN" altLang="en-US" sz="1200"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number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alternative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shall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less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threshold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due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hardware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limitation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some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established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same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time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due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connectivity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constraints.</a:t>
            </a:r>
            <a:r>
              <a:rPr lang="zh-CN" altLang="en-US" sz="1200"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consider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introduce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connectivity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every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Both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alpha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X</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binary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numbers,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alpha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used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mask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unmask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Xj</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equal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1</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meaning</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nj</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could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potentially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linked.</a:t>
            </a:r>
            <a:r>
              <a:rPr lang="zh-CN" altLang="en-US" sz="1200"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integer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limits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number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alternative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up</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same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time.</a:t>
            </a: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By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considering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array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each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node,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able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capture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physical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topological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limitation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realistic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loss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generaliy</a:t>
            </a:r>
            <a:r>
              <a:rPr lang="en-US" altLang="zh-CN" sz="1200" kern="1200" baseline="0" dirty="0">
                <a:solidFill>
                  <a:schemeClr val="tx1"/>
                </a:solidFill>
                <a:effectLst/>
                <a:latin typeface="+mn-lt"/>
                <a:ea typeface="+mn-ea"/>
                <a:cs typeface="+mn-cs"/>
              </a:rPr>
              <a:t>.</a:t>
            </a: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introducing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ACS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NoC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understood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process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where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pick up nodes from ACS and constructing new edges over time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that</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E(t) evolves as a function of reconfiguration decisions made prior to time t. </a:t>
            </a:r>
            <a:r>
              <a:rPr lang="zh-CN" alt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However,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subsequent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question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how</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make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decisions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actively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change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configurations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because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traffic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workloads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changes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over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time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consequence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arrival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new</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applications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spatio</a:t>
            </a:r>
            <a:r>
              <a:rPr lang="en-US" altLang="zh-CN" sz="1200" kern="1200" baseline="0" dirty="0">
                <a:solidFill>
                  <a:schemeClr val="tx1"/>
                </a:solidFill>
                <a:effectLst/>
                <a:latin typeface="+mn-lt"/>
                <a:ea typeface="+mn-ea"/>
                <a:cs typeface="+mn-cs"/>
              </a:rPr>
              <a:t>-temporal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variability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running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application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over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its</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executiom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horizon.</a:t>
            </a:r>
            <a:r>
              <a:rPr lang="zh-CN" altLang="en-US" sz="1200"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Therefore,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fundamental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driver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decision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application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workloads.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continue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discussion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formulation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NoC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reconfiguration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problem,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appropriate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application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shall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included.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Even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though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general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constraints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profiling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technique,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choose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graphical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consistent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NoC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model.</a:t>
            </a:r>
            <a:r>
              <a:rPr lang="zh-CN" altLang="en-US" sz="1200" kern="1200" baseline="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endParaRPr lang="en-US" dirty="0"/>
          </a:p>
          <a:p>
            <a:pPr marL="228600" indent="-228600">
              <a:buAutoNum type="arabicPeriod"/>
            </a:pPr>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60</a:t>
            </a:fld>
            <a:endParaRPr lang="en-US"/>
          </a:p>
        </p:txBody>
      </p:sp>
    </p:spTree>
    <p:extLst>
      <p:ext uri="{BB962C8B-B14F-4D97-AF65-F5344CB8AC3E}">
        <p14:creationId xmlns:p14="http://schemas.microsoft.com/office/powerpoint/2010/main" val="1568047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a:t>
            </a:r>
            <a:r>
              <a:rPr lang="zh-CN" altLang="en-US" dirty="0"/>
              <a:t> </a:t>
            </a:r>
            <a:r>
              <a:rPr lang="en-US" altLang="zh-CN" dirty="0"/>
              <a:t>application</a:t>
            </a:r>
            <a:r>
              <a:rPr lang="zh-CN" altLang="en-US" dirty="0"/>
              <a:t> </a:t>
            </a:r>
            <a:r>
              <a:rPr lang="en-US" altLang="zh-CN" dirty="0"/>
              <a:t>we</a:t>
            </a:r>
            <a:r>
              <a:rPr lang="zh-CN" altLang="en-US" dirty="0"/>
              <a:t> </a:t>
            </a:r>
            <a:r>
              <a:rPr lang="en-US" altLang="zh-CN" dirty="0"/>
              <a:t>consider</a:t>
            </a:r>
            <a:r>
              <a:rPr lang="zh-CN" altLang="en-US" dirty="0"/>
              <a:t> </a:t>
            </a:r>
            <a:r>
              <a:rPr lang="en-US" altLang="zh-CN" dirty="0"/>
              <a:t>here</a:t>
            </a:r>
            <a:r>
              <a:rPr lang="zh-CN" altLang="en-US" dirty="0"/>
              <a:t> </a:t>
            </a:r>
            <a:r>
              <a:rPr lang="en-US" altLang="zh-CN" dirty="0"/>
              <a:t>is</a:t>
            </a:r>
            <a:r>
              <a:rPr lang="zh-CN" altLang="en-US" dirty="0"/>
              <a:t> </a:t>
            </a:r>
            <a:r>
              <a:rPr lang="en-US" altLang="zh-CN" dirty="0"/>
              <a:t>profiling</a:t>
            </a:r>
            <a:r>
              <a:rPr lang="zh-CN" altLang="en-US" dirty="0"/>
              <a:t> </a:t>
            </a:r>
            <a:r>
              <a:rPr lang="en-US" altLang="zh-CN" dirty="0"/>
              <a:t>via</a:t>
            </a:r>
            <a:r>
              <a:rPr lang="zh-CN" altLang="en-US" dirty="0"/>
              <a:t> </a:t>
            </a:r>
            <a:r>
              <a:rPr lang="en-US" altLang="zh-CN" dirty="0"/>
              <a:t>a</a:t>
            </a:r>
            <a:r>
              <a:rPr lang="zh-CN" altLang="en-US" dirty="0"/>
              <a:t> </a:t>
            </a:r>
            <a:r>
              <a:rPr lang="en-US" altLang="zh-CN" dirty="0"/>
              <a:t>dynamic</a:t>
            </a:r>
            <a:r>
              <a:rPr lang="zh-CN" altLang="en-US" baseline="0" dirty="0"/>
              <a:t> </a:t>
            </a:r>
            <a:r>
              <a:rPr lang="en-US" altLang="zh-CN" dirty="0"/>
              <a:t>graphical</a:t>
            </a:r>
            <a:r>
              <a:rPr lang="zh-CN" altLang="en-US" baseline="0" dirty="0"/>
              <a:t> </a:t>
            </a:r>
            <a:r>
              <a:rPr lang="en-US" altLang="zh-CN" baseline="0" dirty="0"/>
              <a:t>model</a:t>
            </a:r>
            <a:r>
              <a:rPr lang="zh-CN" altLang="en-US" baseline="0" dirty="0"/>
              <a:t> </a:t>
            </a:r>
            <a:r>
              <a:rPr lang="en-US" altLang="zh-CN" baseline="0" dirty="0"/>
              <a:t>where</a:t>
            </a:r>
            <a:r>
              <a:rPr lang="zh-CN" altLang="en-US" baseline="0" dirty="0"/>
              <a:t> </a:t>
            </a:r>
            <a:r>
              <a:rPr lang="en-US" altLang="zh-CN" baseline="0" dirty="0"/>
              <a:t>node</a:t>
            </a:r>
            <a:r>
              <a:rPr lang="zh-CN" altLang="en-US" baseline="0" dirty="0"/>
              <a:t> </a:t>
            </a:r>
            <a:r>
              <a:rPr lang="en-US" altLang="zh-CN" baseline="0" dirty="0"/>
              <a:t>represents</a:t>
            </a:r>
            <a:r>
              <a:rPr lang="zh-CN" altLang="en-US" baseline="0" dirty="0"/>
              <a:t> </a:t>
            </a:r>
            <a:r>
              <a:rPr lang="en-US" altLang="zh-CN" baseline="0" dirty="0"/>
              <a:t>its</a:t>
            </a:r>
            <a:r>
              <a:rPr lang="zh-CN" altLang="en-US" baseline="0" dirty="0"/>
              <a:t> </a:t>
            </a:r>
            <a:r>
              <a:rPr lang="en-US" altLang="zh-CN" baseline="0" dirty="0"/>
              <a:t>task</a:t>
            </a:r>
            <a:r>
              <a:rPr lang="zh-CN" altLang="en-US" baseline="0" dirty="0"/>
              <a:t> </a:t>
            </a:r>
            <a:r>
              <a:rPr lang="en-US" altLang="zh-CN" baseline="0" dirty="0"/>
              <a:t>and</a:t>
            </a:r>
            <a:r>
              <a:rPr lang="zh-CN" altLang="en-US" baseline="0" dirty="0"/>
              <a:t> </a:t>
            </a:r>
            <a:r>
              <a:rPr lang="en-US" altLang="zh-CN" baseline="0" dirty="0"/>
              <a:t>edge</a:t>
            </a:r>
            <a:r>
              <a:rPr lang="zh-CN" altLang="en-US" baseline="0" dirty="0"/>
              <a:t> </a:t>
            </a:r>
            <a:r>
              <a:rPr lang="en-US" altLang="zh-CN" baseline="0" dirty="0"/>
              <a:t>encodes</a:t>
            </a:r>
            <a:r>
              <a:rPr lang="zh-CN" altLang="en-US" baseline="0" dirty="0"/>
              <a:t> </a:t>
            </a:r>
            <a:r>
              <a:rPr lang="en-US" altLang="zh-CN" baseline="0" dirty="0"/>
              <a:t>the</a:t>
            </a:r>
            <a:r>
              <a:rPr lang="zh-CN" altLang="en-US" baseline="0" dirty="0"/>
              <a:t> </a:t>
            </a:r>
            <a:r>
              <a:rPr lang="en-US" altLang="zh-CN" baseline="0" dirty="0"/>
              <a:t>data</a:t>
            </a:r>
            <a:r>
              <a:rPr lang="zh-CN" altLang="en-US" baseline="0" dirty="0"/>
              <a:t> </a:t>
            </a:r>
            <a:r>
              <a:rPr lang="en-US" altLang="zh-CN" baseline="0" dirty="0"/>
              <a:t>or</a:t>
            </a:r>
            <a:r>
              <a:rPr lang="zh-CN" altLang="en-US" baseline="0" dirty="0"/>
              <a:t> </a:t>
            </a:r>
            <a:r>
              <a:rPr lang="en-US" altLang="zh-CN" baseline="0" dirty="0"/>
              <a:t>synchronization</a:t>
            </a:r>
            <a:r>
              <a:rPr lang="zh-CN" altLang="en-US" baseline="0" dirty="0"/>
              <a:t> </a:t>
            </a:r>
            <a:r>
              <a:rPr lang="en-US" altLang="zh-CN" baseline="0" dirty="0"/>
              <a:t>dependencies</a:t>
            </a:r>
            <a:r>
              <a:rPr lang="zh-CN" altLang="en-US" baseline="0" dirty="0"/>
              <a:t> </a:t>
            </a:r>
            <a:r>
              <a:rPr lang="en-US" altLang="zh-CN" baseline="0" dirty="0"/>
              <a:t>between</a:t>
            </a:r>
            <a:r>
              <a:rPr lang="zh-CN" altLang="en-US" baseline="0" dirty="0"/>
              <a:t> </a:t>
            </a:r>
            <a:r>
              <a:rPr lang="en-US" altLang="zh-CN" baseline="0" dirty="0"/>
              <a:t>task</a:t>
            </a:r>
            <a:r>
              <a:rPr lang="zh-CN" altLang="en-US" baseline="0" dirty="0"/>
              <a:t> </a:t>
            </a:r>
            <a:r>
              <a:rPr lang="en-US" altLang="zh-CN" baseline="0" dirty="0"/>
              <a:t>pairs.</a:t>
            </a:r>
            <a:r>
              <a:rPr lang="zh-CN" altLang="en-US" baseline="0" dirty="0"/>
              <a:t>  </a:t>
            </a:r>
          </a:p>
          <a:p>
            <a:endParaRPr lang="zh-CN" altLang="en-US" baseline="0" dirty="0"/>
          </a:p>
          <a:p>
            <a:r>
              <a:rPr lang="en-US" altLang="zh-CN" baseline="0" dirty="0"/>
              <a:t>To</a:t>
            </a:r>
            <a:r>
              <a:rPr lang="zh-CN" altLang="en-US" baseline="0" dirty="0"/>
              <a:t> </a:t>
            </a:r>
            <a:r>
              <a:rPr lang="en-US" altLang="zh-CN" baseline="0" dirty="0"/>
              <a:t>make</a:t>
            </a:r>
            <a:r>
              <a:rPr lang="zh-CN" altLang="en-US" baseline="0" dirty="0"/>
              <a:t> </a:t>
            </a:r>
            <a:r>
              <a:rPr lang="en-US" altLang="zh-CN" baseline="0" dirty="0"/>
              <a:t>connection</a:t>
            </a:r>
            <a:r>
              <a:rPr lang="zh-CN" altLang="en-US" baseline="0" dirty="0"/>
              <a:t> </a:t>
            </a:r>
            <a:r>
              <a:rPr lang="en-US" altLang="zh-CN" baseline="0" dirty="0"/>
              <a:t>between</a:t>
            </a:r>
            <a:r>
              <a:rPr lang="zh-CN" altLang="en-US" baseline="0" dirty="0"/>
              <a:t> </a:t>
            </a:r>
            <a:r>
              <a:rPr lang="en-US" altLang="zh-CN" baseline="0" dirty="0" err="1"/>
              <a:t>NoC</a:t>
            </a:r>
            <a:r>
              <a:rPr lang="zh-CN" altLang="en-US" baseline="0" dirty="0"/>
              <a:t> </a:t>
            </a:r>
            <a:r>
              <a:rPr lang="en-US" altLang="zh-CN" baseline="0" dirty="0"/>
              <a:t>model</a:t>
            </a:r>
            <a:r>
              <a:rPr lang="zh-CN" altLang="en-US" baseline="0" dirty="0"/>
              <a:t> </a:t>
            </a:r>
            <a:r>
              <a:rPr lang="en-US" altLang="zh-CN" baseline="0" dirty="0"/>
              <a:t>and</a:t>
            </a:r>
            <a:r>
              <a:rPr lang="zh-CN" altLang="en-US" baseline="0" dirty="0"/>
              <a:t> </a:t>
            </a:r>
            <a:r>
              <a:rPr lang="en-US" altLang="zh-CN" baseline="0" dirty="0"/>
              <a:t>application</a:t>
            </a:r>
            <a:r>
              <a:rPr lang="zh-CN" altLang="en-US" baseline="0" dirty="0"/>
              <a:t> </a:t>
            </a:r>
            <a:r>
              <a:rPr lang="en-US" altLang="zh-CN" baseline="0" dirty="0"/>
              <a:t>model,</a:t>
            </a:r>
            <a:r>
              <a:rPr lang="zh-CN" altLang="en-US" baseline="0" dirty="0"/>
              <a:t> </a:t>
            </a:r>
            <a:r>
              <a:rPr lang="en-US" altLang="zh-CN" baseline="0" dirty="0"/>
              <a:t>we</a:t>
            </a:r>
            <a:r>
              <a:rPr lang="zh-CN" altLang="en-US" baseline="0" dirty="0"/>
              <a:t> </a:t>
            </a:r>
            <a:r>
              <a:rPr lang="en-US" altLang="zh-CN" baseline="0" dirty="0"/>
              <a:t>introduce</a:t>
            </a:r>
            <a:r>
              <a:rPr lang="zh-CN" altLang="en-US" baseline="0" dirty="0"/>
              <a:t> </a:t>
            </a:r>
            <a:r>
              <a:rPr lang="en-US" altLang="zh-CN" baseline="0" dirty="0"/>
              <a:t>profiling</a:t>
            </a:r>
            <a:r>
              <a:rPr lang="zh-CN" altLang="en-US" baseline="0" dirty="0"/>
              <a:t> </a:t>
            </a:r>
            <a:r>
              <a:rPr lang="en-US" altLang="zh-CN" baseline="0" dirty="0"/>
              <a:t>system</a:t>
            </a:r>
            <a:r>
              <a:rPr lang="zh-CN" altLang="en-US" baseline="0" dirty="0"/>
              <a:t> </a:t>
            </a:r>
            <a:r>
              <a:rPr lang="en-US" altLang="zh-CN" baseline="0" dirty="0"/>
              <a:t>to</a:t>
            </a:r>
            <a:r>
              <a:rPr lang="zh-CN" altLang="en-US" baseline="0" dirty="0"/>
              <a:t> </a:t>
            </a:r>
            <a:r>
              <a:rPr lang="en-US" altLang="zh-CN" baseline="0" dirty="0"/>
              <a:t>capture</a:t>
            </a:r>
            <a:r>
              <a:rPr lang="zh-CN" altLang="en-US" baseline="0" dirty="0"/>
              <a:t> </a:t>
            </a:r>
            <a:r>
              <a:rPr lang="en-US" altLang="zh-CN" baseline="0" dirty="0"/>
              <a:t>functionality</a:t>
            </a:r>
            <a:r>
              <a:rPr lang="zh-CN" altLang="en-US" baseline="0" dirty="0"/>
              <a:t> </a:t>
            </a:r>
            <a:r>
              <a:rPr lang="en-US" altLang="zh-CN" baseline="0" dirty="0"/>
              <a:t>requirement</a:t>
            </a:r>
            <a:r>
              <a:rPr lang="zh-CN" altLang="en-US" baseline="0" dirty="0"/>
              <a:t> </a:t>
            </a:r>
            <a:r>
              <a:rPr lang="en-US" altLang="zh-CN" baseline="0" dirty="0"/>
              <a:t>of</a:t>
            </a:r>
            <a:r>
              <a:rPr lang="zh-CN" altLang="en-US" baseline="0" dirty="0"/>
              <a:t> </a:t>
            </a:r>
            <a:r>
              <a:rPr lang="en-US" altLang="zh-CN" baseline="0" dirty="0"/>
              <a:t>each</a:t>
            </a:r>
            <a:r>
              <a:rPr lang="zh-CN" altLang="en-US" baseline="0" dirty="0"/>
              <a:t> </a:t>
            </a:r>
            <a:r>
              <a:rPr lang="en-US" altLang="zh-CN" baseline="0" dirty="0"/>
              <a:t>task.</a:t>
            </a:r>
            <a:r>
              <a:rPr lang="zh-CN" altLang="en-US" baseline="0" dirty="0"/>
              <a:t> </a:t>
            </a:r>
          </a:p>
          <a:p>
            <a:endParaRPr lang="zh-CN" altLang="en-US" baseline="0" dirty="0"/>
          </a:p>
          <a:p>
            <a:r>
              <a:rPr lang="en-US" altLang="zh-CN" baseline="0" dirty="0"/>
              <a:t>A</a:t>
            </a:r>
            <a:r>
              <a:rPr lang="zh-CN" altLang="en-US" baseline="0" dirty="0"/>
              <a:t> </a:t>
            </a:r>
            <a:r>
              <a:rPr lang="en-US" altLang="zh-CN" baseline="0" dirty="0"/>
              <a:t>profiling</a:t>
            </a:r>
            <a:r>
              <a:rPr lang="zh-CN" altLang="en-US" baseline="0" dirty="0"/>
              <a:t> </a:t>
            </a:r>
            <a:r>
              <a:rPr lang="en-US" altLang="zh-CN" baseline="0" dirty="0"/>
              <a:t>system</a:t>
            </a:r>
            <a:r>
              <a:rPr lang="zh-CN" altLang="en-US" baseline="0" dirty="0"/>
              <a:t> </a:t>
            </a:r>
            <a:r>
              <a:rPr lang="en-US" altLang="zh-CN" baseline="0" dirty="0"/>
              <a:t>consists</a:t>
            </a:r>
            <a:r>
              <a:rPr lang="zh-CN" altLang="en-US" baseline="0" dirty="0"/>
              <a:t> </a:t>
            </a:r>
            <a:r>
              <a:rPr lang="en-US" altLang="zh-CN" baseline="0" dirty="0"/>
              <a:t>two</a:t>
            </a:r>
            <a:r>
              <a:rPr lang="zh-CN" altLang="en-US" baseline="0" dirty="0"/>
              <a:t> </a:t>
            </a:r>
            <a:r>
              <a:rPr lang="en-US" altLang="zh-CN" baseline="0" dirty="0"/>
              <a:t>component,.</a:t>
            </a:r>
            <a:r>
              <a:rPr lang="zh-CN" altLang="en-US" baseline="0" dirty="0"/>
              <a:t> </a:t>
            </a:r>
            <a:r>
              <a:rPr lang="en-US" altLang="zh-CN" baseline="0" dirty="0"/>
              <a:t>Sigma</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finite</a:t>
            </a:r>
            <a:r>
              <a:rPr lang="zh-CN" altLang="en-US" baseline="0" dirty="0"/>
              <a:t> </a:t>
            </a:r>
            <a:r>
              <a:rPr lang="en-US" altLang="zh-CN" baseline="0" dirty="0"/>
              <a:t>functionality</a:t>
            </a:r>
            <a:r>
              <a:rPr lang="zh-CN" altLang="en-US" baseline="0" dirty="0"/>
              <a:t> </a:t>
            </a:r>
            <a:r>
              <a:rPr lang="en-US" altLang="zh-CN" baseline="0" dirty="0"/>
              <a:t>alphabet</a:t>
            </a:r>
            <a:r>
              <a:rPr lang="zh-CN" altLang="en-US" baseline="0" dirty="0"/>
              <a:t> </a:t>
            </a:r>
            <a:r>
              <a:rPr lang="en-US" altLang="zh-CN" baseline="0" dirty="0"/>
              <a:t>given</a:t>
            </a:r>
            <a:r>
              <a:rPr lang="zh-CN" altLang="en-US" baseline="0" dirty="0"/>
              <a:t> </a:t>
            </a:r>
            <a:r>
              <a:rPr lang="en-US" altLang="zh-CN" baseline="0" dirty="0" err="1"/>
              <a:t>speficif</a:t>
            </a:r>
            <a:r>
              <a:rPr lang="zh-CN" altLang="en-US" baseline="0" dirty="0"/>
              <a:t> </a:t>
            </a:r>
            <a:r>
              <a:rPr lang="en-US" altLang="zh-CN" baseline="0" dirty="0" err="1"/>
              <a:t>appliction</a:t>
            </a:r>
            <a:r>
              <a:rPr lang="zh-CN" altLang="en-US" baseline="0" dirty="0"/>
              <a:t> </a:t>
            </a:r>
            <a:r>
              <a:rPr lang="en-US" altLang="zh-CN" baseline="0" dirty="0" err="1"/>
              <a:t>contect</a:t>
            </a:r>
            <a:r>
              <a:rPr lang="en-US" altLang="zh-CN" baseline="0" dirty="0"/>
              <a:t>.</a:t>
            </a:r>
            <a:r>
              <a:rPr lang="zh-CN" altLang="en-US" baseline="0" dirty="0"/>
              <a:t> </a:t>
            </a:r>
            <a:r>
              <a:rPr lang="en-US" altLang="zh-CN" baseline="0" dirty="0"/>
              <a:t>A</a:t>
            </a:r>
            <a:r>
              <a:rPr lang="zh-CN" altLang="en-US" baseline="0" dirty="0"/>
              <a:t> </a:t>
            </a:r>
            <a:r>
              <a:rPr lang="en-US" altLang="zh-CN" baseline="0" dirty="0"/>
              <a:t>symbol</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alphabet</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basic</a:t>
            </a:r>
            <a:r>
              <a:rPr lang="zh-CN" altLang="en-US" baseline="0" dirty="0"/>
              <a:t> </a:t>
            </a:r>
            <a:r>
              <a:rPr lang="en-US" altLang="zh-CN" baseline="0" dirty="0"/>
              <a:t>functionality</a:t>
            </a:r>
            <a:r>
              <a:rPr lang="zh-CN" altLang="en-US" baseline="0" dirty="0"/>
              <a:t> </a:t>
            </a:r>
            <a:r>
              <a:rPr lang="en-US" altLang="zh-CN" baseline="0" dirty="0"/>
              <a:t>to</a:t>
            </a:r>
            <a:r>
              <a:rPr lang="zh-CN" altLang="en-US" baseline="0" dirty="0"/>
              <a:t> </a:t>
            </a:r>
            <a:r>
              <a:rPr lang="en-US" altLang="zh-CN" baseline="0" dirty="0"/>
              <a:t>our</a:t>
            </a:r>
            <a:r>
              <a:rPr lang="zh-CN" altLang="en-US" baseline="0" dirty="0"/>
              <a:t> </a:t>
            </a:r>
            <a:r>
              <a:rPr lang="en-US" altLang="zh-CN" baseline="0" dirty="0"/>
              <a:t>interest</a:t>
            </a:r>
            <a:r>
              <a:rPr lang="zh-CN" altLang="en-US" baseline="0" dirty="0"/>
              <a:t> </a:t>
            </a:r>
            <a:r>
              <a:rPr lang="en-US" altLang="zh-CN" baseline="0" dirty="0"/>
              <a:t>considering.</a:t>
            </a:r>
            <a:r>
              <a:rPr lang="zh-CN" altLang="en-US" baseline="0" dirty="0"/>
              <a:t> </a:t>
            </a:r>
            <a:r>
              <a:rPr lang="en-US" altLang="zh-CN" baseline="0" dirty="0"/>
              <a:t>For</a:t>
            </a:r>
            <a:r>
              <a:rPr lang="zh-CN" altLang="en-US" baseline="0" dirty="0"/>
              <a:t> </a:t>
            </a:r>
            <a:r>
              <a:rPr lang="en-US" altLang="zh-CN" baseline="0" dirty="0"/>
              <a:t>instance,</a:t>
            </a:r>
            <a:r>
              <a:rPr lang="zh-CN" altLang="en-US" baseline="0" dirty="0"/>
              <a:t> </a:t>
            </a:r>
            <a:r>
              <a:rPr lang="en-US" altLang="zh-CN" baseline="0" dirty="0"/>
              <a:t>sigma</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as</a:t>
            </a:r>
            <a:r>
              <a:rPr lang="zh-CN" altLang="en-US" baseline="0" dirty="0"/>
              <a:t> </a:t>
            </a:r>
            <a:r>
              <a:rPr lang="en-US" altLang="zh-CN" baseline="0" dirty="0"/>
              <a:t>simple</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integer</a:t>
            </a:r>
            <a:r>
              <a:rPr lang="zh-CN" altLang="en-US" baseline="0" dirty="0"/>
              <a:t> </a:t>
            </a:r>
            <a:r>
              <a:rPr lang="en-US" altLang="zh-CN" baseline="0" dirty="0"/>
              <a:t>number</a:t>
            </a:r>
            <a:r>
              <a:rPr lang="zh-CN" altLang="en-US" baseline="0" dirty="0"/>
              <a:t> </a:t>
            </a:r>
            <a:r>
              <a:rPr lang="en-US" altLang="zh-CN" baseline="0" dirty="0"/>
              <a:t>set</a:t>
            </a:r>
            <a:r>
              <a:rPr lang="zh-CN" altLang="en-US" baseline="0" dirty="0"/>
              <a:t> </a:t>
            </a:r>
            <a:r>
              <a:rPr lang="en-US" altLang="zh-CN" baseline="0" dirty="0"/>
              <a:t>with</a:t>
            </a:r>
            <a:r>
              <a:rPr lang="zh-CN" altLang="en-US" baseline="0" dirty="0"/>
              <a:t> </a:t>
            </a:r>
            <a:r>
              <a:rPr lang="en-US" altLang="zh-CN" baseline="0" dirty="0"/>
              <a:t>4</a:t>
            </a:r>
            <a:r>
              <a:rPr lang="zh-CN" altLang="en-US" baseline="0" dirty="0"/>
              <a:t> </a:t>
            </a:r>
            <a:r>
              <a:rPr lang="en-US" altLang="zh-CN" baseline="0" dirty="0"/>
              <a:t>elements</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numeric</a:t>
            </a:r>
            <a:r>
              <a:rPr lang="zh-CN" altLang="en-US" baseline="0" dirty="0"/>
              <a:t> </a:t>
            </a:r>
            <a:r>
              <a:rPr lang="en-US" altLang="zh-CN" baseline="0" dirty="0"/>
              <a:t>task.</a:t>
            </a:r>
            <a:r>
              <a:rPr lang="zh-CN" altLang="en-US" baseline="0" dirty="0"/>
              <a:t> </a:t>
            </a:r>
            <a:r>
              <a:rPr lang="en-US" altLang="zh-CN" baseline="0" dirty="0"/>
              <a:t>0</a:t>
            </a:r>
            <a:r>
              <a:rPr lang="zh-CN" altLang="en-US" baseline="0" dirty="0"/>
              <a:t> </a:t>
            </a:r>
            <a:r>
              <a:rPr lang="en-US" altLang="zh-CN" baseline="0" dirty="0"/>
              <a:t>to</a:t>
            </a:r>
            <a:r>
              <a:rPr lang="zh-CN" altLang="en-US" baseline="0" dirty="0"/>
              <a:t> </a:t>
            </a:r>
            <a:r>
              <a:rPr lang="en-US" altLang="zh-CN" baseline="0" dirty="0"/>
              <a:t>3</a:t>
            </a:r>
            <a:r>
              <a:rPr lang="zh-CN" altLang="en-US" baseline="0" dirty="0"/>
              <a:t> </a:t>
            </a:r>
            <a:r>
              <a:rPr lang="en-US" altLang="zh-CN" baseline="0" dirty="0"/>
              <a:t>denotes</a:t>
            </a:r>
            <a:r>
              <a:rPr lang="zh-CN" altLang="en-US" baseline="0" dirty="0"/>
              <a:t> </a:t>
            </a:r>
            <a:r>
              <a:rPr lang="en-US" altLang="zh-CN" baseline="0" dirty="0"/>
              <a:t>four</a:t>
            </a:r>
            <a:r>
              <a:rPr lang="zh-CN" altLang="en-US" baseline="0" dirty="0"/>
              <a:t> </a:t>
            </a:r>
            <a:r>
              <a:rPr lang="en-US" altLang="zh-CN" baseline="0" dirty="0"/>
              <a:t>basic</a:t>
            </a:r>
            <a:r>
              <a:rPr lang="zh-CN" altLang="en-US" baseline="0" dirty="0"/>
              <a:t> </a:t>
            </a:r>
            <a:r>
              <a:rPr lang="en-US" altLang="zh-CN" baseline="0" dirty="0"/>
              <a:t>functionality.</a:t>
            </a:r>
            <a:r>
              <a:rPr lang="zh-CN" altLang="en-US" baseline="0" dirty="0"/>
              <a:t> </a:t>
            </a:r>
            <a:r>
              <a:rPr lang="en-US" altLang="zh-CN" baseline="0" dirty="0"/>
              <a:t>A</a:t>
            </a:r>
            <a:r>
              <a:rPr lang="zh-CN" altLang="en-US" baseline="0" dirty="0"/>
              <a:t> </a:t>
            </a:r>
            <a:r>
              <a:rPr lang="en-US" altLang="zh-CN" baseline="0" dirty="0"/>
              <a:t>profiled</a:t>
            </a:r>
            <a:r>
              <a:rPr lang="zh-CN" altLang="en-US" baseline="0" dirty="0"/>
              <a:t> </a:t>
            </a:r>
            <a:r>
              <a:rPr lang="en-US" altLang="zh-CN" baseline="0" dirty="0"/>
              <a:t>task</a:t>
            </a:r>
            <a:r>
              <a:rPr lang="zh-CN" altLang="en-US" baseline="0" dirty="0"/>
              <a:t> </a:t>
            </a:r>
            <a:r>
              <a:rPr lang="en-US" altLang="zh-CN" baseline="0" dirty="0"/>
              <a:t>that</a:t>
            </a:r>
            <a:r>
              <a:rPr lang="zh-CN" altLang="en-US" baseline="0" dirty="0"/>
              <a:t> </a:t>
            </a:r>
            <a:r>
              <a:rPr lang="en-US" altLang="zh-CN" baseline="0" dirty="0"/>
              <a:t>has</a:t>
            </a:r>
            <a:r>
              <a:rPr lang="zh-CN" altLang="en-US" baseline="0" dirty="0"/>
              <a:t> </a:t>
            </a:r>
            <a:r>
              <a:rPr lang="en-US" altLang="zh-CN" baseline="0" dirty="0"/>
              <a:t>1,</a:t>
            </a:r>
            <a:r>
              <a:rPr lang="zh-CN" altLang="en-US" baseline="0" dirty="0"/>
              <a:t> </a:t>
            </a:r>
            <a:r>
              <a:rPr lang="en-US" altLang="zh-CN" baseline="0" dirty="0"/>
              <a:t>2,</a:t>
            </a:r>
            <a:r>
              <a:rPr lang="zh-CN" altLang="en-US" baseline="0" dirty="0"/>
              <a:t> </a:t>
            </a:r>
            <a:r>
              <a:rPr lang="en-US" altLang="zh-CN" baseline="0" dirty="0"/>
              <a:t>3</a:t>
            </a:r>
            <a:r>
              <a:rPr lang="zh-CN" altLang="en-US" baseline="0" dirty="0"/>
              <a:t> </a:t>
            </a:r>
            <a:r>
              <a:rPr lang="en-US" altLang="zh-CN" baseline="0" dirty="0"/>
              <a:t>requires</a:t>
            </a:r>
            <a:r>
              <a:rPr lang="zh-CN" altLang="en-US" baseline="0" dirty="0"/>
              <a:t> </a:t>
            </a:r>
            <a:r>
              <a:rPr lang="en-US" altLang="zh-CN" baseline="0" dirty="0"/>
              <a:t>integer</a:t>
            </a:r>
            <a:r>
              <a:rPr lang="zh-CN" altLang="en-US" baseline="0" dirty="0"/>
              <a:t> </a:t>
            </a:r>
            <a:r>
              <a:rPr lang="en-US" altLang="zh-CN" baseline="0" dirty="0"/>
              <a:t>addition</a:t>
            </a:r>
            <a:r>
              <a:rPr lang="zh-CN" altLang="en-US" baseline="0" dirty="0"/>
              <a:t> </a:t>
            </a:r>
            <a:r>
              <a:rPr lang="en-US" altLang="zh-CN" baseline="0" dirty="0"/>
              <a:t>and</a:t>
            </a:r>
            <a:r>
              <a:rPr lang="zh-CN" altLang="en-US" baseline="0" dirty="0"/>
              <a:t> </a:t>
            </a:r>
            <a:r>
              <a:rPr lang="en-US" altLang="zh-CN" baseline="0" dirty="0"/>
              <a:t>multiplication</a:t>
            </a:r>
            <a:r>
              <a:rPr lang="zh-CN" altLang="en-US" baseline="0" dirty="0"/>
              <a:t> </a:t>
            </a:r>
            <a:r>
              <a:rPr lang="en-US" altLang="zh-CN" baseline="0" dirty="0" err="1"/>
              <a:t>operaitons</a:t>
            </a:r>
            <a:r>
              <a:rPr lang="en-US" altLang="zh-CN" baseline="0" dirty="0"/>
              <a:t>.</a:t>
            </a:r>
            <a:endParaRPr lang="zh-CN" altLang="en-US" baseline="0" dirty="0"/>
          </a:p>
          <a:p>
            <a:endParaRPr lang="zh-CN" altLang="en-US" baseline="0" dirty="0"/>
          </a:p>
          <a:p>
            <a:endParaRPr lang="zh-CN" altLang="en-US" baseline="0" dirty="0"/>
          </a:p>
        </p:txBody>
      </p:sp>
      <p:sp>
        <p:nvSpPr>
          <p:cNvPr id="4" name="灯片编号占位符 3"/>
          <p:cNvSpPr>
            <a:spLocks noGrp="1"/>
          </p:cNvSpPr>
          <p:nvPr>
            <p:ph type="sldNum" sz="quarter" idx="10"/>
          </p:nvPr>
        </p:nvSpPr>
        <p:spPr/>
        <p:txBody>
          <a:bodyPr/>
          <a:lstStyle/>
          <a:p>
            <a:fld id="{3BCB446F-2D94-40A3-B067-7F82E4B04443}" type="slidenum">
              <a:rPr lang="en-US" smtClean="0"/>
              <a:t>61</a:t>
            </a:fld>
            <a:endParaRPr lang="en-US"/>
          </a:p>
        </p:txBody>
      </p:sp>
    </p:spTree>
    <p:extLst>
      <p:ext uri="{BB962C8B-B14F-4D97-AF65-F5344CB8AC3E}">
        <p14:creationId xmlns:p14="http://schemas.microsoft.com/office/powerpoint/2010/main" val="4948182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aseline="0" dirty="0"/>
          </a:p>
          <a:p>
            <a:r>
              <a:rPr lang="en-US" altLang="zh-CN" baseline="0" dirty="0"/>
              <a:t>As</a:t>
            </a:r>
            <a:r>
              <a:rPr lang="zh-CN" altLang="en-US" baseline="0" dirty="0"/>
              <a:t> </a:t>
            </a:r>
            <a:r>
              <a:rPr lang="en-US" altLang="zh-CN" baseline="0" dirty="0"/>
              <a:t>we</a:t>
            </a:r>
            <a:r>
              <a:rPr lang="zh-CN" altLang="en-US" baseline="0" dirty="0"/>
              <a:t> </a:t>
            </a:r>
            <a:r>
              <a:rPr lang="en-US" altLang="zh-CN" baseline="0" dirty="0"/>
              <a:t>said</a:t>
            </a:r>
            <a:r>
              <a:rPr lang="zh-CN" altLang="en-US" baseline="0" dirty="0"/>
              <a:t> </a:t>
            </a:r>
            <a:r>
              <a:rPr lang="en-US" altLang="zh-CN" baseline="0" dirty="0"/>
              <a:t>before,</a:t>
            </a:r>
            <a:r>
              <a:rPr lang="zh-CN" altLang="en-US" baseline="0" dirty="0"/>
              <a:t> </a:t>
            </a:r>
            <a:r>
              <a:rPr lang="en-US" altLang="zh-CN" baseline="0" dirty="0"/>
              <a:t>this</a:t>
            </a:r>
            <a:r>
              <a:rPr lang="zh-CN" altLang="en-US" baseline="0" dirty="0"/>
              <a:t> </a:t>
            </a:r>
            <a:r>
              <a:rPr lang="en-US" altLang="zh-CN" baseline="0" dirty="0"/>
              <a:t>profiling</a:t>
            </a:r>
            <a:r>
              <a:rPr lang="zh-CN" altLang="en-US" baseline="0" dirty="0"/>
              <a:t> </a:t>
            </a:r>
            <a:r>
              <a:rPr lang="en-US" altLang="zh-CN" baseline="0" dirty="0"/>
              <a:t>system</a:t>
            </a:r>
            <a:r>
              <a:rPr lang="zh-CN" altLang="en-US" baseline="0" dirty="0"/>
              <a:t> </a:t>
            </a:r>
            <a:r>
              <a:rPr lang="en-US" altLang="zh-CN" baseline="0" dirty="0"/>
              <a:t>serves</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connection</a:t>
            </a:r>
            <a:r>
              <a:rPr lang="zh-CN" altLang="en-US" baseline="0" dirty="0"/>
              <a:t> </a:t>
            </a:r>
            <a:r>
              <a:rPr lang="en-US" altLang="zh-CN" baseline="0" dirty="0"/>
              <a:t>between</a:t>
            </a:r>
            <a:r>
              <a:rPr lang="zh-CN" altLang="en-US" baseline="0" dirty="0"/>
              <a:t> </a:t>
            </a:r>
            <a:r>
              <a:rPr lang="en-US" altLang="zh-CN" baseline="0" dirty="0"/>
              <a:t>the</a:t>
            </a:r>
            <a:r>
              <a:rPr lang="zh-CN" altLang="en-US" baseline="0" dirty="0"/>
              <a:t> </a:t>
            </a:r>
            <a:r>
              <a:rPr lang="en-US" altLang="zh-CN" baseline="0" dirty="0" err="1"/>
              <a:t>noc</a:t>
            </a:r>
            <a:r>
              <a:rPr lang="zh-CN" altLang="en-US" baseline="0" dirty="0"/>
              <a:t> </a:t>
            </a:r>
            <a:r>
              <a:rPr lang="en-US" altLang="zh-CN" baseline="0" dirty="0"/>
              <a:t>model</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err="1"/>
              <a:t>applicatio</a:t>
            </a:r>
            <a:r>
              <a:rPr lang="zh-CN" altLang="en-US" baseline="0" dirty="0"/>
              <a:t> </a:t>
            </a:r>
            <a:r>
              <a:rPr lang="en-US" altLang="zh-CN" baseline="0" dirty="0"/>
              <a:t>model</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sense</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same</a:t>
            </a:r>
            <a:r>
              <a:rPr lang="zh-CN" altLang="en-US" baseline="0" dirty="0"/>
              <a:t> </a:t>
            </a:r>
            <a:r>
              <a:rPr lang="en-US" altLang="zh-CN" baseline="0" dirty="0"/>
              <a:t>profiling</a:t>
            </a:r>
            <a:r>
              <a:rPr lang="zh-CN" altLang="en-US" baseline="0" dirty="0"/>
              <a:t> </a:t>
            </a:r>
            <a:r>
              <a:rPr lang="en-US" altLang="zh-CN" baseline="0" dirty="0"/>
              <a:t>system</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used</a:t>
            </a:r>
            <a:r>
              <a:rPr lang="zh-CN" altLang="en-US" baseline="0" dirty="0"/>
              <a:t> </a:t>
            </a:r>
            <a:r>
              <a:rPr lang="en-US" altLang="zh-CN" baseline="0" dirty="0"/>
              <a:t>to</a:t>
            </a:r>
            <a:r>
              <a:rPr lang="zh-CN" altLang="en-US" baseline="0" dirty="0"/>
              <a:t> </a:t>
            </a:r>
            <a:r>
              <a:rPr lang="en-US" altLang="zh-CN" baseline="0" dirty="0"/>
              <a:t>profile</a:t>
            </a:r>
            <a:r>
              <a:rPr lang="zh-CN" altLang="en-US" baseline="0" dirty="0"/>
              <a:t> </a:t>
            </a:r>
            <a:r>
              <a:rPr lang="en-US" altLang="zh-CN" baseline="0" dirty="0"/>
              <a:t>the</a:t>
            </a:r>
            <a:r>
              <a:rPr lang="zh-CN" altLang="en-US" baseline="0" dirty="0"/>
              <a:t> </a:t>
            </a:r>
            <a:r>
              <a:rPr lang="en-US" altLang="zh-CN" baseline="0" dirty="0"/>
              <a:t>capability</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functional</a:t>
            </a:r>
            <a:r>
              <a:rPr lang="zh-CN" altLang="en-US" baseline="0" dirty="0"/>
              <a:t> </a:t>
            </a:r>
            <a:r>
              <a:rPr lang="en-US" altLang="zh-CN" baseline="0" dirty="0"/>
              <a:t>unit</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network.</a:t>
            </a:r>
            <a:r>
              <a:rPr lang="zh-CN" altLang="en-US" baseline="0" dirty="0"/>
              <a:t>  </a:t>
            </a:r>
          </a:p>
          <a:p>
            <a:endParaRPr lang="zh-CN" altLang="en-US" baseline="0" dirty="0"/>
          </a:p>
          <a:p>
            <a:r>
              <a:rPr lang="en-US" altLang="zh-CN" baseline="0" dirty="0"/>
              <a:t>Intuitively,</a:t>
            </a:r>
            <a:r>
              <a:rPr lang="zh-CN" altLang="en-US" baseline="0" dirty="0"/>
              <a:t> </a:t>
            </a:r>
            <a:r>
              <a:rPr lang="en-US" altLang="zh-CN" baseline="0" dirty="0"/>
              <a:t>a</a:t>
            </a:r>
            <a:r>
              <a:rPr lang="zh-CN" altLang="en-US" baseline="0" dirty="0"/>
              <a:t> </a:t>
            </a:r>
            <a:r>
              <a:rPr lang="en-US" altLang="zh-CN" baseline="0" dirty="0" err="1"/>
              <a:t>noc</a:t>
            </a:r>
            <a:r>
              <a:rPr lang="zh-CN" altLang="en-US" baseline="0" dirty="0"/>
              <a:t> </a:t>
            </a:r>
            <a:r>
              <a:rPr lang="en-US" altLang="zh-CN" baseline="0" dirty="0"/>
              <a:t>system</a:t>
            </a:r>
            <a:r>
              <a:rPr lang="zh-CN" altLang="en-US" baseline="0" dirty="0"/>
              <a:t> </a:t>
            </a:r>
            <a:r>
              <a:rPr lang="en-US" altLang="zh-CN" baseline="0" dirty="0"/>
              <a:t>is</a:t>
            </a:r>
            <a:r>
              <a:rPr lang="zh-CN" altLang="en-US" baseline="0" dirty="0"/>
              <a:t> </a:t>
            </a:r>
            <a:r>
              <a:rPr lang="en-US" altLang="zh-CN" baseline="0" dirty="0"/>
              <a:t>capable</a:t>
            </a:r>
            <a:r>
              <a:rPr lang="zh-CN" altLang="en-US" baseline="0" dirty="0"/>
              <a:t> </a:t>
            </a:r>
            <a:r>
              <a:rPr lang="en-US" altLang="zh-CN" baseline="0" dirty="0"/>
              <a:t>to</a:t>
            </a:r>
            <a:r>
              <a:rPr lang="zh-CN" altLang="en-US" baseline="0" dirty="0"/>
              <a:t> </a:t>
            </a:r>
            <a:r>
              <a:rPr lang="en-US" altLang="zh-CN" baseline="0" dirty="0"/>
              <a:t>carry</a:t>
            </a:r>
            <a:r>
              <a:rPr lang="zh-CN" altLang="en-US" baseline="0" dirty="0"/>
              <a:t> </a:t>
            </a:r>
            <a:r>
              <a:rPr lang="en-US" altLang="zh-CN" baseline="0" dirty="0"/>
              <a:t>an</a:t>
            </a:r>
            <a:r>
              <a:rPr lang="zh-CN" altLang="en-US" baseline="0" dirty="0"/>
              <a:t> </a:t>
            </a:r>
            <a:r>
              <a:rPr lang="en-US" altLang="zh-CN" baseline="0" dirty="0"/>
              <a:t>application</a:t>
            </a:r>
            <a:r>
              <a:rPr lang="zh-CN" altLang="en-US" baseline="0" dirty="0"/>
              <a:t>  </a:t>
            </a:r>
            <a:r>
              <a:rPr lang="en-US" altLang="zh-CN" baseline="0" dirty="0"/>
              <a:t>only</a:t>
            </a:r>
            <a:r>
              <a:rPr lang="zh-CN" altLang="en-US" baseline="0" dirty="0"/>
              <a:t>  </a:t>
            </a:r>
            <a:r>
              <a:rPr lang="en-US" altLang="zh-CN" baseline="0" dirty="0"/>
              <a:t>if</a:t>
            </a:r>
            <a:r>
              <a:rPr lang="zh-CN" altLang="en-US" baseline="0" dirty="0"/>
              <a:t> </a:t>
            </a:r>
            <a:r>
              <a:rPr lang="en-US" altLang="zh-CN" baseline="0" dirty="0"/>
              <a:t>the</a:t>
            </a:r>
            <a:r>
              <a:rPr lang="zh-CN" altLang="en-US" baseline="0" dirty="0"/>
              <a:t> </a:t>
            </a:r>
            <a:r>
              <a:rPr lang="en-US" altLang="zh-CN" baseline="0" dirty="0"/>
              <a:t>functionality</a:t>
            </a:r>
            <a:r>
              <a:rPr lang="zh-CN" altLang="en-US" baseline="0" dirty="0"/>
              <a:t> </a:t>
            </a:r>
            <a:r>
              <a:rPr lang="en-US" altLang="zh-CN" baseline="0" dirty="0"/>
              <a:t>requirement</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application</a:t>
            </a:r>
            <a:r>
              <a:rPr lang="zh-CN" altLang="en-US" baseline="0" dirty="0"/>
              <a:t> </a:t>
            </a:r>
            <a:r>
              <a:rPr lang="en-US" altLang="zh-CN" baseline="0" dirty="0"/>
              <a:t>tasks</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subset</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capability</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NOC.</a:t>
            </a:r>
            <a:r>
              <a:rPr lang="zh-CN" altLang="en-US" baseline="0" dirty="0"/>
              <a:t> </a:t>
            </a:r>
          </a:p>
          <a:p>
            <a:endParaRPr lang="zh-CN" altLang="en-US" baseline="0" dirty="0"/>
          </a:p>
          <a:p>
            <a:r>
              <a:rPr lang="en-US" altLang="zh-CN" baseline="0" dirty="0"/>
              <a:t>Also,</a:t>
            </a:r>
            <a:r>
              <a:rPr lang="zh-CN" altLang="en-US" baseline="0" dirty="0"/>
              <a:t> </a:t>
            </a:r>
            <a:r>
              <a:rPr lang="en-US" altLang="zh-CN" baseline="0" dirty="0"/>
              <a:t>we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satisfied</a:t>
            </a:r>
            <a:r>
              <a:rPr lang="zh-CN" altLang="en-US" baseline="0" dirty="0"/>
              <a:t> </a:t>
            </a:r>
            <a:r>
              <a:rPr lang="en-US" altLang="zh-CN" baseline="0" dirty="0"/>
              <a:t>if</a:t>
            </a:r>
            <a:r>
              <a:rPr lang="zh-CN" altLang="en-US" baseline="0" dirty="0"/>
              <a:t> </a:t>
            </a:r>
            <a:r>
              <a:rPr lang="en-US" altLang="zh-CN" baseline="0" dirty="0"/>
              <a:t>an</a:t>
            </a:r>
            <a:r>
              <a:rPr lang="zh-CN" altLang="en-US" baseline="0" dirty="0"/>
              <a:t> </a:t>
            </a:r>
            <a:r>
              <a:rPr lang="en-US" altLang="zh-CN" baseline="0" dirty="0"/>
              <a:t>application</a:t>
            </a:r>
            <a:r>
              <a:rPr lang="zh-CN" altLang="en-US" baseline="0" dirty="0"/>
              <a:t> </a:t>
            </a:r>
            <a:r>
              <a:rPr lang="en-US" altLang="zh-CN" baseline="0" dirty="0"/>
              <a:t>can</a:t>
            </a:r>
            <a:r>
              <a:rPr lang="zh-CN" altLang="en-US" baseline="0" dirty="0"/>
              <a:t> </a:t>
            </a:r>
            <a:r>
              <a:rPr lang="en-US" altLang="zh-CN" baseline="0" dirty="0"/>
              <a:t>run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err="1"/>
              <a:t>NoC</a:t>
            </a:r>
            <a:r>
              <a:rPr lang="zh-CN" altLang="en-US" baseline="0" dirty="0"/>
              <a:t> </a:t>
            </a:r>
            <a:r>
              <a:rPr lang="en-US" altLang="zh-CN" baseline="0" dirty="0"/>
              <a:t>system.</a:t>
            </a:r>
            <a:r>
              <a:rPr lang="zh-CN" altLang="en-US" baseline="0" dirty="0"/>
              <a:t> </a:t>
            </a:r>
            <a:r>
              <a:rPr lang="en-US" altLang="zh-CN" baseline="0" dirty="0"/>
              <a:t>This</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our</a:t>
            </a:r>
            <a:r>
              <a:rPr lang="zh-CN" altLang="en-US" baseline="0" dirty="0"/>
              <a:t> </a:t>
            </a:r>
            <a:r>
              <a:rPr lang="en-US" altLang="zh-CN" baseline="0" dirty="0"/>
              <a:t>objective</a:t>
            </a:r>
            <a:r>
              <a:rPr lang="zh-CN" altLang="en-US" baseline="0" dirty="0"/>
              <a:t> </a:t>
            </a:r>
            <a:r>
              <a:rPr lang="en-US" altLang="zh-CN" baseline="0" dirty="0"/>
              <a:t>of</a:t>
            </a:r>
            <a:r>
              <a:rPr lang="zh-CN" altLang="en-US" baseline="0" dirty="0"/>
              <a:t> </a:t>
            </a:r>
            <a:r>
              <a:rPr lang="en-US" altLang="zh-CN" baseline="0" dirty="0"/>
              <a:t>reconfiguration.</a:t>
            </a:r>
            <a:r>
              <a:rPr lang="zh-CN" altLang="en-US" baseline="0" dirty="0"/>
              <a:t> </a:t>
            </a:r>
            <a:r>
              <a:rPr lang="en-US" altLang="zh-CN" baseline="0" dirty="0"/>
              <a:t>The</a:t>
            </a:r>
            <a:r>
              <a:rPr lang="zh-CN" altLang="en-US" baseline="0" dirty="0"/>
              <a:t> </a:t>
            </a:r>
            <a:r>
              <a:rPr lang="en-US" altLang="zh-CN" baseline="0" dirty="0" err="1"/>
              <a:t>reconfiguraion</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err="1"/>
              <a:t>peformance</a:t>
            </a:r>
            <a:r>
              <a:rPr lang="en-US" altLang="zh-CN" baseline="0" dirty="0"/>
              <a:t>-driven</a:t>
            </a:r>
            <a:r>
              <a:rPr lang="zh-CN" altLang="en-US" baseline="0" dirty="0"/>
              <a:t> </a:t>
            </a:r>
            <a:r>
              <a:rPr lang="en-US" altLang="zh-CN" baseline="0" dirty="0"/>
              <a:t>decision</a:t>
            </a:r>
            <a:r>
              <a:rPr lang="zh-CN" altLang="en-US" baseline="0" dirty="0"/>
              <a:t> </a:t>
            </a:r>
            <a:r>
              <a:rPr lang="en-US" altLang="zh-CN" baseline="0" dirty="0"/>
              <a:t>making</a:t>
            </a:r>
            <a:r>
              <a:rPr lang="zh-CN" altLang="en-US" baseline="0" dirty="0"/>
              <a:t> </a:t>
            </a:r>
            <a:r>
              <a:rPr lang="en-US" altLang="zh-CN" baseline="0" dirty="0"/>
              <a:t>process.</a:t>
            </a:r>
            <a:r>
              <a:rPr lang="zh-CN" altLang="en-US" baseline="0" dirty="0"/>
              <a:t> </a:t>
            </a:r>
            <a:r>
              <a:rPr lang="en-US" altLang="zh-CN" baseline="0" dirty="0"/>
              <a:t>We</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keep</a:t>
            </a:r>
            <a:r>
              <a:rPr lang="zh-CN" altLang="en-US" baseline="0" dirty="0"/>
              <a:t> </a:t>
            </a:r>
            <a:r>
              <a:rPr lang="en-US" altLang="zh-CN" baseline="0" dirty="0"/>
              <a:t>asking</a:t>
            </a:r>
            <a:r>
              <a:rPr lang="zh-CN" altLang="en-US" baseline="0" dirty="0"/>
              <a:t> </a:t>
            </a:r>
            <a:r>
              <a:rPr lang="en-US" altLang="zh-CN" baseline="0" dirty="0"/>
              <a:t>if</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network</a:t>
            </a:r>
            <a:r>
              <a:rPr lang="zh-CN" altLang="en-US" baseline="0" dirty="0"/>
              <a:t> </a:t>
            </a:r>
            <a:r>
              <a:rPr lang="en-US" altLang="zh-CN" baseline="0" dirty="0"/>
              <a:t>configuration</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best</a:t>
            </a:r>
            <a:r>
              <a:rPr lang="zh-CN" altLang="en-US" baseline="0" dirty="0"/>
              <a:t> </a:t>
            </a:r>
            <a:r>
              <a:rPr lang="en-US" altLang="zh-CN" baseline="0" dirty="0"/>
              <a:t>choice</a:t>
            </a:r>
            <a:r>
              <a:rPr lang="zh-CN" altLang="en-US" baseline="0" dirty="0"/>
              <a:t> </a:t>
            </a:r>
            <a:r>
              <a:rPr lang="en-US" altLang="zh-CN" baseline="0" dirty="0"/>
              <a:t>or</a:t>
            </a:r>
            <a:r>
              <a:rPr lang="zh-CN" altLang="en-US" baseline="0" dirty="0"/>
              <a:t> </a:t>
            </a:r>
            <a:r>
              <a:rPr lang="en-US" altLang="zh-CN" baseline="0" dirty="0"/>
              <a:t>not</a:t>
            </a:r>
            <a:r>
              <a:rPr lang="zh-CN" altLang="en-US" baseline="0" dirty="0"/>
              <a:t> </a:t>
            </a:r>
            <a:r>
              <a:rPr lang="en-US" altLang="zh-CN" baseline="0" dirty="0"/>
              <a:t>?</a:t>
            </a:r>
            <a:r>
              <a:rPr lang="zh-CN" altLang="en-US" baseline="0" dirty="0"/>
              <a:t> </a:t>
            </a:r>
          </a:p>
          <a:p>
            <a:endParaRPr lang="zh-CN" altLang="en-US" baseline="0" dirty="0"/>
          </a:p>
          <a:p>
            <a:r>
              <a:rPr lang="en-US" altLang="zh-CN" baseline="0" dirty="0"/>
              <a:t>Ideally,</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run</a:t>
            </a:r>
            <a:r>
              <a:rPr lang="zh-CN" altLang="en-US" baseline="0" dirty="0"/>
              <a:t> </a:t>
            </a:r>
            <a:r>
              <a:rPr lang="en-US" altLang="zh-CN" baseline="0" dirty="0"/>
              <a:t>the</a:t>
            </a:r>
            <a:r>
              <a:rPr lang="zh-CN" altLang="en-US" baseline="0" dirty="0"/>
              <a:t> </a:t>
            </a:r>
            <a:r>
              <a:rPr lang="en-US" altLang="zh-CN" baseline="0" dirty="0"/>
              <a:t>application</a:t>
            </a:r>
            <a:r>
              <a:rPr lang="zh-CN" altLang="en-US" baseline="0" dirty="0"/>
              <a:t> </a:t>
            </a:r>
            <a:r>
              <a:rPr lang="en-US" altLang="zh-CN" baseline="0" dirty="0"/>
              <a:t>on</a:t>
            </a:r>
            <a:r>
              <a:rPr lang="zh-CN" altLang="en-US" baseline="0" dirty="0"/>
              <a:t> </a:t>
            </a:r>
            <a:r>
              <a:rPr lang="en-US" altLang="zh-CN" baseline="0" dirty="0"/>
              <a:t>a</a:t>
            </a:r>
            <a:r>
              <a:rPr lang="zh-CN" altLang="en-US" baseline="0" dirty="0"/>
              <a:t> </a:t>
            </a:r>
            <a:r>
              <a:rPr lang="en-US" altLang="zh-CN" baseline="0" dirty="0"/>
              <a:t>subset</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if</a:t>
            </a:r>
            <a:r>
              <a:rPr lang="zh-CN" altLang="en-US" baseline="0" dirty="0"/>
              <a:t> </a:t>
            </a:r>
            <a:r>
              <a:rPr lang="en-US" altLang="zh-CN" baseline="0" dirty="0"/>
              <a:t>they</a:t>
            </a:r>
            <a:r>
              <a:rPr lang="zh-CN" altLang="en-US" baseline="0" dirty="0"/>
              <a:t> </a:t>
            </a:r>
            <a:r>
              <a:rPr lang="en-US" altLang="zh-CN" baseline="0" dirty="0"/>
              <a:t>are</a:t>
            </a:r>
            <a:r>
              <a:rPr lang="zh-CN" altLang="en-US" baseline="0" dirty="0"/>
              <a:t> </a:t>
            </a:r>
            <a:r>
              <a:rPr lang="en-US" altLang="zh-CN" baseline="0" dirty="0"/>
              <a:t>joined</a:t>
            </a:r>
            <a:r>
              <a:rPr lang="zh-CN" altLang="en-US" baseline="0" dirty="0"/>
              <a:t> </a:t>
            </a:r>
            <a:r>
              <a:rPr lang="en-US" altLang="zh-CN" baseline="0" dirty="0"/>
              <a:t>by</a:t>
            </a:r>
            <a:r>
              <a:rPr lang="zh-CN" altLang="en-US" baseline="0" dirty="0"/>
              <a:t> </a:t>
            </a:r>
            <a:r>
              <a:rPr lang="en-US" altLang="zh-CN" baseline="0" dirty="0"/>
              <a:t>links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superior</a:t>
            </a:r>
            <a:r>
              <a:rPr lang="zh-CN" altLang="en-US" baseline="0" dirty="0"/>
              <a:t> </a:t>
            </a:r>
            <a:r>
              <a:rPr lang="en-US" altLang="zh-CN" baseline="0" dirty="0"/>
              <a:t>in</a:t>
            </a:r>
            <a:r>
              <a:rPr lang="zh-CN" altLang="en-US" baseline="0" dirty="0"/>
              <a:t> </a:t>
            </a:r>
            <a:r>
              <a:rPr lang="en-US" altLang="zh-CN" baseline="0" dirty="0"/>
              <a:t>bandwidth,</a:t>
            </a:r>
            <a:r>
              <a:rPr lang="zh-CN" altLang="en-US" baseline="0" dirty="0"/>
              <a:t> </a:t>
            </a:r>
            <a:r>
              <a:rPr lang="en-US" altLang="zh-CN" baseline="0" dirty="0"/>
              <a:t>latency</a:t>
            </a:r>
            <a:r>
              <a:rPr lang="zh-CN" altLang="en-US" baseline="0" dirty="0"/>
              <a:t> </a:t>
            </a:r>
            <a:r>
              <a:rPr lang="en-US" altLang="zh-CN" baseline="0" dirty="0"/>
              <a:t>and</a:t>
            </a:r>
            <a:r>
              <a:rPr lang="zh-CN" altLang="en-US" baseline="0" dirty="0"/>
              <a:t> </a:t>
            </a:r>
            <a:r>
              <a:rPr lang="en-US" altLang="zh-CN" baseline="0" dirty="0"/>
              <a:t>power</a:t>
            </a:r>
            <a:r>
              <a:rPr lang="zh-CN" altLang="en-US" baseline="0" dirty="0"/>
              <a:t> </a:t>
            </a:r>
            <a:r>
              <a:rPr lang="en-US" altLang="zh-CN" baseline="0" dirty="0"/>
              <a:t>consumption</a:t>
            </a:r>
            <a:r>
              <a:rPr lang="zh-CN" altLang="en-US" baseline="0" dirty="0"/>
              <a:t> </a:t>
            </a:r>
            <a:r>
              <a:rPr lang="en-US" altLang="zh-CN" baseline="0" dirty="0"/>
              <a:t>and</a:t>
            </a:r>
            <a:r>
              <a:rPr lang="zh-CN" altLang="en-US" baseline="0" dirty="0"/>
              <a:t> </a:t>
            </a:r>
            <a:r>
              <a:rPr lang="en-US" altLang="zh-CN" baseline="0" dirty="0"/>
              <a:t>they</a:t>
            </a:r>
            <a:r>
              <a:rPr lang="zh-CN" altLang="en-US" baseline="0" dirty="0"/>
              <a:t> </a:t>
            </a:r>
            <a:r>
              <a:rPr lang="en-US" altLang="zh-CN" baseline="0" dirty="0"/>
              <a:t>are</a:t>
            </a:r>
            <a:r>
              <a:rPr lang="zh-CN" altLang="en-US" baseline="0" dirty="0"/>
              <a:t> </a:t>
            </a:r>
            <a:r>
              <a:rPr lang="en-US" altLang="zh-CN" baseline="0" dirty="0"/>
              <a:t>capable</a:t>
            </a:r>
            <a:r>
              <a:rPr lang="zh-CN" altLang="en-US" baseline="0" dirty="0"/>
              <a:t> </a:t>
            </a:r>
            <a:r>
              <a:rPr lang="en-US" altLang="zh-CN" baseline="0" dirty="0"/>
              <a:t>to</a:t>
            </a:r>
            <a:r>
              <a:rPr lang="zh-CN" altLang="en-US" baseline="0" dirty="0"/>
              <a:t> </a:t>
            </a:r>
            <a:r>
              <a:rPr lang="en-US" altLang="zh-CN" baseline="0" dirty="0"/>
              <a:t>run</a:t>
            </a:r>
            <a:r>
              <a:rPr lang="zh-CN" altLang="en-US" baseline="0" dirty="0"/>
              <a:t> </a:t>
            </a:r>
            <a:r>
              <a:rPr lang="en-US" altLang="zh-CN" baseline="0" dirty="0"/>
              <a:t>it.</a:t>
            </a:r>
            <a:r>
              <a:rPr lang="zh-CN" altLang="en-US" baseline="0" dirty="0"/>
              <a:t> </a:t>
            </a:r>
            <a:r>
              <a:rPr lang="en-US" altLang="zh-CN" baseline="0" dirty="0"/>
              <a:t>In</a:t>
            </a:r>
            <a:r>
              <a:rPr lang="zh-CN" altLang="en-US" baseline="0" dirty="0"/>
              <a:t> </a:t>
            </a:r>
            <a:r>
              <a:rPr lang="en-US" altLang="zh-CN" baseline="0" dirty="0"/>
              <a:t>other</a:t>
            </a:r>
            <a:r>
              <a:rPr lang="zh-CN" altLang="en-US" baseline="0" dirty="0"/>
              <a:t> </a:t>
            </a:r>
            <a:r>
              <a:rPr lang="en-US" altLang="zh-CN" baseline="0" dirty="0"/>
              <a:t>words,</a:t>
            </a:r>
            <a:r>
              <a:rPr lang="zh-CN" altLang="en-US" baseline="0" dirty="0"/>
              <a:t> </a:t>
            </a:r>
            <a:r>
              <a:rPr lang="en-US" altLang="zh-CN" baseline="0" dirty="0"/>
              <a:t>the</a:t>
            </a:r>
            <a:r>
              <a:rPr lang="zh-CN" altLang="en-US" baseline="0" dirty="0"/>
              <a:t> </a:t>
            </a:r>
            <a:r>
              <a:rPr lang="en-US" altLang="zh-CN" baseline="0" dirty="0"/>
              <a:t>reconfiguration</a:t>
            </a:r>
            <a:r>
              <a:rPr lang="zh-CN" altLang="en-US" baseline="0" dirty="0"/>
              <a:t> </a:t>
            </a:r>
            <a:r>
              <a:rPr lang="en-US" altLang="zh-CN" baseline="0" dirty="0"/>
              <a:t>decision</a:t>
            </a:r>
            <a:r>
              <a:rPr lang="zh-CN" altLang="en-US" baseline="0" dirty="0"/>
              <a:t> </a:t>
            </a:r>
            <a:r>
              <a:rPr lang="en-US" altLang="zh-CN" baseline="0" dirty="0"/>
              <a:t>is</a:t>
            </a:r>
            <a:r>
              <a:rPr lang="zh-CN" altLang="en-US" baseline="0" dirty="0"/>
              <a:t> </a:t>
            </a:r>
            <a:r>
              <a:rPr lang="en-US" altLang="zh-CN" baseline="0" dirty="0"/>
              <a:t>made</a:t>
            </a:r>
            <a:r>
              <a:rPr lang="zh-CN" altLang="en-US" baseline="0" dirty="0"/>
              <a:t> </a:t>
            </a:r>
            <a:r>
              <a:rPr lang="en-US" altLang="zh-CN" baseline="0" dirty="0"/>
              <a:t>by</a:t>
            </a:r>
            <a:r>
              <a:rPr lang="zh-CN" altLang="en-US" baseline="0" dirty="0"/>
              <a:t> </a:t>
            </a:r>
            <a:r>
              <a:rPr lang="en-US" altLang="zh-CN" baseline="0" dirty="0"/>
              <a:t>searching</a:t>
            </a:r>
            <a:r>
              <a:rPr lang="zh-CN" altLang="en-US" baseline="0" dirty="0"/>
              <a:t> </a:t>
            </a:r>
            <a:r>
              <a:rPr lang="en-US" altLang="zh-CN" baseline="0" dirty="0"/>
              <a:t>for</a:t>
            </a:r>
            <a:r>
              <a:rPr lang="zh-CN" altLang="en-US" baseline="0" dirty="0"/>
              <a:t> </a:t>
            </a:r>
            <a:r>
              <a:rPr lang="en-US" altLang="zh-CN" baseline="0" dirty="0"/>
              <a:t>such</a:t>
            </a:r>
            <a:r>
              <a:rPr lang="zh-CN" altLang="en-US" baseline="0" dirty="0"/>
              <a:t> </a:t>
            </a:r>
            <a:r>
              <a:rPr lang="en-US" altLang="zh-CN" baseline="0" dirty="0"/>
              <a:t>a</a:t>
            </a:r>
            <a:r>
              <a:rPr lang="zh-CN" altLang="en-US" baseline="0" dirty="0"/>
              <a:t> </a:t>
            </a:r>
            <a:r>
              <a:rPr lang="en-US" altLang="zh-CN" baseline="0" dirty="0"/>
              <a:t>subset</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err="1"/>
              <a:t>netowrk</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could</a:t>
            </a:r>
            <a:r>
              <a:rPr lang="zh-CN" altLang="en-US" baseline="0" dirty="0"/>
              <a:t> </a:t>
            </a:r>
            <a:r>
              <a:rPr lang="en-US" altLang="zh-CN" baseline="0" dirty="0"/>
              <a:t>run</a:t>
            </a:r>
            <a:r>
              <a:rPr lang="zh-CN" altLang="en-US" baseline="0" dirty="0"/>
              <a:t> </a:t>
            </a:r>
            <a:r>
              <a:rPr lang="en-US" altLang="zh-CN" baseline="0" dirty="0"/>
              <a:t>this</a:t>
            </a:r>
            <a:r>
              <a:rPr lang="zh-CN" altLang="en-US" baseline="0" dirty="0"/>
              <a:t> </a:t>
            </a:r>
            <a:r>
              <a:rPr lang="en-US" altLang="zh-CN" baseline="0" dirty="0"/>
              <a:t>application</a:t>
            </a:r>
            <a:r>
              <a:rPr lang="zh-CN" altLang="en-US" baseline="0" dirty="0"/>
              <a:t> </a:t>
            </a:r>
            <a:r>
              <a:rPr lang="en-US" altLang="zh-CN" baseline="0" dirty="0"/>
              <a:t>safe</a:t>
            </a:r>
            <a:r>
              <a:rPr lang="zh-CN" altLang="en-US" baseline="0" dirty="0"/>
              <a:t> </a:t>
            </a:r>
            <a:r>
              <a:rPr lang="en-US" altLang="zh-CN" baseline="0" dirty="0"/>
              <a:t>and</a:t>
            </a:r>
            <a:r>
              <a:rPr lang="zh-CN" altLang="en-US" baseline="0" dirty="0"/>
              <a:t> </a:t>
            </a:r>
            <a:r>
              <a:rPr lang="en-US" altLang="zh-CN" baseline="0" dirty="0"/>
              <a:t>fast.</a:t>
            </a:r>
            <a:endParaRPr lang="zh-CN" altLang="en-US" baseline="0" dirty="0"/>
          </a:p>
          <a:p>
            <a:endParaRPr lang="zh-CN" altLang="en-US" baseline="0" dirty="0"/>
          </a:p>
          <a:p>
            <a:endParaRPr lang="zh-CN" altLang="en-US" baseline="0" dirty="0"/>
          </a:p>
          <a:p>
            <a:r>
              <a:rPr lang="en-US" altLang="zh-CN" baseline="0" dirty="0"/>
              <a:t>To</a:t>
            </a:r>
            <a:r>
              <a:rPr lang="zh-CN" altLang="en-US" baseline="0" dirty="0"/>
              <a:t> </a:t>
            </a:r>
            <a:r>
              <a:rPr lang="en-US" altLang="zh-CN" baseline="0" dirty="0"/>
              <a:t>formally</a:t>
            </a:r>
            <a:r>
              <a:rPr lang="zh-CN" altLang="en-US" baseline="0" dirty="0"/>
              <a:t> </a:t>
            </a:r>
            <a:r>
              <a:rPr lang="en-US" altLang="zh-CN" baseline="0" dirty="0"/>
              <a:t>discuss</a:t>
            </a:r>
            <a:r>
              <a:rPr lang="zh-CN" altLang="en-US" baseline="0" dirty="0"/>
              <a:t> </a:t>
            </a:r>
            <a:r>
              <a:rPr lang="en-US" altLang="zh-CN" baseline="0" dirty="0"/>
              <a:t>this</a:t>
            </a:r>
            <a:r>
              <a:rPr lang="zh-CN" altLang="en-US" baseline="0" dirty="0"/>
              <a:t> </a:t>
            </a:r>
            <a:r>
              <a:rPr lang="en-US" altLang="zh-CN" baseline="0" dirty="0"/>
              <a:t>problem,</a:t>
            </a:r>
            <a:r>
              <a:rPr lang="zh-CN" altLang="en-US" baseline="0" dirty="0"/>
              <a:t> </a:t>
            </a:r>
            <a:r>
              <a:rPr lang="en-US" altLang="zh-CN" baseline="0" dirty="0"/>
              <a:t>we</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put</a:t>
            </a:r>
            <a:r>
              <a:rPr lang="zh-CN" altLang="en-US" baseline="0" dirty="0"/>
              <a:t> </a:t>
            </a:r>
            <a:r>
              <a:rPr lang="en-US" altLang="zh-CN" baseline="0" dirty="0"/>
              <a:t>the</a:t>
            </a:r>
            <a:r>
              <a:rPr lang="zh-CN" altLang="en-US" baseline="0" dirty="0"/>
              <a:t> </a:t>
            </a:r>
            <a:r>
              <a:rPr lang="en-US" altLang="zh-CN" baseline="0" dirty="0"/>
              <a:t>two</a:t>
            </a:r>
            <a:r>
              <a:rPr lang="zh-CN" altLang="en-US" baseline="0" dirty="0"/>
              <a:t> </a:t>
            </a:r>
            <a:r>
              <a:rPr lang="en-US" altLang="zh-CN" baseline="0" dirty="0"/>
              <a:t>model</a:t>
            </a:r>
            <a:r>
              <a:rPr lang="zh-CN" altLang="en-US" baseline="0" dirty="0"/>
              <a:t> </a:t>
            </a:r>
            <a:r>
              <a:rPr lang="en-US" altLang="zh-CN" baseline="0" dirty="0"/>
              <a:t>together</a:t>
            </a:r>
            <a:r>
              <a:rPr lang="zh-CN" altLang="en-US" baseline="0" dirty="0"/>
              <a:t> </a:t>
            </a:r>
            <a:r>
              <a:rPr lang="en-US" altLang="zh-CN" baseline="0" dirty="0"/>
              <a:t>and</a:t>
            </a:r>
            <a:r>
              <a:rPr lang="zh-CN" altLang="en-US" baseline="0" dirty="0"/>
              <a:t> </a:t>
            </a:r>
            <a:r>
              <a:rPr lang="en-US" altLang="zh-CN" baseline="0" dirty="0"/>
              <a:t>discuss</a:t>
            </a:r>
            <a:r>
              <a:rPr lang="zh-CN" altLang="en-US" baseline="0" dirty="0"/>
              <a:t> </a:t>
            </a:r>
            <a:r>
              <a:rPr lang="en-US" altLang="zh-CN" baseline="0" dirty="0"/>
              <a:t>how</a:t>
            </a:r>
            <a:r>
              <a:rPr lang="zh-CN" altLang="en-US" baseline="0" dirty="0"/>
              <a:t> </a:t>
            </a:r>
            <a:r>
              <a:rPr lang="en-US" altLang="zh-CN" baseline="0" dirty="0"/>
              <a:t>they</a:t>
            </a:r>
            <a:r>
              <a:rPr lang="zh-CN" altLang="en-US" baseline="0" dirty="0"/>
              <a:t> </a:t>
            </a:r>
            <a:r>
              <a:rPr lang="en-US" altLang="zh-CN" baseline="0" dirty="0"/>
              <a:t>are</a:t>
            </a:r>
            <a:r>
              <a:rPr lang="zh-CN" altLang="en-US" baseline="0" dirty="0"/>
              <a:t> </a:t>
            </a:r>
            <a:r>
              <a:rPr lang="en-US" altLang="zh-CN" baseline="0" dirty="0"/>
              <a:t>related.</a:t>
            </a:r>
            <a:r>
              <a:rPr lang="zh-CN" altLang="en-US" baseline="0" dirty="0"/>
              <a:t> </a:t>
            </a:r>
          </a:p>
          <a:p>
            <a:endParaRPr lang="zh-CN" altLang="en-US" baseline="0" dirty="0"/>
          </a:p>
          <a:p>
            <a:endParaRPr lang="zh-CN" altLang="en-US" baseline="0" dirty="0"/>
          </a:p>
        </p:txBody>
      </p:sp>
      <p:sp>
        <p:nvSpPr>
          <p:cNvPr id="4" name="灯片编号占位符 3"/>
          <p:cNvSpPr>
            <a:spLocks noGrp="1"/>
          </p:cNvSpPr>
          <p:nvPr>
            <p:ph type="sldNum" sz="quarter" idx="10"/>
          </p:nvPr>
        </p:nvSpPr>
        <p:spPr/>
        <p:txBody>
          <a:bodyPr/>
          <a:lstStyle/>
          <a:p>
            <a:fld id="{3BCB446F-2D94-40A3-B067-7F82E4B04443}" type="slidenum">
              <a:rPr lang="en-US" smtClean="0"/>
              <a:t>62</a:t>
            </a:fld>
            <a:endParaRPr lang="en-US"/>
          </a:p>
        </p:txBody>
      </p:sp>
    </p:spTree>
    <p:extLst>
      <p:ext uri="{BB962C8B-B14F-4D97-AF65-F5344CB8AC3E}">
        <p14:creationId xmlns:p14="http://schemas.microsoft.com/office/powerpoint/2010/main" val="874345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The</a:t>
            </a:r>
            <a:r>
              <a:rPr lang="zh-CN" altLang="en-US" baseline="0" dirty="0"/>
              <a:t> </a:t>
            </a:r>
            <a:r>
              <a:rPr lang="en-US" altLang="zh-CN" baseline="0" dirty="0"/>
              <a:t>interplay</a:t>
            </a:r>
            <a:r>
              <a:rPr lang="zh-CN" altLang="en-US" baseline="0" dirty="0"/>
              <a:t> </a:t>
            </a:r>
            <a:r>
              <a:rPr lang="en-US" altLang="zh-CN" baseline="0" dirty="0"/>
              <a:t>between</a:t>
            </a:r>
            <a:r>
              <a:rPr lang="zh-CN" altLang="en-US" baseline="0" dirty="0"/>
              <a:t> </a:t>
            </a:r>
            <a:r>
              <a:rPr lang="en-US" altLang="zh-CN" baseline="0" dirty="0"/>
              <a:t>two</a:t>
            </a:r>
            <a:r>
              <a:rPr lang="zh-CN" altLang="en-US" baseline="0" dirty="0"/>
              <a:t> </a:t>
            </a:r>
            <a:r>
              <a:rPr lang="en-US" altLang="zh-CN" baseline="0" dirty="0"/>
              <a:t>models</a:t>
            </a:r>
            <a:r>
              <a:rPr lang="zh-CN" altLang="en-US" baseline="0" dirty="0"/>
              <a:t> </a:t>
            </a:r>
            <a:r>
              <a:rPr lang="en-US" altLang="zh-CN" baseline="0" dirty="0" err="1"/>
              <a:t>originante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requirement</a:t>
            </a:r>
            <a:r>
              <a:rPr lang="zh-CN" altLang="en-US" baseline="0" dirty="0"/>
              <a:t> </a:t>
            </a:r>
            <a:r>
              <a:rPr lang="en-US" altLang="zh-CN" baseline="0" dirty="0"/>
              <a:t>to</a:t>
            </a:r>
            <a:r>
              <a:rPr lang="zh-CN" altLang="en-US" baseline="0" dirty="0"/>
              <a:t> </a:t>
            </a:r>
            <a:r>
              <a:rPr lang="en-US" altLang="zh-CN" baseline="0" dirty="0"/>
              <a:t>search</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best</a:t>
            </a:r>
            <a:r>
              <a:rPr lang="zh-CN" altLang="en-US" baseline="0" dirty="0"/>
              <a:t> </a:t>
            </a:r>
            <a:r>
              <a:rPr lang="en-US" altLang="zh-CN" baseline="0" dirty="0"/>
              <a:t>fit</a:t>
            </a:r>
            <a:r>
              <a:rPr lang="zh-CN" altLang="en-US" baseline="0" dirty="0"/>
              <a:t> </a:t>
            </a:r>
            <a:r>
              <a:rPr lang="en-US" altLang="zh-CN" baseline="0" dirty="0"/>
              <a:t>network</a:t>
            </a:r>
            <a:r>
              <a:rPr lang="zh-CN" altLang="en-US" baseline="0" dirty="0"/>
              <a:t> </a:t>
            </a:r>
            <a:r>
              <a:rPr lang="en-US" altLang="zh-CN" baseline="0" dirty="0"/>
              <a:t>configuration</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applications.</a:t>
            </a:r>
            <a:r>
              <a:rPr lang="zh-CN" altLang="en-US" baseline="0" dirty="0"/>
              <a:t>  </a:t>
            </a:r>
            <a:r>
              <a:rPr lang="en-US" altLang="zh-CN" baseline="0" dirty="0"/>
              <a:t>This</a:t>
            </a:r>
            <a:r>
              <a:rPr lang="zh-CN" altLang="en-US" baseline="0" dirty="0"/>
              <a:t> </a:t>
            </a:r>
            <a:r>
              <a:rPr lang="en-US" altLang="zh-CN" baseline="0" dirty="0"/>
              <a:t>searching</a:t>
            </a:r>
            <a:r>
              <a:rPr lang="zh-CN" altLang="en-US" baseline="0" dirty="0"/>
              <a:t> </a:t>
            </a:r>
            <a:r>
              <a:rPr lang="en-US" altLang="zh-CN" baseline="0" dirty="0"/>
              <a:t>process</a:t>
            </a:r>
            <a:r>
              <a:rPr lang="zh-CN" altLang="en-US" baseline="0" dirty="0"/>
              <a:t> </a:t>
            </a:r>
            <a:r>
              <a:rPr lang="en-US" altLang="zh-CN" baseline="0" dirty="0"/>
              <a:t>actually</a:t>
            </a:r>
            <a:r>
              <a:rPr lang="zh-CN" altLang="en-US" baseline="0" dirty="0"/>
              <a:t> </a:t>
            </a:r>
            <a:r>
              <a:rPr lang="en-US" altLang="zh-CN" baseline="0" dirty="0"/>
              <a:t>try</a:t>
            </a:r>
            <a:r>
              <a:rPr lang="zh-CN" altLang="en-US" baseline="0" dirty="0"/>
              <a:t> </a:t>
            </a:r>
            <a:r>
              <a:rPr lang="en-US" altLang="zh-CN" baseline="0" dirty="0"/>
              <a:t>to</a:t>
            </a:r>
            <a:r>
              <a:rPr lang="zh-CN" altLang="en-US" baseline="0" dirty="0"/>
              <a:t>  </a:t>
            </a:r>
            <a:r>
              <a:rPr lang="en-US" altLang="zh-CN" baseline="0" dirty="0"/>
              <a:t>partition</a:t>
            </a:r>
            <a:r>
              <a:rPr lang="zh-CN" altLang="en-US" baseline="0" dirty="0"/>
              <a:t> </a:t>
            </a:r>
            <a:r>
              <a:rPr lang="en-US" altLang="zh-CN" baseline="0" dirty="0"/>
              <a:t>the</a:t>
            </a:r>
            <a:r>
              <a:rPr lang="zh-CN" altLang="en-US" baseline="0" dirty="0"/>
              <a:t> </a:t>
            </a:r>
            <a:r>
              <a:rPr lang="en-US" altLang="zh-CN" baseline="0" dirty="0"/>
              <a:t>application</a:t>
            </a:r>
            <a:r>
              <a:rPr lang="zh-CN" altLang="en-US" baseline="0" dirty="0"/>
              <a:t> </a:t>
            </a:r>
            <a:r>
              <a:rPr lang="en-US" altLang="zh-CN" baseline="0" dirty="0"/>
              <a:t>and</a:t>
            </a:r>
            <a:r>
              <a:rPr lang="zh-CN" altLang="en-US" baseline="0" dirty="0"/>
              <a:t> </a:t>
            </a:r>
            <a:r>
              <a:rPr lang="en-US" altLang="zh-CN" baseline="0" dirty="0"/>
              <a:t>induce</a:t>
            </a:r>
            <a:r>
              <a:rPr lang="zh-CN" altLang="en-US" baseline="0" dirty="0"/>
              <a:t> </a:t>
            </a:r>
            <a:r>
              <a:rPr lang="en-US" altLang="zh-CN" baseline="0" dirty="0"/>
              <a:t>an</a:t>
            </a:r>
            <a:r>
              <a:rPr lang="zh-CN" altLang="en-US" baseline="0" dirty="0"/>
              <a:t> </a:t>
            </a:r>
            <a:r>
              <a:rPr lang="en-US" altLang="zh-CN" baseline="0" dirty="0"/>
              <a:t>optimal</a:t>
            </a:r>
            <a:r>
              <a:rPr lang="zh-CN" altLang="en-US" baseline="0" dirty="0"/>
              <a:t> </a:t>
            </a:r>
            <a:r>
              <a:rPr lang="en-US" altLang="zh-CN" baseline="0" dirty="0"/>
              <a:t>mapping</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err="1"/>
              <a:t>noc</a:t>
            </a:r>
            <a:r>
              <a:rPr lang="zh-CN" altLang="en-US" baseline="0" dirty="0"/>
              <a:t> </a:t>
            </a:r>
            <a:r>
              <a:rPr lang="en-US" altLang="zh-CN" baseline="0" dirty="0"/>
              <a:t>domain</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inter-task</a:t>
            </a:r>
            <a:r>
              <a:rPr lang="zh-CN" altLang="en-US" baseline="0" dirty="0"/>
              <a:t> </a:t>
            </a:r>
            <a:r>
              <a:rPr lang="en-US" altLang="zh-CN" baseline="0" dirty="0"/>
              <a:t>communication</a:t>
            </a:r>
            <a:r>
              <a:rPr lang="zh-CN" altLang="en-US" baseline="0" dirty="0"/>
              <a:t> </a:t>
            </a:r>
            <a:r>
              <a:rPr lang="en-US" altLang="zh-CN" baseline="0" dirty="0"/>
              <a:t>happens</a:t>
            </a:r>
            <a:r>
              <a:rPr lang="zh-CN" altLang="en-US" baseline="0" dirty="0"/>
              <a:t> </a:t>
            </a:r>
            <a:r>
              <a:rPr lang="en-US" altLang="zh-CN" baseline="0" dirty="0"/>
              <a:t>over</a:t>
            </a:r>
            <a:r>
              <a:rPr lang="zh-CN" altLang="en-US" baseline="0" dirty="0"/>
              <a:t> </a:t>
            </a:r>
            <a:r>
              <a:rPr lang="en-US" altLang="zh-CN" baseline="0" dirty="0"/>
              <a:t>as</a:t>
            </a:r>
            <a:r>
              <a:rPr lang="zh-CN" altLang="en-US" baseline="0" dirty="0"/>
              <a:t> </a:t>
            </a:r>
            <a:r>
              <a:rPr lang="en-US" altLang="zh-CN" baseline="0" dirty="0"/>
              <a:t>many</a:t>
            </a:r>
            <a:r>
              <a:rPr lang="zh-CN" altLang="en-US" baseline="0" dirty="0"/>
              <a:t> </a:t>
            </a:r>
            <a:r>
              <a:rPr lang="en-US" altLang="zh-CN" baseline="0" dirty="0"/>
              <a:t>dedicated</a:t>
            </a:r>
            <a:r>
              <a:rPr lang="zh-CN" altLang="en-US" baseline="0" dirty="0"/>
              <a:t> </a:t>
            </a:r>
            <a:r>
              <a:rPr lang="en-US" altLang="zh-CN" baseline="0" dirty="0"/>
              <a:t>links</a:t>
            </a:r>
            <a:r>
              <a:rPr lang="zh-CN" altLang="en-US" baseline="0" dirty="0"/>
              <a:t> </a:t>
            </a:r>
            <a:r>
              <a:rPr lang="en-US" altLang="zh-CN" baseline="0" dirty="0"/>
              <a:t>as</a:t>
            </a:r>
            <a:r>
              <a:rPr lang="zh-CN" altLang="en-US" baseline="0" dirty="0"/>
              <a:t> </a:t>
            </a:r>
            <a:r>
              <a:rPr lang="en-US" altLang="zh-CN" baseline="0" dirty="0"/>
              <a:t>possible.</a:t>
            </a:r>
            <a:r>
              <a:rPr lang="zh-CN" altLang="en-US" baseline="0" dirty="0"/>
              <a:t> </a:t>
            </a:r>
          </a:p>
          <a:p>
            <a:endParaRPr lang="zh-CN" altLang="en-US" baseline="0" dirty="0"/>
          </a:p>
          <a:p>
            <a:r>
              <a:rPr lang="en-US" altLang="zh-CN" baseline="0" dirty="0"/>
              <a:t>Formally,</a:t>
            </a:r>
            <a:r>
              <a:rPr lang="zh-CN" altLang="en-US" baseline="0" dirty="0"/>
              <a:t> </a:t>
            </a:r>
            <a:r>
              <a:rPr lang="en-US" altLang="zh-CN" baseline="0" dirty="0"/>
              <a:t>we</a:t>
            </a:r>
            <a:r>
              <a:rPr lang="zh-CN" altLang="en-US" baseline="0" dirty="0"/>
              <a:t> </a:t>
            </a:r>
            <a:r>
              <a:rPr lang="en-US" altLang="zh-CN" baseline="0" dirty="0"/>
              <a:t>define</a:t>
            </a:r>
            <a:r>
              <a:rPr lang="zh-CN" altLang="en-US" baseline="0" dirty="0"/>
              <a:t> </a:t>
            </a:r>
            <a:r>
              <a:rPr lang="en-US" altLang="zh-CN" baseline="0" dirty="0"/>
              <a:t>such</a:t>
            </a:r>
            <a:r>
              <a:rPr lang="zh-CN" altLang="en-US" baseline="0" dirty="0"/>
              <a:t> </a:t>
            </a:r>
            <a:r>
              <a:rPr lang="en-US" altLang="zh-CN" baseline="0" dirty="0"/>
              <a:t>a</a:t>
            </a:r>
            <a:r>
              <a:rPr lang="zh-CN" altLang="en-US" baseline="0" dirty="0"/>
              <a:t> </a:t>
            </a:r>
            <a:r>
              <a:rPr lang="en-US" altLang="zh-CN" baseline="0" dirty="0"/>
              <a:t>partition</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compatible</a:t>
            </a:r>
            <a:r>
              <a:rPr lang="zh-CN" altLang="en-US" baseline="0" dirty="0"/>
              <a:t> </a:t>
            </a:r>
            <a:r>
              <a:rPr lang="en-US" altLang="zh-CN" baseline="0" dirty="0"/>
              <a:t>partition</a:t>
            </a:r>
            <a:r>
              <a:rPr lang="zh-CN" altLang="en-US" baseline="0" dirty="0"/>
              <a:t> </a:t>
            </a:r>
            <a:r>
              <a:rPr lang="en-US" altLang="zh-CN" baseline="0" dirty="0"/>
              <a:t>as</a:t>
            </a:r>
            <a:r>
              <a:rPr lang="zh-CN" altLang="en-US" baseline="0" dirty="0"/>
              <a:t> </a:t>
            </a:r>
            <a:r>
              <a:rPr lang="en-US" altLang="zh-CN" baseline="0" dirty="0"/>
              <a:t>long</a:t>
            </a:r>
            <a:r>
              <a:rPr lang="zh-CN" altLang="en-US" baseline="0" dirty="0"/>
              <a:t> </a:t>
            </a:r>
            <a:r>
              <a:rPr lang="en-US" altLang="zh-CN" baseline="0" dirty="0"/>
              <a:t>as</a:t>
            </a:r>
            <a:r>
              <a:rPr lang="zh-CN" altLang="en-US" baseline="0" dirty="0"/>
              <a:t> </a:t>
            </a:r>
          </a:p>
          <a:p>
            <a:r>
              <a:rPr lang="en-US" altLang="zh-CN" baseline="0" dirty="0"/>
              <a:t>For</a:t>
            </a:r>
            <a:r>
              <a:rPr lang="zh-CN" altLang="en-US" baseline="0" dirty="0"/>
              <a:t> </a:t>
            </a:r>
            <a:r>
              <a:rPr lang="en-US" altLang="zh-CN" baseline="0" dirty="0"/>
              <a:t>every</a:t>
            </a:r>
            <a:r>
              <a:rPr lang="zh-CN" altLang="en-US" baseline="0" dirty="0"/>
              <a:t> </a:t>
            </a:r>
            <a:r>
              <a:rPr lang="en-US" altLang="zh-CN" baseline="0" dirty="0"/>
              <a:t>subset</a:t>
            </a:r>
            <a:r>
              <a:rPr lang="zh-CN" altLang="en-US" baseline="0" dirty="0"/>
              <a:t> </a:t>
            </a:r>
            <a:r>
              <a:rPr lang="en-US" altLang="zh-CN" baseline="0" dirty="0"/>
              <a:t>of</a:t>
            </a:r>
            <a:r>
              <a:rPr lang="zh-CN" altLang="en-US" baseline="0" dirty="0"/>
              <a:t> </a:t>
            </a:r>
            <a:r>
              <a:rPr lang="en-US" altLang="zh-CN" baseline="0" dirty="0"/>
              <a:t>task</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partition,</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always</a:t>
            </a:r>
            <a:r>
              <a:rPr lang="zh-CN" altLang="en-US" baseline="0" dirty="0"/>
              <a:t> </a:t>
            </a:r>
            <a:r>
              <a:rPr lang="en-US" altLang="zh-CN" baseline="0" dirty="0"/>
              <a:t>find</a:t>
            </a:r>
            <a:r>
              <a:rPr lang="zh-CN" altLang="en-US" baseline="0" dirty="0"/>
              <a:t> </a:t>
            </a:r>
            <a:r>
              <a:rPr lang="en-US" altLang="zh-CN" baseline="0" dirty="0"/>
              <a:t>a</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that</a:t>
            </a:r>
            <a:r>
              <a:rPr lang="zh-CN" altLang="en-US" baseline="0" dirty="0"/>
              <a:t> </a:t>
            </a:r>
            <a:r>
              <a:rPr lang="en-US" altLang="zh-CN" baseline="0" dirty="0"/>
              <a:t>is</a:t>
            </a:r>
            <a:r>
              <a:rPr lang="zh-CN" altLang="en-US" baseline="0" dirty="0"/>
              <a:t> </a:t>
            </a:r>
            <a:r>
              <a:rPr lang="en-US" altLang="zh-CN" baseline="0" dirty="0"/>
              <a:t>able</a:t>
            </a:r>
            <a:r>
              <a:rPr lang="zh-CN" altLang="en-US" baseline="0" dirty="0"/>
              <a:t> </a:t>
            </a:r>
            <a:r>
              <a:rPr lang="en-US" altLang="zh-CN" baseline="0" dirty="0"/>
              <a:t>to</a:t>
            </a:r>
            <a:r>
              <a:rPr lang="zh-CN" altLang="en-US" baseline="0" dirty="0"/>
              <a:t> </a:t>
            </a:r>
            <a:r>
              <a:rPr lang="en-US" altLang="zh-CN" baseline="0" dirty="0"/>
              <a:t>accommodate</a:t>
            </a:r>
            <a:r>
              <a:rPr lang="zh-CN" altLang="en-US" baseline="0" dirty="0"/>
              <a:t> </a:t>
            </a:r>
            <a:r>
              <a:rPr lang="en-US" altLang="zh-CN" baseline="0" dirty="0"/>
              <a:t>these</a:t>
            </a:r>
            <a:r>
              <a:rPr lang="zh-CN" altLang="en-US" baseline="0" dirty="0"/>
              <a:t> </a:t>
            </a:r>
            <a:r>
              <a:rPr lang="en-US" altLang="zh-CN" baseline="0" dirty="0"/>
              <a:t>tasks.</a:t>
            </a:r>
            <a:r>
              <a:rPr lang="zh-CN" altLang="en-US" baseline="0" dirty="0"/>
              <a:t> </a:t>
            </a:r>
          </a:p>
          <a:p>
            <a:endParaRPr lang="zh-CN" altLang="en-US" baseline="0" dirty="0"/>
          </a:p>
          <a:p>
            <a:r>
              <a:rPr lang="en-US" altLang="zh-CN" baseline="0" dirty="0"/>
              <a:t>The</a:t>
            </a:r>
            <a:r>
              <a:rPr lang="zh-CN" altLang="en-US" baseline="0" dirty="0"/>
              <a:t> </a:t>
            </a:r>
            <a:r>
              <a:rPr lang="en-US" altLang="zh-CN" baseline="0" dirty="0"/>
              <a:t>first</a:t>
            </a:r>
            <a:r>
              <a:rPr lang="zh-CN" altLang="en-US" baseline="0" dirty="0"/>
              <a:t> </a:t>
            </a:r>
            <a:r>
              <a:rPr lang="en-US" altLang="zh-CN" baseline="0" dirty="0"/>
              <a:t>constraints</a:t>
            </a:r>
            <a:r>
              <a:rPr lang="zh-CN" altLang="en-US" baseline="0" dirty="0"/>
              <a:t> </a:t>
            </a:r>
            <a:r>
              <a:rPr lang="en-US" altLang="zh-CN" baseline="0" dirty="0"/>
              <a:t>make</a:t>
            </a:r>
            <a:r>
              <a:rPr lang="zh-CN" altLang="en-US" baseline="0" dirty="0"/>
              <a:t> </a:t>
            </a:r>
            <a:r>
              <a:rPr lang="en-US" altLang="zh-CN" baseline="0" dirty="0"/>
              <a:t>sure</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err="1"/>
              <a:t>accomodated</a:t>
            </a:r>
            <a:r>
              <a:rPr lang="en-US" altLang="zh-CN" baseline="0" dirty="0"/>
              <a:t>.</a:t>
            </a:r>
            <a:r>
              <a:rPr lang="zh-CN" altLang="en-US" baseline="0" dirty="0"/>
              <a:t> </a:t>
            </a:r>
            <a:r>
              <a:rPr lang="en-US" altLang="zh-CN" baseline="0" dirty="0"/>
              <a:t>The</a:t>
            </a:r>
            <a:r>
              <a:rPr lang="zh-CN" altLang="en-US" baseline="0" dirty="0"/>
              <a:t> </a:t>
            </a:r>
            <a:r>
              <a:rPr lang="en-US" altLang="zh-CN" baseline="0" dirty="0"/>
              <a:t>second</a:t>
            </a:r>
            <a:r>
              <a:rPr lang="zh-CN" altLang="en-US" baseline="0" dirty="0"/>
              <a:t> </a:t>
            </a:r>
            <a:r>
              <a:rPr lang="en-US" altLang="zh-CN" baseline="0" dirty="0"/>
              <a:t>forbid</a:t>
            </a:r>
            <a:r>
              <a:rPr lang="zh-CN" altLang="en-US" baseline="0" dirty="0"/>
              <a:t> </a:t>
            </a:r>
            <a:r>
              <a:rPr lang="en-US" altLang="zh-CN" baseline="0" dirty="0"/>
              <a:t>the</a:t>
            </a:r>
            <a:r>
              <a:rPr lang="zh-CN" altLang="en-US" baseline="0" dirty="0"/>
              <a:t> </a:t>
            </a:r>
            <a:r>
              <a:rPr lang="en-US" altLang="zh-CN" baseline="0" dirty="0"/>
              <a:t>cases</a:t>
            </a:r>
            <a:r>
              <a:rPr lang="zh-CN" altLang="en-US" baseline="0" dirty="0"/>
              <a:t> </a:t>
            </a:r>
            <a:r>
              <a:rPr lang="en-US" altLang="zh-CN" baseline="0" dirty="0"/>
              <a:t>where</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more</a:t>
            </a:r>
            <a:r>
              <a:rPr lang="zh-CN" altLang="en-US" baseline="0" dirty="0"/>
              <a:t> </a:t>
            </a:r>
            <a:r>
              <a:rPr lang="en-US" altLang="zh-CN" baseline="0" dirty="0"/>
              <a:t>tasks</a:t>
            </a:r>
            <a:r>
              <a:rPr lang="zh-CN" altLang="en-US" baseline="0" dirty="0"/>
              <a:t> </a:t>
            </a:r>
            <a:r>
              <a:rPr lang="en-US" altLang="zh-CN" baseline="0" dirty="0"/>
              <a:t>than</a:t>
            </a:r>
            <a:r>
              <a:rPr lang="zh-CN" altLang="en-US" baseline="0" dirty="0"/>
              <a:t> </a:t>
            </a:r>
            <a:r>
              <a:rPr lang="en-US" altLang="zh-CN" baseline="0" dirty="0"/>
              <a:t>computing</a:t>
            </a:r>
            <a:r>
              <a:rPr lang="zh-CN" altLang="en-US" baseline="0" dirty="0"/>
              <a:t> </a:t>
            </a:r>
            <a:r>
              <a:rPr lang="en-US" altLang="zh-CN" baseline="0" dirty="0"/>
              <a:t>resources</a:t>
            </a:r>
            <a:r>
              <a:rPr lang="zh-CN" altLang="en-US" baseline="0" dirty="0"/>
              <a:t> </a:t>
            </a:r>
            <a:r>
              <a:rPr lang="en-US" altLang="zh-CN" baseline="0" dirty="0"/>
              <a:t>available.</a:t>
            </a:r>
            <a:r>
              <a:rPr lang="zh-CN" altLang="en-US" baseline="0" dirty="0"/>
              <a:t> </a:t>
            </a:r>
            <a:r>
              <a:rPr lang="en-US" altLang="zh-CN" baseline="0" dirty="0"/>
              <a:t>The</a:t>
            </a:r>
            <a:r>
              <a:rPr lang="zh-CN" altLang="en-US" baseline="0" dirty="0"/>
              <a:t> </a:t>
            </a:r>
            <a:r>
              <a:rPr lang="en-US" altLang="zh-CN" baseline="0" dirty="0"/>
              <a:t>third</a:t>
            </a:r>
            <a:r>
              <a:rPr lang="zh-CN" altLang="en-US" baseline="0" dirty="0"/>
              <a:t> </a:t>
            </a:r>
            <a:r>
              <a:rPr lang="en-US" altLang="zh-CN" baseline="0" dirty="0"/>
              <a:t>constraints</a:t>
            </a:r>
            <a:r>
              <a:rPr lang="zh-CN" altLang="en-US" baseline="0" dirty="0"/>
              <a:t> </a:t>
            </a:r>
            <a:r>
              <a:rPr lang="en-US" altLang="zh-CN" baseline="0" dirty="0"/>
              <a:t>is</a:t>
            </a:r>
            <a:r>
              <a:rPr lang="zh-CN" altLang="en-US" baseline="0" dirty="0"/>
              <a:t> </a:t>
            </a:r>
            <a:r>
              <a:rPr lang="en-US" altLang="zh-CN" baseline="0" dirty="0"/>
              <a:t>saying</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can</a:t>
            </a:r>
            <a:r>
              <a:rPr lang="zh-CN" altLang="en-US" baseline="0" dirty="0"/>
              <a:t> </a:t>
            </a:r>
            <a:r>
              <a:rPr lang="en-US" altLang="zh-CN" baseline="0" dirty="0"/>
              <a:t>not</a:t>
            </a:r>
            <a:r>
              <a:rPr lang="zh-CN" altLang="en-US" baseline="0" dirty="0"/>
              <a:t> </a:t>
            </a:r>
            <a:r>
              <a:rPr lang="en-US" altLang="zh-CN" baseline="0" dirty="0"/>
              <a:t>be</a:t>
            </a:r>
            <a:r>
              <a:rPr lang="zh-CN" altLang="en-US" baseline="0" dirty="0"/>
              <a:t> </a:t>
            </a:r>
            <a:r>
              <a:rPr lang="en-US" altLang="zh-CN" baseline="0" dirty="0"/>
              <a:t>shared.</a:t>
            </a:r>
            <a:r>
              <a:rPr lang="zh-CN" altLang="en-US" baseline="0" dirty="0"/>
              <a:t> </a:t>
            </a:r>
          </a:p>
          <a:p>
            <a:endParaRPr lang="zh-CN" altLang="en-US" baseline="0" dirty="0"/>
          </a:p>
          <a:p>
            <a:r>
              <a:rPr lang="en-US" altLang="zh-CN" baseline="0" dirty="0"/>
              <a:t>This</a:t>
            </a:r>
            <a:r>
              <a:rPr lang="zh-CN" altLang="en-US" baseline="0" dirty="0"/>
              <a:t> </a:t>
            </a:r>
            <a:r>
              <a:rPr lang="en-US" altLang="zh-CN" baseline="0" dirty="0"/>
              <a:t>compatible</a:t>
            </a:r>
            <a:r>
              <a:rPr lang="zh-CN" altLang="en-US" baseline="0" dirty="0"/>
              <a:t> </a:t>
            </a:r>
            <a:r>
              <a:rPr lang="en-US" altLang="zh-CN" baseline="0" dirty="0"/>
              <a:t>partition</a:t>
            </a:r>
            <a:r>
              <a:rPr lang="zh-CN" altLang="en-US" baseline="0" dirty="0"/>
              <a:t> </a:t>
            </a:r>
            <a:r>
              <a:rPr lang="en-US" altLang="zh-CN" baseline="0" dirty="0"/>
              <a:t>is</a:t>
            </a:r>
            <a:r>
              <a:rPr lang="zh-CN" altLang="en-US" baseline="0" dirty="0"/>
              <a:t> </a:t>
            </a:r>
            <a:r>
              <a:rPr lang="en-US" altLang="zh-CN" baseline="0" dirty="0"/>
              <a:t>actually</a:t>
            </a:r>
            <a:r>
              <a:rPr lang="zh-CN" altLang="en-US" baseline="0" dirty="0"/>
              <a:t> </a:t>
            </a:r>
            <a:r>
              <a:rPr lang="en-US" altLang="zh-CN" baseline="0" dirty="0"/>
              <a:t>a</a:t>
            </a:r>
            <a:r>
              <a:rPr lang="zh-CN" altLang="en-US" baseline="0" dirty="0"/>
              <a:t> </a:t>
            </a:r>
            <a:r>
              <a:rPr lang="en-US" altLang="zh-CN" baseline="0" dirty="0"/>
              <a:t>quite</a:t>
            </a:r>
            <a:r>
              <a:rPr lang="zh-CN" altLang="en-US" baseline="0" dirty="0"/>
              <a:t> </a:t>
            </a:r>
            <a:r>
              <a:rPr lang="en-US" altLang="zh-CN" baseline="0" dirty="0"/>
              <a:t>strong</a:t>
            </a:r>
            <a:r>
              <a:rPr lang="zh-CN" altLang="en-US" baseline="0" dirty="0"/>
              <a:t> </a:t>
            </a:r>
            <a:r>
              <a:rPr lang="en-US" altLang="zh-CN" baseline="0" dirty="0"/>
              <a:t>definition.</a:t>
            </a:r>
            <a:r>
              <a:rPr lang="zh-CN" altLang="en-US" baseline="0" dirty="0"/>
              <a:t> </a:t>
            </a:r>
            <a:r>
              <a:rPr lang="en-US" altLang="zh-CN" baseline="0" dirty="0"/>
              <a:t>In</a:t>
            </a:r>
            <a:r>
              <a:rPr lang="zh-CN" altLang="en-US" baseline="0" dirty="0"/>
              <a:t> </a:t>
            </a:r>
            <a:r>
              <a:rPr lang="en-US" altLang="zh-CN" baseline="0" dirty="0"/>
              <a:t>reality,</a:t>
            </a:r>
            <a:r>
              <a:rPr lang="zh-CN" altLang="en-US" baseline="0" dirty="0"/>
              <a:t> </a:t>
            </a:r>
            <a:r>
              <a:rPr lang="en-US" altLang="zh-CN" baseline="0" dirty="0"/>
              <a:t>we</a:t>
            </a:r>
            <a:r>
              <a:rPr lang="zh-CN" altLang="en-US" baseline="0" dirty="0"/>
              <a:t> </a:t>
            </a:r>
            <a:r>
              <a:rPr lang="en-US" altLang="zh-CN" baseline="0" dirty="0"/>
              <a:t>might</a:t>
            </a:r>
            <a:r>
              <a:rPr lang="zh-CN" altLang="en-US" baseline="0" dirty="0"/>
              <a:t> </a:t>
            </a:r>
            <a:r>
              <a:rPr lang="en-US" altLang="zh-CN" baseline="0" dirty="0"/>
              <a:t>not</a:t>
            </a:r>
            <a:r>
              <a:rPr lang="zh-CN" altLang="en-US" baseline="0" dirty="0"/>
              <a:t> </a:t>
            </a:r>
            <a:r>
              <a:rPr lang="en-US" altLang="zh-CN" baseline="0" dirty="0"/>
              <a:t>have</a:t>
            </a:r>
            <a:r>
              <a:rPr lang="zh-CN" altLang="en-US" baseline="0" dirty="0"/>
              <a:t> </a:t>
            </a:r>
            <a:r>
              <a:rPr lang="en-US" altLang="zh-CN" baseline="0" dirty="0"/>
              <a:t>so</a:t>
            </a:r>
            <a:r>
              <a:rPr lang="zh-CN" altLang="en-US" baseline="0" dirty="0"/>
              <a:t> </a:t>
            </a:r>
            <a:r>
              <a:rPr lang="en-US" altLang="zh-CN" baseline="0" dirty="0"/>
              <a:t>many</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that</a:t>
            </a:r>
            <a:r>
              <a:rPr lang="zh-CN" altLang="en-US" baseline="0" dirty="0"/>
              <a:t> </a:t>
            </a:r>
            <a:r>
              <a:rPr lang="en-US" altLang="zh-CN" baseline="0" dirty="0"/>
              <a:t>satisfies</a:t>
            </a:r>
            <a:r>
              <a:rPr lang="zh-CN" altLang="en-US" baseline="0" dirty="0"/>
              <a:t> </a:t>
            </a:r>
            <a:r>
              <a:rPr lang="en-US" altLang="zh-CN" baseline="0" dirty="0"/>
              <a:t>this</a:t>
            </a:r>
            <a:r>
              <a:rPr lang="zh-CN" altLang="en-US" baseline="0" dirty="0"/>
              <a:t> </a:t>
            </a:r>
            <a:r>
              <a:rPr lang="en-US" altLang="zh-CN" baseline="0" dirty="0"/>
              <a:t>definition.</a:t>
            </a:r>
            <a:r>
              <a:rPr lang="zh-CN" altLang="en-US" baseline="0" dirty="0"/>
              <a:t> </a:t>
            </a:r>
            <a:r>
              <a:rPr lang="en-US" altLang="zh-CN" baseline="0" dirty="0"/>
              <a:t>Therefore,</a:t>
            </a:r>
            <a:r>
              <a:rPr lang="zh-CN" altLang="en-US" baseline="0" dirty="0"/>
              <a:t> </a:t>
            </a:r>
            <a:r>
              <a:rPr lang="en-US" altLang="zh-CN" baseline="0" dirty="0"/>
              <a:t>we</a:t>
            </a:r>
            <a:r>
              <a:rPr lang="zh-CN" altLang="en-US" baseline="0" dirty="0"/>
              <a:t> </a:t>
            </a:r>
            <a:r>
              <a:rPr lang="en-US" altLang="zh-CN" baseline="0" dirty="0"/>
              <a:t>introduce</a:t>
            </a:r>
            <a:r>
              <a:rPr lang="zh-CN" altLang="en-US" baseline="0" dirty="0"/>
              <a:t> </a:t>
            </a:r>
            <a:r>
              <a:rPr lang="en-US" altLang="zh-CN" baseline="0" dirty="0"/>
              <a:t>some</a:t>
            </a:r>
            <a:r>
              <a:rPr lang="zh-CN" altLang="en-US" baseline="0" dirty="0"/>
              <a:t> </a:t>
            </a:r>
            <a:r>
              <a:rPr lang="en-US" altLang="zh-CN" baseline="0" dirty="0"/>
              <a:t>relaxation.</a:t>
            </a:r>
            <a:r>
              <a:rPr lang="zh-CN" altLang="en-US" baseline="0" dirty="0"/>
              <a:t> </a:t>
            </a:r>
          </a:p>
          <a:p>
            <a:endParaRPr lang="zh-CN" altLang="en-US" baseline="0" dirty="0"/>
          </a:p>
          <a:p>
            <a:r>
              <a:rPr lang="en-US" altLang="zh-CN" baseline="0" dirty="0"/>
              <a:t>A</a:t>
            </a:r>
            <a:r>
              <a:rPr lang="zh-CN" altLang="en-US" baseline="0" dirty="0"/>
              <a:t> </a:t>
            </a:r>
            <a:r>
              <a:rPr lang="en-US" altLang="zh-CN" baseline="0" dirty="0"/>
              <a:t>l-relaxed</a:t>
            </a:r>
            <a:r>
              <a:rPr lang="zh-CN" altLang="en-US" baseline="0" dirty="0"/>
              <a:t> </a:t>
            </a:r>
            <a:r>
              <a:rPr lang="en-US" altLang="zh-CN" baseline="0" dirty="0"/>
              <a:t>circuit</a:t>
            </a:r>
            <a:r>
              <a:rPr lang="zh-CN" altLang="en-US" baseline="0" dirty="0"/>
              <a:t> </a:t>
            </a:r>
            <a:r>
              <a:rPr lang="en-US" altLang="zh-CN" baseline="0" dirty="0" err="1"/>
              <a:t>compoent</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subset</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that</a:t>
            </a:r>
            <a:r>
              <a:rPr lang="zh-CN" altLang="en-US" baseline="0" dirty="0"/>
              <a:t> </a:t>
            </a:r>
            <a:r>
              <a:rPr lang="en-US" altLang="zh-CN" baseline="0" dirty="0"/>
              <a:t>allows</a:t>
            </a:r>
            <a:r>
              <a:rPr lang="zh-CN" altLang="en-US" baseline="0" dirty="0"/>
              <a:t> </a:t>
            </a:r>
            <a:r>
              <a:rPr lang="en-US" altLang="zh-CN" baseline="0" dirty="0"/>
              <a:t>at</a:t>
            </a:r>
            <a:r>
              <a:rPr lang="zh-CN" altLang="en-US" baseline="0" dirty="0"/>
              <a:t> </a:t>
            </a:r>
            <a:r>
              <a:rPr lang="en-US" altLang="zh-CN" baseline="0" dirty="0"/>
              <a:t>most</a:t>
            </a:r>
            <a:r>
              <a:rPr lang="zh-CN" altLang="en-US" baseline="0" dirty="0"/>
              <a:t> </a:t>
            </a:r>
            <a:r>
              <a:rPr lang="en-US" altLang="zh-CN" baseline="0" dirty="0"/>
              <a:t>l-non-circuit</a:t>
            </a:r>
            <a:r>
              <a:rPr lang="zh-CN" altLang="en-US" baseline="0" dirty="0"/>
              <a:t> </a:t>
            </a:r>
            <a:r>
              <a:rPr lang="en-US" altLang="zh-CN" baseline="0" dirty="0"/>
              <a:t>switching</a:t>
            </a:r>
            <a:r>
              <a:rPr lang="zh-CN" altLang="en-US" baseline="0" dirty="0"/>
              <a:t> </a:t>
            </a:r>
            <a:r>
              <a:rPr lang="en-US" altLang="zh-CN" baseline="0" dirty="0"/>
              <a:t>paths.</a:t>
            </a:r>
            <a:r>
              <a:rPr lang="zh-CN" altLang="en-US" baseline="0" dirty="0"/>
              <a:t> </a:t>
            </a:r>
            <a:r>
              <a:rPr lang="en-US" altLang="zh-CN" baseline="0" dirty="0"/>
              <a:t>This</a:t>
            </a:r>
            <a:r>
              <a:rPr lang="zh-CN" altLang="en-US" baseline="0" dirty="0"/>
              <a:t> </a:t>
            </a:r>
            <a:r>
              <a:rPr lang="en-US" altLang="zh-CN" baseline="0" dirty="0"/>
              <a:t>put</a:t>
            </a:r>
            <a:r>
              <a:rPr lang="zh-CN" altLang="en-US" baseline="0" dirty="0"/>
              <a:t> </a:t>
            </a:r>
            <a:r>
              <a:rPr lang="en-US" altLang="zh-CN" baseline="0" dirty="0"/>
              <a:t>relaxation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definition</a:t>
            </a:r>
            <a:r>
              <a:rPr lang="zh-CN" altLang="en-US" baseline="0" dirty="0"/>
              <a:t> </a:t>
            </a:r>
            <a:r>
              <a:rPr lang="en-US" altLang="zh-CN" baseline="0" dirty="0"/>
              <a:t>of</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We</a:t>
            </a:r>
            <a:r>
              <a:rPr lang="zh-CN" altLang="en-US" baseline="0" dirty="0"/>
              <a:t> </a:t>
            </a:r>
            <a:r>
              <a:rPr lang="en-US" altLang="zh-CN" baseline="0" dirty="0"/>
              <a:t>do</a:t>
            </a:r>
            <a:r>
              <a:rPr lang="zh-CN" altLang="en-US" baseline="0" dirty="0"/>
              <a:t> </a:t>
            </a:r>
            <a:r>
              <a:rPr lang="en-US" altLang="zh-CN" baseline="0" dirty="0"/>
              <a:t>not</a:t>
            </a:r>
            <a:r>
              <a:rPr lang="zh-CN" altLang="en-US" baseline="0" dirty="0"/>
              <a:t> </a:t>
            </a:r>
            <a:r>
              <a:rPr lang="en-US" altLang="zh-CN" baseline="0" dirty="0"/>
              <a:t>require</a:t>
            </a:r>
            <a:r>
              <a:rPr lang="zh-CN" altLang="en-US" baseline="0" dirty="0"/>
              <a:t> </a:t>
            </a:r>
            <a:r>
              <a:rPr lang="en-US" altLang="zh-CN" baseline="0" dirty="0"/>
              <a:t>a</a:t>
            </a:r>
            <a:r>
              <a:rPr lang="zh-CN" altLang="en-US" baseline="0" dirty="0"/>
              <a:t> </a:t>
            </a:r>
            <a:r>
              <a:rPr lang="en-US" altLang="zh-CN" baseline="0" dirty="0"/>
              <a:t>data</a:t>
            </a:r>
            <a:r>
              <a:rPr lang="zh-CN" altLang="en-US" baseline="0" dirty="0"/>
              <a:t> </a:t>
            </a:r>
            <a:r>
              <a:rPr lang="en-US" altLang="zh-CN" baseline="0" dirty="0"/>
              <a:t>delivery</a:t>
            </a:r>
            <a:r>
              <a:rPr lang="zh-CN" altLang="en-US" baseline="0" dirty="0"/>
              <a:t> </a:t>
            </a:r>
            <a:r>
              <a:rPr lang="en-US" altLang="zh-CN" baseline="0" dirty="0"/>
              <a:t>path</a:t>
            </a:r>
            <a:r>
              <a:rPr lang="zh-CN" altLang="en-US" baseline="0" dirty="0"/>
              <a:t> </a:t>
            </a:r>
            <a:r>
              <a:rPr lang="en-US" altLang="zh-CN" baseline="0" dirty="0"/>
              <a:t>consisting</a:t>
            </a:r>
            <a:r>
              <a:rPr lang="zh-CN" altLang="en-US" baseline="0" dirty="0"/>
              <a:t> </a:t>
            </a:r>
            <a:r>
              <a:rPr lang="en-US" altLang="zh-CN" baseline="0" dirty="0"/>
              <a:t>of</a:t>
            </a:r>
            <a:r>
              <a:rPr lang="zh-CN" altLang="en-US" baseline="0" dirty="0"/>
              <a:t> </a:t>
            </a:r>
            <a:r>
              <a:rPr lang="en-US" altLang="zh-CN" baseline="0" dirty="0"/>
              <a:t>all</a:t>
            </a:r>
            <a:r>
              <a:rPr lang="zh-CN" altLang="en-US" baseline="0" dirty="0"/>
              <a:t> </a:t>
            </a:r>
            <a:r>
              <a:rPr lang="en-US" altLang="zh-CN" baseline="0" dirty="0"/>
              <a:t>circuit</a:t>
            </a:r>
            <a:r>
              <a:rPr lang="zh-CN" altLang="en-US" baseline="0" dirty="0"/>
              <a:t> </a:t>
            </a:r>
            <a:r>
              <a:rPr lang="en-US" altLang="zh-CN" baseline="0" dirty="0"/>
              <a:t>links</a:t>
            </a:r>
            <a:r>
              <a:rPr lang="zh-CN" altLang="en-US" baseline="0" dirty="0"/>
              <a:t> </a:t>
            </a:r>
            <a:r>
              <a:rPr lang="en-US" altLang="zh-CN" baseline="0" dirty="0"/>
              <a:t>between</a:t>
            </a:r>
            <a:r>
              <a:rPr lang="zh-CN" altLang="en-US" baseline="0" dirty="0"/>
              <a:t> </a:t>
            </a:r>
            <a:r>
              <a:rPr lang="en-US" altLang="zh-CN" baseline="0" dirty="0"/>
              <a:t>any</a:t>
            </a:r>
            <a:r>
              <a:rPr lang="zh-CN" altLang="en-US" baseline="0" dirty="0"/>
              <a:t> </a:t>
            </a:r>
            <a:r>
              <a:rPr lang="en-US" altLang="zh-CN" baseline="0" dirty="0"/>
              <a:t>pair</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set,</a:t>
            </a:r>
            <a:r>
              <a:rPr lang="zh-CN" altLang="en-US" baseline="0" dirty="0"/>
              <a:t> </a:t>
            </a:r>
            <a:r>
              <a:rPr lang="en-US" altLang="zh-CN" baseline="0" dirty="0" err="1"/>
              <a:t>altrnatively</a:t>
            </a:r>
            <a:r>
              <a:rPr lang="en-US" altLang="zh-CN" baseline="0" dirty="0"/>
              <a:t>,</a:t>
            </a:r>
            <a:r>
              <a:rPr lang="zh-CN" altLang="en-US" baseline="0" dirty="0"/>
              <a:t> </a:t>
            </a:r>
            <a:r>
              <a:rPr lang="en-US" altLang="zh-CN" baseline="0" dirty="0"/>
              <a:t>we</a:t>
            </a:r>
            <a:r>
              <a:rPr lang="zh-CN" altLang="en-US" baseline="0" dirty="0"/>
              <a:t> </a:t>
            </a:r>
            <a:r>
              <a:rPr lang="en-US" altLang="zh-CN" baseline="0" dirty="0"/>
              <a:t>allows</a:t>
            </a:r>
            <a:r>
              <a:rPr lang="zh-CN" altLang="en-US" baseline="0" dirty="0"/>
              <a:t> </a:t>
            </a:r>
            <a:r>
              <a:rPr lang="en-US" altLang="zh-CN" baseline="0" dirty="0"/>
              <a:t>a</a:t>
            </a:r>
            <a:r>
              <a:rPr lang="zh-CN" altLang="en-US" baseline="0" dirty="0"/>
              <a:t> </a:t>
            </a:r>
            <a:r>
              <a:rPr lang="en-US" altLang="zh-CN" baseline="0" dirty="0"/>
              <a:t>portion</a:t>
            </a:r>
            <a:r>
              <a:rPr lang="zh-CN" altLang="en-US" baseline="0" dirty="0"/>
              <a:t> </a:t>
            </a:r>
            <a:r>
              <a:rPr lang="en-US" altLang="zh-CN" baseline="0" dirty="0"/>
              <a:t>of</a:t>
            </a:r>
            <a:r>
              <a:rPr lang="zh-CN" altLang="en-US" baseline="0" dirty="0"/>
              <a:t> </a:t>
            </a:r>
            <a:r>
              <a:rPr lang="en-US" altLang="zh-CN" baseline="0" dirty="0"/>
              <a:t>them</a:t>
            </a:r>
            <a:r>
              <a:rPr lang="zh-CN" altLang="en-US" baseline="0" dirty="0"/>
              <a:t> </a:t>
            </a:r>
            <a:r>
              <a:rPr lang="en-US" altLang="zh-CN" baseline="0" dirty="0"/>
              <a:t>made</a:t>
            </a:r>
            <a:r>
              <a:rPr lang="zh-CN" altLang="en-US" baseline="0" dirty="0"/>
              <a:t> </a:t>
            </a:r>
            <a:r>
              <a:rPr lang="en-US" altLang="zh-CN" baseline="0" dirty="0"/>
              <a:t>up</a:t>
            </a:r>
            <a:r>
              <a:rPr lang="zh-CN" altLang="en-US" baseline="0" dirty="0"/>
              <a:t> </a:t>
            </a:r>
            <a:r>
              <a:rPr lang="en-US" altLang="zh-CN" baseline="0" dirty="0"/>
              <a:t>of</a:t>
            </a:r>
            <a:r>
              <a:rPr lang="zh-CN" altLang="en-US" baseline="0" dirty="0"/>
              <a:t> </a:t>
            </a:r>
            <a:r>
              <a:rPr lang="en-US" altLang="zh-CN" baseline="0" dirty="0"/>
              <a:t>regular</a:t>
            </a:r>
            <a:r>
              <a:rPr lang="zh-CN" altLang="en-US" baseline="0" dirty="0"/>
              <a:t> </a:t>
            </a:r>
            <a:r>
              <a:rPr lang="en-US" altLang="zh-CN" baseline="0" dirty="0"/>
              <a:t>links.</a:t>
            </a:r>
            <a:r>
              <a:rPr lang="zh-CN" altLang="en-US" baseline="0" dirty="0"/>
              <a:t> </a:t>
            </a:r>
          </a:p>
          <a:p>
            <a:endParaRPr lang="zh-CN" altLang="en-US" baseline="0" dirty="0"/>
          </a:p>
          <a:p>
            <a:r>
              <a:rPr lang="en-US" altLang="zh-CN" baseline="0" dirty="0"/>
              <a:t>This</a:t>
            </a:r>
            <a:r>
              <a:rPr lang="zh-CN" altLang="en-US" baseline="0" dirty="0"/>
              <a:t> </a:t>
            </a:r>
            <a:r>
              <a:rPr lang="en-US" altLang="zh-CN" baseline="0" dirty="0"/>
              <a:t>definition</a:t>
            </a:r>
            <a:r>
              <a:rPr lang="zh-CN" altLang="en-US" baseline="0" dirty="0"/>
              <a:t> </a:t>
            </a:r>
            <a:r>
              <a:rPr lang="en-US" altLang="zh-CN" baseline="0" dirty="0"/>
              <a:t>leads</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relaxation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definition</a:t>
            </a:r>
            <a:r>
              <a:rPr lang="zh-CN" altLang="en-US" baseline="0" dirty="0"/>
              <a:t> </a:t>
            </a:r>
            <a:r>
              <a:rPr lang="en-US" altLang="zh-CN" baseline="0" dirty="0"/>
              <a:t>of</a:t>
            </a:r>
            <a:r>
              <a:rPr lang="zh-CN" altLang="en-US" baseline="0" dirty="0"/>
              <a:t> </a:t>
            </a:r>
            <a:r>
              <a:rPr lang="en-US" altLang="zh-CN" baseline="0" dirty="0"/>
              <a:t>compatible</a:t>
            </a:r>
            <a:r>
              <a:rPr lang="zh-CN" altLang="en-US" baseline="0" dirty="0"/>
              <a:t> </a:t>
            </a:r>
            <a:r>
              <a:rPr lang="en-US" altLang="zh-CN" baseline="0" dirty="0"/>
              <a:t>as</a:t>
            </a:r>
            <a:r>
              <a:rPr lang="zh-CN" altLang="en-US" baseline="0" dirty="0"/>
              <a:t> </a:t>
            </a:r>
            <a:r>
              <a:rPr lang="en-US" altLang="zh-CN" baseline="0" dirty="0"/>
              <a:t>well</a:t>
            </a:r>
            <a:r>
              <a:rPr lang="zh-CN" altLang="en-US" baseline="0" dirty="0"/>
              <a:t> </a:t>
            </a:r>
            <a:r>
              <a:rPr lang="en-US" altLang="zh-CN" baseline="0" dirty="0"/>
              <a:t>as</a:t>
            </a:r>
            <a:r>
              <a:rPr lang="zh-CN" altLang="en-US" baseline="0" dirty="0"/>
              <a:t> </a:t>
            </a:r>
            <a:r>
              <a:rPr lang="en-US" altLang="zh-CN" baseline="0" dirty="0"/>
              <a:t>the</a:t>
            </a:r>
            <a:r>
              <a:rPr lang="zh-CN" altLang="en-US" baseline="0" dirty="0"/>
              <a:t> </a:t>
            </a:r>
            <a:r>
              <a:rPr lang="en-US" altLang="zh-CN" baseline="0" dirty="0"/>
              <a:t>we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asking</a:t>
            </a:r>
            <a:r>
              <a:rPr lang="zh-CN" altLang="en-US" baseline="0" dirty="0"/>
              <a:t> </a:t>
            </a:r>
            <a:r>
              <a:rPr lang="en-US" altLang="zh-CN" baseline="0" dirty="0"/>
              <a:t>all</a:t>
            </a:r>
            <a:r>
              <a:rPr lang="zh-CN" altLang="en-US" baseline="0" dirty="0"/>
              <a:t> </a:t>
            </a:r>
            <a:r>
              <a:rPr lang="en-US" altLang="zh-CN" baseline="0" dirty="0"/>
              <a:t>the</a:t>
            </a:r>
            <a:r>
              <a:rPr lang="zh-CN" altLang="en-US" baseline="0" dirty="0"/>
              <a:t> </a:t>
            </a:r>
            <a:r>
              <a:rPr lang="en-US" altLang="zh-CN" baseline="0" dirty="0" err="1"/>
              <a:t>partitios</a:t>
            </a:r>
            <a:r>
              <a:rPr lang="zh-CN" altLang="en-US" baseline="0" dirty="0"/>
              <a:t> </a:t>
            </a:r>
            <a:r>
              <a:rPr lang="en-US" altLang="zh-CN" baseline="0" dirty="0"/>
              <a:t>have</a:t>
            </a:r>
            <a:r>
              <a:rPr lang="zh-CN" altLang="en-US" baseline="0" dirty="0"/>
              <a:t> </a:t>
            </a:r>
            <a:r>
              <a:rPr lang="en-US" altLang="zh-CN" baseline="0" dirty="0"/>
              <a:t>their</a:t>
            </a:r>
            <a:r>
              <a:rPr lang="zh-CN" altLang="en-US" baseline="0" dirty="0"/>
              <a:t> </a:t>
            </a:r>
            <a:r>
              <a:rPr lang="en-US" altLang="zh-CN" baseline="0" dirty="0"/>
              <a:t>corresponding</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to</a:t>
            </a:r>
            <a:r>
              <a:rPr lang="zh-CN" altLang="en-US" baseline="0" dirty="0"/>
              <a:t> </a:t>
            </a:r>
            <a:r>
              <a:rPr lang="en-US" altLang="zh-CN" baseline="0" dirty="0"/>
              <a:t>accommodate</a:t>
            </a:r>
            <a:r>
              <a:rPr lang="zh-CN" altLang="en-US" baseline="0" dirty="0"/>
              <a:t> </a:t>
            </a:r>
            <a:r>
              <a:rPr lang="en-US" altLang="zh-CN" baseline="0" dirty="0"/>
              <a:t>them.</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accept</a:t>
            </a:r>
            <a:r>
              <a:rPr lang="zh-CN" altLang="en-US" baseline="0" dirty="0"/>
              <a:t> </a:t>
            </a:r>
            <a:r>
              <a:rPr lang="en-US" altLang="zh-CN" baseline="0" dirty="0"/>
              <a:t>some</a:t>
            </a:r>
            <a:r>
              <a:rPr lang="zh-CN" altLang="en-US" baseline="0" dirty="0"/>
              <a:t> </a:t>
            </a:r>
            <a:r>
              <a:rPr lang="en-US" altLang="zh-CN" baseline="0" dirty="0" err="1"/>
              <a:t>inperrfect</a:t>
            </a:r>
            <a:r>
              <a:rPr lang="zh-CN" altLang="en-US" baseline="0" dirty="0"/>
              <a:t> </a:t>
            </a:r>
            <a:r>
              <a:rPr lang="en-US" altLang="zh-CN" baseline="0" dirty="0"/>
              <a:t>circuit</a:t>
            </a:r>
            <a:r>
              <a:rPr lang="zh-CN" altLang="en-US" baseline="0" dirty="0"/>
              <a:t> </a:t>
            </a:r>
            <a:r>
              <a:rPr lang="en-US" altLang="zh-CN" baseline="0" dirty="0"/>
              <a:t>components.</a:t>
            </a:r>
            <a:r>
              <a:rPr lang="zh-CN" altLang="en-US" baseline="0" dirty="0"/>
              <a:t> </a:t>
            </a:r>
          </a:p>
          <a:p>
            <a:endParaRPr lang="zh-CN" altLang="en-US" baseline="0" dirty="0"/>
          </a:p>
          <a:p>
            <a:r>
              <a:rPr lang="en-US" altLang="zh-CN" baseline="0" dirty="0"/>
              <a:t>Later</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see,</a:t>
            </a:r>
            <a:r>
              <a:rPr lang="zh-CN" altLang="en-US" baseline="0" dirty="0"/>
              <a:t> </a:t>
            </a:r>
            <a:r>
              <a:rPr lang="en-US" altLang="zh-CN" baseline="0" dirty="0"/>
              <a:t>this</a:t>
            </a:r>
            <a:r>
              <a:rPr lang="zh-CN" altLang="en-US" baseline="0" dirty="0"/>
              <a:t> </a:t>
            </a:r>
            <a:r>
              <a:rPr lang="en-US" altLang="zh-CN" baseline="0" dirty="0"/>
              <a:t>actually</a:t>
            </a:r>
            <a:r>
              <a:rPr lang="zh-CN" altLang="en-US" baseline="0" dirty="0"/>
              <a:t> </a:t>
            </a:r>
            <a:r>
              <a:rPr lang="en-US" altLang="zh-CN" baseline="0" dirty="0"/>
              <a:t>leaves</a:t>
            </a:r>
            <a:r>
              <a:rPr lang="zh-CN" altLang="en-US" baseline="0" dirty="0"/>
              <a:t>  </a:t>
            </a:r>
            <a:r>
              <a:rPr lang="en-US" altLang="zh-CN" baseline="0" dirty="0"/>
              <a:t>space</a:t>
            </a:r>
            <a:r>
              <a:rPr lang="zh-CN" altLang="en-US" baseline="0" dirty="0"/>
              <a:t> </a:t>
            </a:r>
            <a:r>
              <a:rPr lang="en-US" altLang="zh-CN" baseline="0" dirty="0"/>
              <a:t>for</a:t>
            </a:r>
            <a:r>
              <a:rPr lang="zh-CN" altLang="en-US" baseline="0" dirty="0"/>
              <a:t> </a:t>
            </a:r>
            <a:r>
              <a:rPr lang="en-US" altLang="zh-CN" baseline="0" dirty="0"/>
              <a:t>our</a:t>
            </a:r>
            <a:r>
              <a:rPr lang="zh-CN" altLang="en-US" baseline="0" dirty="0"/>
              <a:t> </a:t>
            </a:r>
            <a:r>
              <a:rPr lang="en-US" altLang="zh-CN" baseline="0" dirty="0"/>
              <a:t>algorithm</a:t>
            </a:r>
            <a:r>
              <a:rPr lang="zh-CN" altLang="en-US" baseline="0" dirty="0"/>
              <a:t> </a:t>
            </a:r>
            <a:r>
              <a:rPr lang="en-US" altLang="zh-CN" baseline="0" dirty="0"/>
              <a:t>design</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practical</a:t>
            </a:r>
            <a:r>
              <a:rPr lang="zh-CN" altLang="en-US" baseline="0" dirty="0"/>
              <a:t> </a:t>
            </a:r>
            <a:r>
              <a:rPr lang="en-US" altLang="zh-CN" baseline="0" dirty="0"/>
              <a:t>setting.</a:t>
            </a:r>
            <a:endParaRPr lang="zh-CN" altLang="en-US" baseline="0" dirty="0"/>
          </a:p>
          <a:p>
            <a:endParaRPr lang="zh-CN" altLang="en-US" baseline="0" dirty="0"/>
          </a:p>
          <a:p>
            <a:r>
              <a:rPr lang="en-US" altLang="zh-CN" baseline="0" dirty="0"/>
              <a:t>Given</a:t>
            </a:r>
            <a:r>
              <a:rPr lang="zh-CN" altLang="en-US" baseline="0" dirty="0"/>
              <a:t> </a:t>
            </a:r>
            <a:r>
              <a:rPr lang="en-US" altLang="zh-CN" baseline="0" dirty="0"/>
              <a:t>such</a:t>
            </a:r>
            <a:r>
              <a:rPr lang="zh-CN" altLang="en-US" baseline="0" dirty="0"/>
              <a:t> </a:t>
            </a:r>
            <a:r>
              <a:rPr lang="en-US" altLang="zh-CN" baseline="0" dirty="0"/>
              <a:t>partition</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found,</a:t>
            </a:r>
            <a:r>
              <a:rPr lang="zh-CN" altLang="en-US" baseline="0" dirty="0"/>
              <a:t> </a:t>
            </a:r>
            <a:r>
              <a:rPr lang="en-US" altLang="zh-CN" baseline="0" dirty="0"/>
              <a:t>we</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quantify</a:t>
            </a:r>
            <a:r>
              <a:rPr lang="zh-CN" altLang="en-US" baseline="0" dirty="0"/>
              <a:t> </a:t>
            </a:r>
            <a:r>
              <a:rPr lang="en-US" altLang="zh-CN" baseline="0" dirty="0"/>
              <a:t>the</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over</a:t>
            </a:r>
            <a:r>
              <a:rPr lang="zh-CN" altLang="en-US" baseline="0" dirty="0"/>
              <a:t> </a:t>
            </a:r>
            <a:r>
              <a:rPr lang="en-US" altLang="zh-CN" baseline="0" dirty="0"/>
              <a:t>over</a:t>
            </a:r>
            <a:r>
              <a:rPr lang="zh-CN" altLang="en-US" baseline="0" dirty="0"/>
              <a:t> </a:t>
            </a:r>
            <a:r>
              <a:rPr lang="en-US" altLang="zh-CN" baseline="0" dirty="0"/>
              <a:t>a</a:t>
            </a:r>
            <a:r>
              <a:rPr lang="zh-CN" altLang="en-US" baseline="0" dirty="0"/>
              <a:t> </a:t>
            </a:r>
            <a:r>
              <a:rPr lang="en-US" altLang="zh-CN" baseline="0" dirty="0"/>
              <a:t>baseline</a:t>
            </a:r>
            <a:r>
              <a:rPr lang="zh-CN" altLang="en-US" baseline="0" dirty="0"/>
              <a:t> </a:t>
            </a:r>
            <a:r>
              <a:rPr lang="en-US" altLang="zh-CN" baseline="0" dirty="0"/>
              <a:t>design</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analytically</a:t>
            </a:r>
            <a:r>
              <a:rPr lang="zh-CN" altLang="en-US" baseline="0" dirty="0"/>
              <a:t> </a:t>
            </a:r>
            <a:r>
              <a:rPr lang="en-US" altLang="zh-CN" baseline="0" dirty="0"/>
              <a:t>use</a:t>
            </a:r>
            <a:r>
              <a:rPr lang="zh-CN" altLang="en-US" baseline="0" dirty="0"/>
              <a:t> </a:t>
            </a:r>
            <a:r>
              <a:rPr lang="en-US" altLang="zh-CN" baseline="0" dirty="0"/>
              <a:t>our</a:t>
            </a:r>
            <a:r>
              <a:rPr lang="zh-CN" altLang="en-US" baseline="0" dirty="0"/>
              <a:t> </a:t>
            </a:r>
            <a:r>
              <a:rPr lang="en-US" altLang="zh-CN" baseline="0" dirty="0"/>
              <a:t>design</a:t>
            </a:r>
            <a:r>
              <a:rPr lang="zh-CN" altLang="en-US" baseline="0" dirty="0"/>
              <a:t> </a:t>
            </a:r>
            <a:r>
              <a:rPr lang="en-US" altLang="zh-CN" baseline="0" dirty="0"/>
              <a:t>objective</a:t>
            </a:r>
            <a:r>
              <a:rPr lang="zh-CN" altLang="en-US" baseline="0" dirty="0"/>
              <a:t> </a:t>
            </a:r>
            <a:r>
              <a:rPr lang="en-US" altLang="zh-CN" baseline="0" dirty="0"/>
              <a:t>to</a:t>
            </a:r>
            <a:r>
              <a:rPr lang="zh-CN" altLang="en-US" baseline="0" dirty="0"/>
              <a:t> </a:t>
            </a:r>
            <a:r>
              <a:rPr lang="en-US" altLang="zh-CN" baseline="0" dirty="0"/>
              <a:t>guide</a:t>
            </a:r>
            <a:r>
              <a:rPr lang="zh-CN" altLang="en-US" baseline="0" dirty="0"/>
              <a:t> </a:t>
            </a:r>
            <a:r>
              <a:rPr lang="en-US" altLang="zh-CN" baseline="0" dirty="0"/>
              <a:t>our</a:t>
            </a:r>
            <a:r>
              <a:rPr lang="zh-CN" altLang="en-US" baseline="0" dirty="0"/>
              <a:t> </a:t>
            </a:r>
            <a:r>
              <a:rPr lang="en-US" altLang="zh-CN" baseline="0" dirty="0"/>
              <a:t>network</a:t>
            </a:r>
            <a:r>
              <a:rPr lang="zh-CN" altLang="en-US" baseline="0" dirty="0"/>
              <a:t> </a:t>
            </a:r>
            <a:r>
              <a:rPr lang="en-US" altLang="zh-CN" baseline="0" dirty="0"/>
              <a:t>reconfiguration</a:t>
            </a:r>
            <a:r>
              <a:rPr lang="zh-CN" altLang="en-US" baseline="0" dirty="0"/>
              <a:t> </a:t>
            </a:r>
            <a:r>
              <a:rPr lang="en-US" altLang="zh-CN" baseline="0" dirty="0"/>
              <a:t>process.</a:t>
            </a:r>
            <a:r>
              <a:rPr lang="zh-CN" altLang="en-US" baseline="0" dirty="0"/>
              <a:t> </a:t>
            </a:r>
            <a:r>
              <a:rPr lang="en-US" altLang="zh-CN" baseline="0" dirty="0"/>
              <a:t>Therefore,</a:t>
            </a:r>
            <a:r>
              <a:rPr lang="zh-CN" altLang="en-US" baseline="0" dirty="0"/>
              <a:t> </a:t>
            </a:r>
            <a:r>
              <a:rPr lang="en-US" altLang="zh-CN" baseline="0" dirty="0"/>
              <a:t>we</a:t>
            </a:r>
            <a:r>
              <a:rPr lang="zh-CN" altLang="en-US" baseline="0" dirty="0"/>
              <a:t> </a:t>
            </a:r>
            <a:r>
              <a:rPr lang="en-US" altLang="zh-CN" baseline="0" dirty="0"/>
              <a:t>introduce</a:t>
            </a:r>
            <a:r>
              <a:rPr lang="zh-CN" altLang="en-US" baseline="0" dirty="0"/>
              <a:t> </a:t>
            </a:r>
            <a:r>
              <a:rPr lang="en-US" altLang="zh-CN" baseline="0" dirty="0"/>
              <a:t>the</a:t>
            </a:r>
            <a:r>
              <a:rPr lang="zh-CN" altLang="en-US" baseline="0" dirty="0"/>
              <a:t> </a:t>
            </a:r>
            <a:r>
              <a:rPr lang="en-US" altLang="zh-CN" baseline="0" dirty="0"/>
              <a:t>following</a:t>
            </a:r>
            <a:r>
              <a:rPr lang="zh-CN" altLang="en-US" baseline="0" dirty="0"/>
              <a:t> </a:t>
            </a:r>
            <a:r>
              <a:rPr lang="en-US" altLang="zh-CN" baseline="0" dirty="0"/>
              <a:t>quantities</a:t>
            </a:r>
            <a:endParaRPr lang="zh-CN" altLang="en-US" baseline="0" dirty="0"/>
          </a:p>
          <a:p>
            <a:endParaRPr lang="zh-CN" altLang="en-US" baseline="0" dirty="0"/>
          </a:p>
          <a:p>
            <a:endParaRPr lang="zh-CN" altLang="en-US" baseline="0" dirty="0"/>
          </a:p>
          <a:p>
            <a:endParaRPr lang="zh-CN" altLang="en-US" baseline="0" dirty="0"/>
          </a:p>
          <a:p>
            <a:endParaRPr lang="zh-CN" altLang="en-US" baseline="0" dirty="0"/>
          </a:p>
        </p:txBody>
      </p:sp>
      <p:sp>
        <p:nvSpPr>
          <p:cNvPr id="4" name="灯片编号占位符 3"/>
          <p:cNvSpPr>
            <a:spLocks noGrp="1"/>
          </p:cNvSpPr>
          <p:nvPr>
            <p:ph type="sldNum" sz="quarter" idx="10"/>
          </p:nvPr>
        </p:nvSpPr>
        <p:spPr/>
        <p:txBody>
          <a:bodyPr/>
          <a:lstStyle/>
          <a:p>
            <a:fld id="{3BCB446F-2D94-40A3-B067-7F82E4B04443}" type="slidenum">
              <a:rPr lang="en-US" smtClean="0"/>
              <a:t>63</a:t>
            </a:fld>
            <a:endParaRPr lang="en-US"/>
          </a:p>
        </p:txBody>
      </p:sp>
    </p:spTree>
    <p:extLst>
      <p:ext uri="{BB962C8B-B14F-4D97-AF65-F5344CB8AC3E}">
        <p14:creationId xmlns:p14="http://schemas.microsoft.com/office/powerpoint/2010/main" val="4051562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Intra-component</a:t>
            </a:r>
            <a:r>
              <a:rPr lang="zh-CN" altLang="en-US" baseline="0" dirty="0"/>
              <a:t> </a:t>
            </a:r>
            <a:r>
              <a:rPr lang="en-US" altLang="zh-CN" baseline="0" dirty="0"/>
              <a:t>bandwidth</a:t>
            </a:r>
            <a:r>
              <a:rPr lang="zh-CN" altLang="en-US" baseline="0" dirty="0"/>
              <a:t> </a:t>
            </a:r>
            <a:r>
              <a:rPr lang="en-US" altLang="zh-CN" baseline="0" dirty="0"/>
              <a:t>gain</a:t>
            </a:r>
            <a:r>
              <a:rPr lang="zh-CN" altLang="en-US" baseline="0" dirty="0"/>
              <a:t> </a:t>
            </a:r>
            <a:r>
              <a:rPr lang="en-US" altLang="zh-CN" baseline="0" dirty="0"/>
              <a:t>factor</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easily</a:t>
            </a:r>
            <a:r>
              <a:rPr lang="zh-CN" altLang="en-US" baseline="0" dirty="0"/>
              <a:t> </a:t>
            </a:r>
            <a:r>
              <a:rPr lang="en-US" altLang="zh-CN" baseline="0" dirty="0"/>
              <a:t>understood</a:t>
            </a:r>
            <a:r>
              <a:rPr lang="zh-CN" altLang="en-US" baseline="0" dirty="0"/>
              <a:t> </a:t>
            </a:r>
            <a:r>
              <a:rPr lang="en-US" altLang="zh-CN" baseline="0" dirty="0"/>
              <a:t>from</a:t>
            </a:r>
            <a:r>
              <a:rPr lang="zh-CN" altLang="en-US" baseline="0" dirty="0"/>
              <a:t> </a:t>
            </a:r>
            <a:r>
              <a:rPr lang="en-US" altLang="zh-CN" baseline="0" dirty="0"/>
              <a:t>our</a:t>
            </a:r>
            <a:r>
              <a:rPr lang="zh-CN" altLang="en-US" baseline="0" dirty="0"/>
              <a:t> </a:t>
            </a:r>
            <a:r>
              <a:rPr lang="en-US" altLang="zh-CN" baseline="0" dirty="0"/>
              <a:t>previous</a:t>
            </a:r>
            <a:r>
              <a:rPr lang="zh-CN" altLang="en-US" baseline="0" dirty="0"/>
              <a:t> </a:t>
            </a:r>
            <a:r>
              <a:rPr lang="en-US" altLang="zh-CN" baseline="0" dirty="0"/>
              <a:t>discussion</a:t>
            </a:r>
            <a:r>
              <a:rPr lang="zh-CN" altLang="en-US" baseline="0" dirty="0"/>
              <a:t> </a:t>
            </a:r>
            <a:r>
              <a:rPr lang="en-US" altLang="zh-CN" baseline="0" dirty="0"/>
              <a:t>as</a:t>
            </a:r>
            <a:r>
              <a:rPr lang="zh-CN" altLang="en-US" baseline="0" dirty="0"/>
              <a:t> </a:t>
            </a:r>
            <a:r>
              <a:rPr lang="en-US" altLang="zh-CN" baseline="0" dirty="0"/>
              <a:t>circuit</a:t>
            </a:r>
            <a:r>
              <a:rPr lang="zh-CN" altLang="en-US" baseline="0" dirty="0"/>
              <a:t> </a:t>
            </a:r>
            <a:r>
              <a:rPr lang="en-US" altLang="zh-CN" baseline="0" dirty="0"/>
              <a:t>link</a:t>
            </a:r>
            <a:r>
              <a:rPr lang="zh-CN" altLang="en-US" baseline="0" dirty="0"/>
              <a:t> </a:t>
            </a:r>
            <a:r>
              <a:rPr lang="en-US" altLang="zh-CN" baseline="0" dirty="0"/>
              <a:t>set</a:t>
            </a:r>
            <a:r>
              <a:rPr lang="zh-CN" altLang="en-US" baseline="0" dirty="0"/>
              <a:t> </a:t>
            </a:r>
            <a:r>
              <a:rPr lang="en-US" altLang="zh-CN" baseline="0" dirty="0"/>
              <a:t>up</a:t>
            </a:r>
            <a:r>
              <a:rPr lang="zh-CN" altLang="en-US" baseline="0" dirty="0"/>
              <a:t> </a:t>
            </a:r>
            <a:r>
              <a:rPr lang="en-US" altLang="zh-CN" baseline="0" dirty="0"/>
              <a:t>between</a:t>
            </a:r>
            <a:r>
              <a:rPr lang="zh-CN" altLang="en-US" baseline="0" dirty="0"/>
              <a:t> </a:t>
            </a:r>
            <a:r>
              <a:rPr lang="en-US" altLang="zh-CN" baseline="0" dirty="0"/>
              <a:t>node</a:t>
            </a:r>
            <a:r>
              <a:rPr lang="zh-CN" altLang="en-US" baseline="0" dirty="0"/>
              <a:t> </a:t>
            </a:r>
            <a:r>
              <a:rPr lang="en-US" altLang="zh-CN" baseline="0" dirty="0"/>
              <a:t>pairs</a:t>
            </a:r>
            <a:r>
              <a:rPr lang="zh-CN" altLang="en-US" baseline="0" dirty="0"/>
              <a:t> </a:t>
            </a:r>
            <a:r>
              <a:rPr lang="en-US" altLang="zh-CN" baseline="0" dirty="0"/>
              <a:t>provides</a:t>
            </a:r>
            <a:r>
              <a:rPr lang="zh-CN" altLang="en-US" baseline="0" dirty="0"/>
              <a:t> </a:t>
            </a:r>
            <a:r>
              <a:rPr lang="en-US" altLang="zh-CN" baseline="0" dirty="0"/>
              <a:t>dedicated</a:t>
            </a:r>
            <a:r>
              <a:rPr lang="zh-CN" altLang="en-US" baseline="0" dirty="0"/>
              <a:t> </a:t>
            </a:r>
            <a:r>
              <a:rPr lang="en-US" altLang="zh-CN" baseline="0" dirty="0"/>
              <a:t>and</a:t>
            </a:r>
            <a:r>
              <a:rPr lang="zh-CN" altLang="en-US" baseline="0" dirty="0"/>
              <a:t> </a:t>
            </a:r>
            <a:r>
              <a:rPr lang="en-US" altLang="zh-CN" baseline="0" dirty="0"/>
              <a:t>augmented</a:t>
            </a:r>
            <a:r>
              <a:rPr lang="zh-CN" altLang="en-US" baseline="0" dirty="0"/>
              <a:t> </a:t>
            </a:r>
            <a:r>
              <a:rPr lang="en-US" altLang="zh-CN" baseline="0" dirty="0"/>
              <a:t>bandwidth</a:t>
            </a:r>
            <a:r>
              <a:rPr lang="zh-CN" altLang="en-US" baseline="0" dirty="0"/>
              <a:t> </a:t>
            </a:r>
            <a:r>
              <a:rPr lang="en-US" altLang="zh-CN" baseline="0" dirty="0"/>
              <a:t>with</a:t>
            </a:r>
            <a:r>
              <a:rPr lang="zh-CN" altLang="en-US" baseline="0" dirty="0"/>
              <a:t> </a:t>
            </a:r>
            <a:r>
              <a:rPr lang="en-US" altLang="zh-CN" baseline="0" dirty="0"/>
              <a:t>no</a:t>
            </a:r>
            <a:r>
              <a:rPr lang="zh-CN" altLang="en-US" baseline="0" dirty="0"/>
              <a:t> </a:t>
            </a:r>
            <a:r>
              <a:rPr lang="en-US" altLang="zh-CN" baseline="0" dirty="0"/>
              <a:t>competition.</a:t>
            </a:r>
            <a:r>
              <a:rPr lang="zh-CN" altLang="en-US" baseline="0" dirty="0"/>
              <a:t> </a:t>
            </a:r>
            <a:r>
              <a:rPr lang="en-US" altLang="zh-CN" baseline="0" dirty="0"/>
              <a:t>Inter-task</a:t>
            </a:r>
            <a:r>
              <a:rPr lang="zh-CN" altLang="en-US" baseline="0" dirty="0"/>
              <a:t> </a:t>
            </a:r>
            <a:r>
              <a:rPr lang="en-US" altLang="zh-CN" baseline="0" dirty="0"/>
              <a:t>traffic</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application</a:t>
            </a:r>
            <a:r>
              <a:rPr lang="zh-CN" altLang="en-US" baseline="0" dirty="0"/>
              <a:t> </a:t>
            </a:r>
            <a:r>
              <a:rPr lang="en-US" altLang="zh-CN" baseline="0" dirty="0"/>
              <a:t>travels</a:t>
            </a:r>
            <a:r>
              <a:rPr lang="zh-CN" altLang="en-US" baseline="0" dirty="0"/>
              <a:t> </a:t>
            </a:r>
            <a:r>
              <a:rPr lang="en-US" altLang="zh-CN" baseline="0" dirty="0"/>
              <a:t>over</a:t>
            </a:r>
            <a:r>
              <a:rPr lang="zh-CN" altLang="en-US" baseline="0" dirty="0"/>
              <a:t> </a:t>
            </a:r>
            <a:r>
              <a:rPr lang="en-US" altLang="zh-CN" baseline="0" dirty="0"/>
              <a:t>such</a:t>
            </a:r>
            <a:r>
              <a:rPr lang="zh-CN" altLang="en-US" baseline="0" dirty="0"/>
              <a:t> </a:t>
            </a:r>
            <a:r>
              <a:rPr lang="en-US" altLang="zh-CN" baseline="0" dirty="0"/>
              <a:t>links</a:t>
            </a:r>
            <a:r>
              <a:rPr lang="zh-CN" altLang="en-US" baseline="0" dirty="0"/>
              <a:t> </a:t>
            </a:r>
            <a:r>
              <a:rPr lang="en-US" altLang="zh-CN" baseline="0" dirty="0"/>
              <a:t>enjoys</a:t>
            </a:r>
            <a:r>
              <a:rPr lang="zh-CN" altLang="en-US" baseline="0" dirty="0"/>
              <a:t> </a:t>
            </a:r>
            <a:r>
              <a:rPr lang="en-US" altLang="zh-CN" baseline="0" dirty="0"/>
              <a:t>a</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a:t>quantified</a:t>
            </a:r>
            <a:r>
              <a:rPr lang="zh-CN" altLang="en-US" baseline="0" dirty="0"/>
              <a:t> </a:t>
            </a:r>
            <a:r>
              <a:rPr lang="en-US" altLang="zh-CN" baseline="0" dirty="0"/>
              <a:t>by</a:t>
            </a:r>
            <a:r>
              <a:rPr lang="zh-CN" altLang="en-US" baseline="0" dirty="0"/>
              <a:t> </a:t>
            </a:r>
            <a:r>
              <a:rPr lang="en-US" altLang="zh-CN" baseline="0" dirty="0"/>
              <a:t>f</a:t>
            </a:r>
            <a:r>
              <a:rPr lang="zh-CN" altLang="en-US" baseline="0" dirty="0"/>
              <a:t> </a:t>
            </a:r>
            <a:r>
              <a:rPr lang="en-US" altLang="zh-CN" baseline="0" dirty="0"/>
              <a:t>alpha</a:t>
            </a:r>
            <a:r>
              <a:rPr lang="zh-CN" altLang="en-US" baseline="0" dirty="0"/>
              <a:t> </a:t>
            </a:r>
            <a:r>
              <a:rPr lang="en-US" altLang="zh-CN" baseline="0" dirty="0" err="1"/>
              <a:t>ti</a:t>
            </a:r>
            <a:r>
              <a:rPr lang="en-US" altLang="zh-CN" baseline="0" dirty="0"/>
              <a:t>.</a:t>
            </a:r>
            <a:endParaRPr lang="zh-CN" altLang="en-US" baseline="0" dirty="0"/>
          </a:p>
          <a:p>
            <a:endParaRPr lang="zh-CN" altLang="en-US" baseline="0" dirty="0"/>
          </a:p>
          <a:p>
            <a:r>
              <a:rPr lang="en-US" altLang="zh-CN" baseline="0" dirty="0"/>
              <a:t>In</a:t>
            </a:r>
            <a:r>
              <a:rPr lang="zh-CN" altLang="en-US" baseline="0" dirty="0"/>
              <a:t> </a:t>
            </a:r>
            <a:r>
              <a:rPr lang="en-US" altLang="zh-CN" baseline="0" dirty="0"/>
              <a:t>contrast,</a:t>
            </a:r>
            <a:r>
              <a:rPr lang="zh-CN" altLang="en-US" baseline="0" dirty="0"/>
              <a:t> </a:t>
            </a:r>
            <a:r>
              <a:rPr lang="en-US" altLang="zh-CN" baseline="0" dirty="0"/>
              <a:t>traffic</a:t>
            </a:r>
            <a:r>
              <a:rPr lang="zh-CN" altLang="en-US" baseline="0" dirty="0"/>
              <a:t> </a:t>
            </a:r>
            <a:r>
              <a:rPr lang="en-US" altLang="zh-CN" baseline="0" dirty="0"/>
              <a:t>travels</a:t>
            </a:r>
            <a:r>
              <a:rPr lang="zh-CN" altLang="en-US" baseline="0" dirty="0"/>
              <a:t> </a:t>
            </a:r>
            <a:r>
              <a:rPr lang="en-US" altLang="zh-CN" baseline="0" dirty="0"/>
              <a:t>between</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has</a:t>
            </a:r>
            <a:r>
              <a:rPr lang="zh-CN" altLang="en-US" baseline="0" dirty="0"/>
              <a:t> </a:t>
            </a:r>
            <a:r>
              <a:rPr lang="en-US" altLang="zh-CN" baseline="0" dirty="0"/>
              <a:t>no</a:t>
            </a:r>
            <a:r>
              <a:rPr lang="zh-CN" altLang="en-US" baseline="0" dirty="0"/>
              <a:t> </a:t>
            </a:r>
            <a:r>
              <a:rPr lang="en-US" altLang="zh-CN" baseline="0" dirty="0"/>
              <a:t>advantages</a:t>
            </a:r>
            <a:r>
              <a:rPr lang="zh-CN" altLang="en-US" baseline="0" dirty="0"/>
              <a:t> </a:t>
            </a:r>
            <a:r>
              <a:rPr lang="en-US" altLang="zh-CN" baseline="0" dirty="0"/>
              <a:t>to</a:t>
            </a:r>
            <a:r>
              <a:rPr lang="zh-CN" altLang="en-US" baseline="0" dirty="0"/>
              <a:t> </a:t>
            </a:r>
            <a:r>
              <a:rPr lang="en-US" altLang="zh-CN" baseline="0" dirty="0"/>
              <a:t>enjoy</a:t>
            </a:r>
            <a:r>
              <a:rPr lang="zh-CN" altLang="en-US" baseline="0" dirty="0"/>
              <a:t> </a:t>
            </a:r>
            <a:r>
              <a:rPr lang="en-US" altLang="zh-CN" baseline="0" dirty="0"/>
              <a:t>dedicated</a:t>
            </a:r>
            <a:r>
              <a:rPr lang="zh-CN" altLang="en-US" baseline="0" dirty="0"/>
              <a:t> </a:t>
            </a:r>
            <a:r>
              <a:rPr lang="en-US" altLang="zh-CN" baseline="0" dirty="0"/>
              <a:t>bandwidth</a:t>
            </a:r>
            <a:r>
              <a:rPr lang="zh-CN" altLang="en-US" baseline="0" dirty="0"/>
              <a:t> </a:t>
            </a:r>
            <a:r>
              <a:rPr lang="en-US" altLang="zh-CN" baseline="0" dirty="0"/>
              <a:t>gain</a:t>
            </a:r>
            <a:r>
              <a:rPr lang="zh-CN" altLang="en-US" baseline="0" dirty="0"/>
              <a:t> </a:t>
            </a:r>
            <a:r>
              <a:rPr lang="en-US" altLang="zh-CN" baseline="0" dirty="0"/>
              <a:t>but</a:t>
            </a:r>
            <a:r>
              <a:rPr lang="zh-CN" altLang="en-US" baseline="0" dirty="0"/>
              <a:t> </a:t>
            </a:r>
            <a:r>
              <a:rPr lang="en-US" altLang="zh-CN" baseline="0" dirty="0"/>
              <a:t>given</a:t>
            </a:r>
            <a:r>
              <a:rPr lang="zh-CN" altLang="en-US" baseline="0" dirty="0"/>
              <a:t> </a:t>
            </a:r>
            <a:r>
              <a:rPr lang="en-US" altLang="zh-CN" baseline="0" dirty="0"/>
              <a:t>that</a:t>
            </a:r>
            <a:r>
              <a:rPr lang="zh-CN" altLang="en-US" baseline="0" dirty="0"/>
              <a:t> </a:t>
            </a:r>
            <a:r>
              <a:rPr lang="en-US" altLang="zh-CN" baseline="0" dirty="0"/>
              <a:t>fact</a:t>
            </a:r>
            <a:r>
              <a:rPr lang="zh-CN" altLang="en-US" baseline="0" dirty="0"/>
              <a:t> </a:t>
            </a:r>
            <a:r>
              <a:rPr lang="en-US" altLang="zh-CN" baseline="0" dirty="0"/>
              <a:t>the</a:t>
            </a:r>
            <a:r>
              <a:rPr lang="zh-CN" altLang="en-US" baseline="0" dirty="0"/>
              <a:t> </a:t>
            </a:r>
            <a:r>
              <a:rPr lang="en-US" altLang="zh-CN" baseline="0" dirty="0"/>
              <a:t>data</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fast</a:t>
            </a:r>
            <a:r>
              <a:rPr lang="zh-CN" altLang="en-US" baseline="0" dirty="0"/>
              <a:t> </a:t>
            </a:r>
            <a:r>
              <a:rPr lang="en-US" altLang="zh-CN" baseline="0" dirty="0"/>
              <a:t>exchanged</a:t>
            </a:r>
            <a:r>
              <a:rPr lang="zh-CN" altLang="en-US" baseline="0" dirty="0"/>
              <a:t> </a:t>
            </a:r>
            <a:r>
              <a:rPr lang="en-US" altLang="zh-CN" baseline="0" dirty="0"/>
              <a:t>within</a:t>
            </a:r>
            <a:r>
              <a:rPr lang="zh-CN" altLang="en-US" baseline="0" dirty="0"/>
              <a:t> </a:t>
            </a:r>
            <a:r>
              <a:rPr lang="en-US" altLang="zh-CN" baseline="0" dirty="0"/>
              <a:t>a</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possible</a:t>
            </a:r>
            <a:r>
              <a:rPr lang="zh-CN" altLang="en-US" baseline="0" dirty="0"/>
              <a:t> </a:t>
            </a:r>
            <a:r>
              <a:rPr lang="en-US" altLang="zh-CN" baseline="0" dirty="0"/>
              <a:t>a</a:t>
            </a:r>
            <a:r>
              <a:rPr lang="zh-CN" altLang="en-US" baseline="0" dirty="0"/>
              <a:t> </a:t>
            </a:r>
            <a:r>
              <a:rPr lang="en-US" altLang="zh-CN" baseline="0" dirty="0"/>
              <a:t>data</a:t>
            </a:r>
            <a:r>
              <a:rPr lang="zh-CN" altLang="en-US" baseline="0" dirty="0"/>
              <a:t> </a:t>
            </a:r>
            <a:r>
              <a:rPr lang="en-US" altLang="zh-CN" baseline="0" dirty="0"/>
              <a:t>stream</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sent</a:t>
            </a:r>
            <a:r>
              <a:rPr lang="zh-CN" altLang="en-US" baseline="0" dirty="0"/>
              <a:t> </a:t>
            </a:r>
            <a:r>
              <a:rPr lang="en-US" altLang="zh-CN" baseline="0" dirty="0" err="1"/>
              <a:t>simultanesouly</a:t>
            </a:r>
            <a:r>
              <a:rPr lang="zh-CN" altLang="en-US" baseline="0" dirty="0"/>
              <a:t> </a:t>
            </a:r>
            <a:r>
              <a:rPr lang="en-US" altLang="zh-CN" baseline="0" dirty="0"/>
              <a:t>over</a:t>
            </a:r>
            <a:r>
              <a:rPr lang="zh-CN" altLang="en-US" baseline="0" dirty="0"/>
              <a:t> </a:t>
            </a:r>
            <a:r>
              <a:rPr lang="en-US" altLang="zh-CN" baseline="0" dirty="0"/>
              <a:t>multiple</a:t>
            </a:r>
            <a:r>
              <a:rPr lang="zh-CN" altLang="en-US" baseline="0" dirty="0"/>
              <a:t> </a:t>
            </a:r>
            <a:r>
              <a:rPr lang="en-US" altLang="zh-CN" baseline="0" dirty="0"/>
              <a:t>path</a:t>
            </a:r>
            <a:r>
              <a:rPr lang="zh-CN" altLang="en-US" baseline="0" dirty="0"/>
              <a:t> </a:t>
            </a:r>
            <a:r>
              <a:rPr lang="en-US" altLang="zh-CN" baseline="0" dirty="0"/>
              <a:t>lying</a:t>
            </a:r>
            <a:r>
              <a:rPr lang="zh-CN" altLang="en-US" baseline="0" dirty="0"/>
              <a:t> </a:t>
            </a:r>
            <a:r>
              <a:rPr lang="en-US" altLang="zh-CN" baseline="0" dirty="0"/>
              <a:t>between</a:t>
            </a:r>
            <a:r>
              <a:rPr lang="zh-CN" altLang="en-US" baseline="0" dirty="0"/>
              <a:t> </a:t>
            </a:r>
            <a:r>
              <a:rPr lang="en-US" altLang="zh-CN" baseline="0" dirty="0"/>
              <a:t>the</a:t>
            </a:r>
            <a:r>
              <a:rPr lang="zh-CN" altLang="en-US" baseline="0" dirty="0"/>
              <a:t> </a:t>
            </a:r>
            <a:r>
              <a:rPr lang="en-US" altLang="zh-CN" baseline="0" dirty="0"/>
              <a:t>source</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destination</a:t>
            </a:r>
            <a:r>
              <a:rPr lang="zh-CN" altLang="en-US" baseline="0" dirty="0"/>
              <a:t> </a:t>
            </a:r>
            <a:r>
              <a:rPr lang="en-US" altLang="zh-CN" baseline="0" dirty="0"/>
              <a:t>component</a:t>
            </a:r>
            <a:r>
              <a:rPr lang="zh-CN" altLang="en-US" baseline="0" dirty="0"/>
              <a:t> </a:t>
            </a:r>
            <a:r>
              <a:rPr lang="en-US" altLang="zh-CN" baseline="0" dirty="0"/>
              <a:t>and</a:t>
            </a:r>
            <a:r>
              <a:rPr lang="zh-CN" altLang="en-US" baseline="0" dirty="0"/>
              <a:t> </a:t>
            </a:r>
            <a:r>
              <a:rPr lang="en-US" altLang="zh-CN" baseline="0" dirty="0"/>
              <a:t>forwarded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real</a:t>
            </a:r>
            <a:r>
              <a:rPr lang="zh-CN" altLang="en-US" baseline="0" dirty="0"/>
              <a:t> </a:t>
            </a:r>
            <a:r>
              <a:rPr lang="en-US" altLang="zh-CN" baseline="0" dirty="0" err="1"/>
              <a:t>destinatin</a:t>
            </a:r>
            <a:r>
              <a:rPr lang="zh-CN" altLang="en-US" baseline="0" dirty="0"/>
              <a:t> </a:t>
            </a:r>
            <a:r>
              <a:rPr lang="en-US" altLang="zh-CN" baseline="0" dirty="0"/>
              <a:t>node</a:t>
            </a:r>
            <a:r>
              <a:rPr lang="zh-CN" altLang="en-US" baseline="0" dirty="0"/>
              <a:t> </a:t>
            </a:r>
            <a:r>
              <a:rPr lang="en-US" altLang="zh-CN" baseline="0" dirty="0"/>
              <a:t>via</a:t>
            </a:r>
            <a:r>
              <a:rPr lang="zh-CN" altLang="en-US" baseline="0" dirty="0"/>
              <a:t> </a:t>
            </a:r>
            <a:r>
              <a:rPr lang="en-US" altLang="zh-CN" baseline="0" dirty="0"/>
              <a:t>dedicated</a:t>
            </a:r>
            <a:r>
              <a:rPr lang="zh-CN" altLang="en-US" baseline="0" dirty="0"/>
              <a:t> </a:t>
            </a:r>
            <a:r>
              <a:rPr lang="en-US" altLang="zh-CN" baseline="0" dirty="0"/>
              <a:t>links</a:t>
            </a:r>
            <a:r>
              <a:rPr lang="zh-CN" altLang="en-US" baseline="0" dirty="0"/>
              <a:t> </a:t>
            </a:r>
            <a:r>
              <a:rPr lang="en-US" altLang="zh-CN" baseline="0" dirty="0"/>
              <a:t>after</a:t>
            </a:r>
            <a:r>
              <a:rPr lang="zh-CN" altLang="en-US" baseline="0" dirty="0"/>
              <a:t> </a:t>
            </a:r>
            <a:r>
              <a:rPr lang="en-US" altLang="zh-CN" baseline="0" dirty="0"/>
              <a:t>arrival.</a:t>
            </a:r>
            <a:r>
              <a:rPr lang="zh-CN" altLang="en-US" baseline="0" dirty="0"/>
              <a:t> </a:t>
            </a:r>
            <a:r>
              <a:rPr lang="en-US" altLang="zh-CN" baseline="0" dirty="0"/>
              <a:t>This</a:t>
            </a:r>
            <a:r>
              <a:rPr lang="zh-CN" altLang="en-US" baseline="0" dirty="0"/>
              <a:t> </a:t>
            </a:r>
            <a:r>
              <a:rPr lang="en-US" altLang="zh-CN" baseline="0" dirty="0"/>
              <a:t>also</a:t>
            </a:r>
            <a:r>
              <a:rPr lang="zh-CN" altLang="en-US" baseline="0" dirty="0"/>
              <a:t> </a:t>
            </a:r>
            <a:r>
              <a:rPr lang="en-US" altLang="zh-CN" baseline="0" dirty="0"/>
              <a:t>translates</a:t>
            </a:r>
            <a:r>
              <a:rPr lang="zh-CN" altLang="en-US" baseline="0" dirty="0"/>
              <a:t> </a:t>
            </a:r>
            <a:r>
              <a:rPr lang="en-US" altLang="zh-CN" baseline="0" dirty="0"/>
              <a:t>to</a:t>
            </a:r>
            <a:r>
              <a:rPr lang="zh-CN" altLang="en-US" baseline="0" dirty="0"/>
              <a:t> </a:t>
            </a:r>
            <a:r>
              <a:rPr lang="en-US" altLang="zh-CN" baseline="0" dirty="0"/>
              <a:t>augmented</a:t>
            </a:r>
            <a:r>
              <a:rPr lang="zh-CN" altLang="en-US" baseline="0" dirty="0"/>
              <a:t> </a:t>
            </a:r>
            <a:r>
              <a:rPr lang="en-US" altLang="zh-CN" baseline="0" dirty="0"/>
              <a:t>bandwidth</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err="1"/>
              <a:t>quantifyed</a:t>
            </a:r>
            <a:r>
              <a:rPr lang="zh-CN" altLang="en-US" baseline="0" dirty="0"/>
              <a:t> </a:t>
            </a:r>
            <a:r>
              <a:rPr lang="en-US" altLang="zh-CN" baseline="0" dirty="0"/>
              <a:t>by</a:t>
            </a:r>
            <a:r>
              <a:rPr lang="zh-CN" altLang="en-US" baseline="0" dirty="0"/>
              <a:t> </a:t>
            </a:r>
            <a:r>
              <a:rPr lang="en-US" altLang="zh-CN" baseline="0" dirty="0"/>
              <a:t>F</a:t>
            </a:r>
            <a:r>
              <a:rPr lang="zh-CN" altLang="en-US" baseline="0" dirty="0"/>
              <a:t> </a:t>
            </a:r>
            <a:r>
              <a:rPr lang="en-US" altLang="zh-CN" baseline="0" dirty="0"/>
              <a:t>r</a:t>
            </a:r>
            <a:r>
              <a:rPr lang="zh-CN" altLang="en-US" baseline="0" dirty="0"/>
              <a:t> </a:t>
            </a:r>
            <a:r>
              <a:rPr lang="en-US" altLang="zh-CN" baseline="0" dirty="0" err="1"/>
              <a:t>ti</a:t>
            </a:r>
            <a:r>
              <a:rPr lang="zh-CN" altLang="en-US" baseline="0" dirty="0"/>
              <a:t> </a:t>
            </a:r>
            <a:r>
              <a:rPr lang="en-US" altLang="zh-CN" baseline="0" dirty="0" err="1"/>
              <a:t>tj</a:t>
            </a:r>
            <a:r>
              <a:rPr lang="en-US" altLang="zh-CN" baseline="0" dirty="0"/>
              <a:t>.</a:t>
            </a:r>
            <a:endParaRPr lang="zh-CN" altLang="en-US" baseline="0" dirty="0"/>
          </a:p>
          <a:p>
            <a:endParaRPr lang="zh-CN" altLang="en-US" baseline="0" dirty="0"/>
          </a:p>
          <a:p>
            <a:endParaRPr lang="zh-CN" altLang="en-US" baseline="0" dirty="0"/>
          </a:p>
        </p:txBody>
      </p:sp>
      <p:sp>
        <p:nvSpPr>
          <p:cNvPr id="4" name="灯片编号占位符 3"/>
          <p:cNvSpPr>
            <a:spLocks noGrp="1"/>
          </p:cNvSpPr>
          <p:nvPr>
            <p:ph type="sldNum" sz="quarter" idx="10"/>
          </p:nvPr>
        </p:nvSpPr>
        <p:spPr/>
        <p:txBody>
          <a:bodyPr/>
          <a:lstStyle/>
          <a:p>
            <a:fld id="{3BCB446F-2D94-40A3-B067-7F82E4B04443}" type="slidenum">
              <a:rPr lang="en-US" smtClean="0"/>
              <a:t>64</a:t>
            </a:fld>
            <a:endParaRPr lang="en-US"/>
          </a:p>
        </p:txBody>
      </p:sp>
    </p:spTree>
    <p:extLst>
      <p:ext uri="{BB962C8B-B14F-4D97-AF65-F5344CB8AC3E}">
        <p14:creationId xmlns:p14="http://schemas.microsoft.com/office/powerpoint/2010/main" val="625156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a:t>
            </a:r>
            <a:r>
              <a:rPr lang="zh-CN" altLang="en-US" dirty="0"/>
              <a:t> </a:t>
            </a:r>
            <a:r>
              <a:rPr lang="en-US" altLang="zh-CN" dirty="0"/>
              <a:t>an</a:t>
            </a:r>
            <a:r>
              <a:rPr lang="zh-CN" altLang="en-US" baseline="0" dirty="0"/>
              <a:t> </a:t>
            </a:r>
            <a:r>
              <a:rPr lang="en-US" altLang="zh-CN" baseline="0" dirty="0" err="1"/>
              <a:t>NoC</a:t>
            </a:r>
            <a:r>
              <a:rPr lang="zh-CN" altLang="en-US" baseline="0" dirty="0"/>
              <a:t> </a:t>
            </a:r>
            <a:r>
              <a:rPr lang="en-US" altLang="zh-CN" baseline="0" dirty="0"/>
              <a:t>reconfigurable</a:t>
            </a:r>
            <a:r>
              <a:rPr lang="zh-CN" altLang="en-US" baseline="0" dirty="0"/>
              <a:t> </a:t>
            </a:r>
            <a:r>
              <a:rPr lang="en-US" altLang="zh-CN" baseline="0" dirty="0"/>
              <a:t>system</a:t>
            </a:r>
            <a:r>
              <a:rPr lang="zh-CN" altLang="en-US" baseline="0" dirty="0"/>
              <a:t> </a:t>
            </a:r>
            <a:r>
              <a:rPr lang="en-US" altLang="zh-CN" baseline="0" dirty="0"/>
              <a:t>described</a:t>
            </a:r>
            <a:r>
              <a:rPr lang="zh-CN" altLang="en-US" baseline="0" dirty="0"/>
              <a:t> </a:t>
            </a:r>
            <a:r>
              <a:rPr lang="en-US" altLang="zh-CN" baseline="0" dirty="0"/>
              <a:t>by</a:t>
            </a:r>
            <a:r>
              <a:rPr lang="zh-CN" altLang="en-US" baseline="0" dirty="0"/>
              <a:t> </a:t>
            </a:r>
            <a:r>
              <a:rPr lang="en-US" altLang="zh-CN" baseline="0" dirty="0"/>
              <a:t>the</a:t>
            </a:r>
            <a:r>
              <a:rPr lang="zh-CN" altLang="en-US" baseline="0" dirty="0"/>
              <a:t> </a:t>
            </a:r>
            <a:r>
              <a:rPr lang="en-US" altLang="zh-CN" baseline="0" dirty="0"/>
              <a:t>proposed</a:t>
            </a:r>
            <a:r>
              <a:rPr lang="zh-CN" altLang="en-US" baseline="0" dirty="0"/>
              <a:t> </a:t>
            </a:r>
            <a:r>
              <a:rPr lang="en-US" altLang="zh-CN" baseline="0" dirty="0"/>
              <a:t>model</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application</a:t>
            </a:r>
            <a:r>
              <a:rPr lang="zh-CN" altLang="en-US" baseline="0" dirty="0"/>
              <a:t> </a:t>
            </a:r>
            <a:r>
              <a:rPr lang="en-US" altLang="zh-CN" baseline="0" dirty="0"/>
              <a:t>of</a:t>
            </a:r>
            <a:r>
              <a:rPr lang="zh-CN" altLang="en-US" baseline="0" dirty="0"/>
              <a:t> </a:t>
            </a:r>
            <a:r>
              <a:rPr lang="en-US" altLang="zh-CN" baseline="0" dirty="0"/>
              <a:t>interest</a:t>
            </a:r>
            <a:r>
              <a:rPr lang="zh-CN" altLang="en-US" baseline="0" dirty="0"/>
              <a:t> </a:t>
            </a:r>
            <a:r>
              <a:rPr lang="en-US" altLang="zh-CN" baseline="0" dirty="0"/>
              <a:t>profiled</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graphical</a:t>
            </a:r>
            <a:r>
              <a:rPr lang="zh-CN" altLang="en-US" baseline="0" dirty="0"/>
              <a:t> </a:t>
            </a:r>
            <a:r>
              <a:rPr lang="en-US" altLang="zh-CN" baseline="0" dirty="0"/>
              <a:t>model</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profiling</a:t>
            </a:r>
            <a:r>
              <a:rPr lang="zh-CN" altLang="en-US" baseline="0" dirty="0"/>
              <a:t> </a:t>
            </a:r>
            <a:r>
              <a:rPr lang="en-US" altLang="zh-CN" baseline="0" dirty="0"/>
              <a:t>system</a:t>
            </a:r>
            <a:r>
              <a:rPr lang="zh-CN" altLang="en-US" baseline="0" dirty="0"/>
              <a:t> </a:t>
            </a:r>
            <a:r>
              <a:rPr lang="en-US" altLang="zh-CN" baseline="0" dirty="0"/>
              <a:t>P</a:t>
            </a:r>
            <a:r>
              <a:rPr lang="zh-CN" altLang="en-US" baseline="0" dirty="0"/>
              <a:t> </a:t>
            </a:r>
            <a:r>
              <a:rPr lang="en-US" altLang="zh-CN" baseline="0" dirty="0"/>
              <a:t>that</a:t>
            </a:r>
            <a:r>
              <a:rPr lang="zh-CN" altLang="en-US" baseline="0" dirty="0"/>
              <a:t> </a:t>
            </a:r>
            <a:r>
              <a:rPr lang="en-US" altLang="zh-CN" baseline="0" dirty="0"/>
              <a:t>links</a:t>
            </a:r>
            <a:r>
              <a:rPr lang="zh-CN" altLang="en-US" baseline="0" dirty="0"/>
              <a:t> </a:t>
            </a:r>
            <a:r>
              <a:rPr lang="en-US" altLang="zh-CN" baseline="0" dirty="0"/>
              <a:t>the</a:t>
            </a:r>
            <a:r>
              <a:rPr lang="zh-CN" altLang="en-US" baseline="0" dirty="0"/>
              <a:t> </a:t>
            </a:r>
            <a:r>
              <a:rPr lang="en-US" altLang="zh-CN" baseline="0" dirty="0" err="1"/>
              <a:t>NoC</a:t>
            </a:r>
            <a:r>
              <a:rPr lang="zh-CN" altLang="en-US" baseline="0" dirty="0"/>
              <a:t> </a:t>
            </a:r>
            <a:r>
              <a:rPr lang="en-US" altLang="zh-CN" baseline="0" dirty="0"/>
              <a:t>model</a:t>
            </a:r>
            <a:r>
              <a:rPr lang="zh-CN" altLang="en-US" baseline="0" dirty="0"/>
              <a:t> </a:t>
            </a:r>
            <a:r>
              <a:rPr lang="en-US" altLang="zh-CN" baseline="0" dirty="0"/>
              <a:t>and</a:t>
            </a:r>
            <a:r>
              <a:rPr lang="zh-CN" altLang="en-US" baseline="0" dirty="0"/>
              <a:t> </a:t>
            </a:r>
            <a:r>
              <a:rPr lang="en-US" altLang="zh-CN" baseline="0" dirty="0"/>
              <a:t>application</a:t>
            </a:r>
            <a:r>
              <a:rPr lang="zh-CN" altLang="en-US" baseline="0" dirty="0"/>
              <a:t> </a:t>
            </a:r>
            <a:r>
              <a:rPr lang="en-US" altLang="zh-CN" baseline="0" dirty="0"/>
              <a:t>model.</a:t>
            </a:r>
            <a:r>
              <a:rPr lang="zh-CN" altLang="en-US" baseline="0" dirty="0"/>
              <a:t> </a:t>
            </a:r>
          </a:p>
          <a:p>
            <a:endParaRPr lang="zh-CN" altLang="en-US" baseline="0" dirty="0"/>
          </a:p>
          <a:p>
            <a:r>
              <a:rPr lang="en-US" altLang="zh-CN" baseline="0" dirty="0"/>
              <a:t>We</a:t>
            </a:r>
            <a:r>
              <a:rPr lang="zh-CN" altLang="en-US" baseline="0" dirty="0"/>
              <a:t> </a:t>
            </a:r>
            <a:r>
              <a:rPr lang="en-US" altLang="zh-CN" baseline="0" dirty="0"/>
              <a:t>would</a:t>
            </a:r>
            <a:r>
              <a:rPr lang="zh-CN" altLang="en-US" baseline="0" dirty="0"/>
              <a:t> </a:t>
            </a:r>
            <a:r>
              <a:rPr lang="en-US" altLang="zh-CN" baseline="0" dirty="0"/>
              <a:t>like</a:t>
            </a:r>
            <a:r>
              <a:rPr lang="zh-CN" altLang="en-US" baseline="0" dirty="0"/>
              <a:t> </a:t>
            </a:r>
            <a:r>
              <a:rPr lang="en-US" altLang="zh-CN" baseline="0" dirty="0"/>
              <a:t>to</a:t>
            </a:r>
            <a:r>
              <a:rPr lang="zh-CN" altLang="en-US" baseline="0" dirty="0"/>
              <a:t> </a:t>
            </a:r>
            <a:r>
              <a:rPr lang="en-US" altLang="zh-CN" baseline="0" dirty="0"/>
              <a:t>search</a:t>
            </a:r>
            <a:r>
              <a:rPr lang="zh-CN" altLang="en-US" baseline="0" dirty="0"/>
              <a:t> </a:t>
            </a:r>
            <a:r>
              <a:rPr lang="en-US" altLang="zh-CN" baseline="0" dirty="0"/>
              <a:t>for</a:t>
            </a:r>
            <a:r>
              <a:rPr lang="zh-CN" altLang="en-US" baseline="0" dirty="0"/>
              <a:t> </a:t>
            </a:r>
            <a:r>
              <a:rPr lang="en-US" altLang="zh-CN" baseline="0" dirty="0"/>
              <a:t>a</a:t>
            </a:r>
            <a:r>
              <a:rPr lang="zh-CN" altLang="en-US" baseline="0" dirty="0"/>
              <a:t> </a:t>
            </a:r>
            <a:r>
              <a:rPr lang="en-US" altLang="zh-CN" baseline="0" dirty="0"/>
              <a:t>partition</a:t>
            </a:r>
            <a:r>
              <a:rPr lang="zh-CN" altLang="en-US" baseline="0" dirty="0"/>
              <a:t> </a:t>
            </a:r>
            <a:r>
              <a:rPr lang="en-US" altLang="zh-CN" baseline="0" dirty="0"/>
              <a:t>pi</a:t>
            </a:r>
            <a:r>
              <a:rPr lang="zh-CN" altLang="en-US" baseline="0" dirty="0"/>
              <a:t> </a:t>
            </a:r>
            <a:r>
              <a:rPr lang="en-US" altLang="zh-CN" baseline="0" dirty="0"/>
              <a:t>and</a:t>
            </a:r>
            <a:r>
              <a:rPr lang="zh-CN" altLang="en-US" baseline="0" dirty="0"/>
              <a:t> </a:t>
            </a:r>
            <a:r>
              <a:rPr lang="en-US" altLang="zh-CN" baseline="0" dirty="0"/>
              <a:t>its</a:t>
            </a:r>
            <a:r>
              <a:rPr lang="zh-CN" altLang="en-US" baseline="0" dirty="0"/>
              <a:t> </a:t>
            </a:r>
            <a:r>
              <a:rPr lang="en-US" altLang="zh-CN" baseline="0" dirty="0"/>
              <a:t>corresponding</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function</a:t>
            </a:r>
            <a:r>
              <a:rPr lang="zh-CN" altLang="en-US" baseline="0" dirty="0"/>
              <a:t> </a:t>
            </a:r>
            <a:r>
              <a:rPr lang="en-US" altLang="zh-CN" baseline="0" dirty="0"/>
              <a:t>is</a:t>
            </a:r>
            <a:r>
              <a:rPr lang="zh-CN" altLang="en-US" baseline="0" dirty="0"/>
              <a:t> </a:t>
            </a:r>
            <a:r>
              <a:rPr lang="en-US" altLang="zh-CN" baseline="0" dirty="0"/>
              <a:t>maximized</a:t>
            </a:r>
            <a:r>
              <a:rPr lang="zh-CN" altLang="en-US" baseline="0" dirty="0"/>
              <a:t> </a:t>
            </a:r>
          </a:p>
          <a:p>
            <a:endParaRPr lang="zh-CN" altLang="en-US" baseline="0" dirty="0"/>
          </a:p>
          <a:p>
            <a:r>
              <a:rPr lang="en-US" altLang="zh-CN" baseline="0" dirty="0"/>
              <a:t>Subject</a:t>
            </a:r>
            <a:r>
              <a:rPr lang="zh-CN" altLang="en-US" baseline="0" dirty="0"/>
              <a:t> </a:t>
            </a:r>
            <a:r>
              <a:rPr lang="en-US" altLang="zh-CN" baseline="0" dirty="0"/>
              <a:t>to</a:t>
            </a:r>
            <a:r>
              <a:rPr lang="zh-CN" altLang="en-US" baseline="0" dirty="0"/>
              <a:t> </a:t>
            </a:r>
            <a:r>
              <a:rPr lang="en-US" altLang="zh-CN" baseline="0" dirty="0"/>
              <a:t>pi</a:t>
            </a:r>
            <a:r>
              <a:rPr lang="zh-CN" altLang="en-US" baseline="0" dirty="0"/>
              <a:t> </a:t>
            </a:r>
            <a:r>
              <a:rPr lang="en-US" altLang="zh-CN" baseline="0" dirty="0"/>
              <a:t>is</a:t>
            </a:r>
            <a:r>
              <a:rPr lang="zh-CN" altLang="en-US" baseline="0" dirty="0"/>
              <a:t> </a:t>
            </a:r>
            <a:r>
              <a:rPr lang="en-US" altLang="zh-CN" baseline="0" dirty="0"/>
              <a:t>compatible.</a:t>
            </a:r>
            <a:endParaRPr lang="zh-CN" altLang="en-US" baseline="0" dirty="0"/>
          </a:p>
          <a:p>
            <a:endParaRPr lang="zh-CN" altLang="en-US" baseline="0" dirty="0"/>
          </a:p>
          <a:p>
            <a:r>
              <a:rPr lang="en-US" altLang="zh-CN" baseline="0" dirty="0"/>
              <a:t>The</a:t>
            </a:r>
            <a:r>
              <a:rPr lang="zh-CN" altLang="en-US" baseline="0" dirty="0"/>
              <a:t> </a:t>
            </a:r>
            <a:r>
              <a:rPr lang="en-US" altLang="zh-CN" baseline="0" dirty="0"/>
              <a:t>objective</a:t>
            </a:r>
            <a:r>
              <a:rPr lang="zh-CN" altLang="en-US" baseline="0" dirty="0"/>
              <a:t> </a:t>
            </a:r>
            <a:r>
              <a:rPr lang="en-US" altLang="zh-CN" baseline="0" dirty="0"/>
              <a:t>function</a:t>
            </a:r>
            <a:r>
              <a:rPr lang="zh-CN" altLang="en-US" baseline="0" dirty="0"/>
              <a:t> </a:t>
            </a:r>
            <a:r>
              <a:rPr lang="en-US" altLang="zh-CN" baseline="0" dirty="0"/>
              <a:t>here</a:t>
            </a:r>
            <a:r>
              <a:rPr lang="zh-CN" altLang="en-US" baseline="0" dirty="0"/>
              <a:t> </a:t>
            </a:r>
            <a:r>
              <a:rPr lang="en-US" altLang="zh-CN" baseline="0" dirty="0"/>
              <a:t>considers</a:t>
            </a:r>
            <a:r>
              <a:rPr lang="zh-CN" altLang="en-US" baseline="0" dirty="0"/>
              <a:t> </a:t>
            </a:r>
            <a:r>
              <a:rPr lang="en-US" altLang="zh-CN" baseline="0" dirty="0"/>
              <a:t>a</a:t>
            </a:r>
            <a:r>
              <a:rPr lang="zh-CN" altLang="en-US" baseline="0" dirty="0"/>
              <a:t> </a:t>
            </a:r>
            <a:r>
              <a:rPr lang="en-US" altLang="zh-CN" baseline="0" dirty="0"/>
              <a:t>summation</a:t>
            </a:r>
            <a:r>
              <a:rPr lang="zh-CN" altLang="en-US" baseline="0" dirty="0"/>
              <a:t> </a:t>
            </a:r>
            <a:r>
              <a:rPr lang="en-US" altLang="zh-CN" baseline="0" dirty="0"/>
              <a:t>of</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over</a:t>
            </a:r>
            <a:r>
              <a:rPr lang="zh-CN" altLang="en-US" baseline="0" dirty="0"/>
              <a:t> </a:t>
            </a:r>
            <a:r>
              <a:rPr lang="en-US" altLang="zh-CN" baseline="0" dirty="0"/>
              <a:t>all</a:t>
            </a:r>
            <a:r>
              <a:rPr lang="zh-CN" altLang="en-US" baseline="0" dirty="0"/>
              <a:t> </a:t>
            </a:r>
            <a:r>
              <a:rPr lang="en-US" altLang="zh-CN" baseline="0" dirty="0"/>
              <a:t>circuit</a:t>
            </a:r>
            <a:r>
              <a:rPr lang="zh-CN" altLang="en-US" baseline="0" dirty="0"/>
              <a:t> </a:t>
            </a:r>
            <a:r>
              <a:rPr lang="en-US" altLang="zh-CN" baseline="0" dirty="0"/>
              <a:t>components</a:t>
            </a:r>
            <a:r>
              <a:rPr lang="zh-CN" altLang="en-US" baseline="0" dirty="0"/>
              <a:t> </a:t>
            </a:r>
            <a:r>
              <a:rPr lang="en-US" altLang="zh-CN" baseline="0" dirty="0" err="1"/>
              <a:t>constructued</a:t>
            </a:r>
            <a:r>
              <a:rPr lang="en-US" altLang="zh-CN" baseline="0" dirty="0"/>
              <a:t>.</a:t>
            </a:r>
            <a:r>
              <a:rPr lang="zh-CN" altLang="en-US" baseline="0" dirty="0"/>
              <a:t> </a:t>
            </a:r>
            <a:r>
              <a:rPr lang="en-US" altLang="zh-CN" baseline="0" dirty="0"/>
              <a:t>The</a:t>
            </a:r>
            <a:r>
              <a:rPr lang="zh-CN" altLang="en-US" baseline="0" dirty="0"/>
              <a:t> </a:t>
            </a:r>
            <a:r>
              <a:rPr lang="en-US" altLang="zh-CN" baseline="0" dirty="0"/>
              <a:t>summation</a:t>
            </a:r>
            <a:r>
              <a:rPr lang="zh-CN" altLang="en-US" baseline="0" dirty="0"/>
              <a:t> </a:t>
            </a:r>
            <a:r>
              <a:rPr lang="en-US" altLang="zh-CN" baseline="0" dirty="0"/>
              <a:t>consists</a:t>
            </a:r>
            <a:r>
              <a:rPr lang="zh-CN" altLang="en-US" baseline="0" dirty="0"/>
              <a:t> </a:t>
            </a:r>
            <a:r>
              <a:rPr lang="en-US" altLang="zh-CN" baseline="0" dirty="0"/>
              <a:t>of</a:t>
            </a:r>
            <a:r>
              <a:rPr lang="zh-CN" altLang="en-US" baseline="0" dirty="0"/>
              <a:t> </a:t>
            </a:r>
            <a:r>
              <a:rPr lang="en-US" altLang="zh-CN" baseline="0" dirty="0"/>
              <a:t>two</a:t>
            </a:r>
            <a:r>
              <a:rPr lang="zh-CN" altLang="en-US" baseline="0" dirty="0"/>
              <a:t> </a:t>
            </a:r>
            <a:r>
              <a:rPr lang="en-US" altLang="zh-CN" baseline="0" dirty="0"/>
              <a:t>terms,</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one</a:t>
            </a:r>
            <a:r>
              <a:rPr lang="zh-CN" altLang="en-US" baseline="0" dirty="0"/>
              <a:t> </a:t>
            </a:r>
            <a:r>
              <a:rPr lang="en-US" altLang="zh-CN" baseline="0" dirty="0"/>
              <a:t>is</a:t>
            </a:r>
            <a:r>
              <a:rPr lang="zh-CN" altLang="en-US" baseline="0" dirty="0"/>
              <a:t> </a:t>
            </a:r>
            <a:r>
              <a:rPr lang="en-US" altLang="zh-CN" baseline="0" dirty="0"/>
              <a:t>actually</a:t>
            </a:r>
            <a:r>
              <a:rPr lang="zh-CN" altLang="en-US" baseline="0" dirty="0"/>
              <a:t> </a:t>
            </a:r>
            <a:r>
              <a:rPr lang="en-US" altLang="zh-CN" baseline="0" dirty="0"/>
              <a:t>a</a:t>
            </a:r>
            <a:r>
              <a:rPr lang="zh-CN" altLang="en-US" baseline="0" dirty="0"/>
              <a:t> </a:t>
            </a:r>
            <a:r>
              <a:rPr lang="en-US" altLang="zh-CN" baseline="0" dirty="0"/>
              <a:t>expected</a:t>
            </a:r>
            <a:r>
              <a:rPr lang="zh-CN" altLang="en-US" baseline="0" dirty="0"/>
              <a:t> </a:t>
            </a:r>
            <a:r>
              <a:rPr lang="en-US" altLang="zh-CN" baseline="0" dirty="0"/>
              <a:t>value</a:t>
            </a:r>
            <a:r>
              <a:rPr lang="zh-CN" altLang="en-US" baseline="0" dirty="0"/>
              <a:t> </a:t>
            </a:r>
            <a:r>
              <a:rPr lang="en-US" altLang="zh-CN" baseline="0" dirty="0"/>
              <a:t>of</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Q</a:t>
            </a:r>
            <a:r>
              <a:rPr lang="zh-CN" altLang="en-US" baseline="0" dirty="0"/>
              <a:t> </a:t>
            </a:r>
            <a:r>
              <a:rPr lang="en-US" altLang="zh-CN" baseline="0" dirty="0"/>
              <a:t>sigma</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overall</a:t>
            </a:r>
            <a:r>
              <a:rPr lang="zh-CN" altLang="en-US" baseline="0" dirty="0"/>
              <a:t> </a:t>
            </a:r>
            <a:r>
              <a:rPr lang="en-US" altLang="zh-CN" baseline="0" dirty="0"/>
              <a:t>traffic</a:t>
            </a:r>
            <a:r>
              <a:rPr lang="zh-CN" altLang="en-US" baseline="0" dirty="0"/>
              <a:t> </a:t>
            </a:r>
            <a:r>
              <a:rPr lang="en-US" altLang="zh-CN" baseline="0" dirty="0"/>
              <a:t>volume</a:t>
            </a:r>
            <a:r>
              <a:rPr lang="zh-CN" altLang="en-US" baseline="0" dirty="0"/>
              <a:t> </a:t>
            </a:r>
            <a:r>
              <a:rPr lang="en-US" altLang="zh-CN" baseline="0" dirty="0"/>
              <a:t>and</a:t>
            </a:r>
            <a:r>
              <a:rPr lang="zh-CN" altLang="en-US" baseline="0" dirty="0"/>
              <a:t> </a:t>
            </a:r>
            <a:r>
              <a:rPr lang="en-US" altLang="zh-CN" baseline="0" dirty="0"/>
              <a:t>q(</a:t>
            </a:r>
            <a:r>
              <a:rPr lang="en-US" altLang="zh-CN" baseline="0" dirty="0" err="1"/>
              <a:t>ti</a:t>
            </a:r>
            <a:r>
              <a:rPr lang="en-US" altLang="zh-CN" baseline="0" dirty="0"/>
              <a:t>)</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volume</a:t>
            </a:r>
            <a:r>
              <a:rPr lang="zh-CN" altLang="en-US" baseline="0" dirty="0"/>
              <a:t> </a:t>
            </a:r>
            <a:r>
              <a:rPr lang="en-US" altLang="zh-CN" baseline="0" dirty="0"/>
              <a:t>of</a:t>
            </a:r>
            <a:r>
              <a:rPr lang="zh-CN" altLang="en-US" baseline="0" dirty="0"/>
              <a:t> </a:t>
            </a:r>
            <a:r>
              <a:rPr lang="en-US" altLang="zh-CN" baseline="0" dirty="0"/>
              <a:t>traffic</a:t>
            </a:r>
            <a:r>
              <a:rPr lang="zh-CN" altLang="en-US" baseline="0" dirty="0"/>
              <a:t> </a:t>
            </a:r>
            <a:r>
              <a:rPr lang="en-US" altLang="zh-CN" baseline="0" dirty="0"/>
              <a:t>travels</a:t>
            </a:r>
            <a:r>
              <a:rPr lang="zh-CN" altLang="en-US" baseline="0" dirty="0"/>
              <a:t> </a:t>
            </a:r>
            <a:r>
              <a:rPr lang="en-US" altLang="zh-CN" baseline="0" dirty="0"/>
              <a:t>within</a:t>
            </a:r>
            <a:r>
              <a:rPr lang="zh-CN" altLang="en-US" baseline="0" dirty="0"/>
              <a:t> </a:t>
            </a:r>
            <a:r>
              <a:rPr lang="en-US" altLang="zh-CN" baseline="0" dirty="0"/>
              <a:t>the</a:t>
            </a:r>
            <a:r>
              <a:rPr lang="zh-CN" altLang="en-US" baseline="0" dirty="0"/>
              <a:t> </a:t>
            </a:r>
            <a:r>
              <a:rPr lang="en-US" altLang="zh-CN" baseline="0" dirty="0"/>
              <a:t>circuit</a:t>
            </a:r>
            <a:r>
              <a:rPr lang="zh-CN" altLang="en-US" baseline="0" dirty="0"/>
              <a:t> </a:t>
            </a:r>
            <a:r>
              <a:rPr lang="en-US" altLang="zh-CN" baseline="0" dirty="0"/>
              <a:t>components</a:t>
            </a:r>
            <a:r>
              <a:rPr lang="zh-CN" altLang="en-US" baseline="0" dirty="0"/>
              <a:t> </a:t>
            </a:r>
            <a:r>
              <a:rPr lang="en-US" altLang="zh-CN" baseline="0" dirty="0"/>
              <a:t>that</a:t>
            </a:r>
            <a:r>
              <a:rPr lang="zh-CN" altLang="en-US" baseline="0" dirty="0"/>
              <a:t> </a:t>
            </a:r>
            <a:r>
              <a:rPr lang="en-US" altLang="zh-CN" baseline="0" dirty="0" err="1"/>
              <a:t>enjoyts</a:t>
            </a:r>
            <a:r>
              <a:rPr lang="zh-CN" altLang="en-US" baseline="0" dirty="0"/>
              <a:t> </a:t>
            </a:r>
            <a:r>
              <a:rPr lang="en-US" altLang="zh-CN" baseline="0" dirty="0"/>
              <a:t>intra-</a:t>
            </a:r>
            <a:r>
              <a:rPr lang="en-US" altLang="zh-CN" baseline="0" dirty="0" err="1"/>
              <a:t>cmoponent</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f</a:t>
            </a:r>
            <a:r>
              <a:rPr lang="zh-CN" altLang="en-US" baseline="0" dirty="0"/>
              <a:t> </a:t>
            </a:r>
            <a:r>
              <a:rPr lang="en-US" altLang="zh-CN" baseline="0" dirty="0"/>
              <a:t>alpha.</a:t>
            </a:r>
            <a:r>
              <a:rPr lang="zh-CN" altLang="en-US" baseline="0" dirty="0"/>
              <a:t> </a:t>
            </a:r>
            <a:r>
              <a:rPr lang="en-US" altLang="zh-CN" baseline="0" dirty="0"/>
              <a:t>This</a:t>
            </a:r>
            <a:r>
              <a:rPr lang="zh-CN" altLang="en-US" baseline="0" dirty="0"/>
              <a:t> </a:t>
            </a:r>
            <a:r>
              <a:rPr lang="en-US" altLang="zh-CN" baseline="0" dirty="0"/>
              <a:t>ratio</a:t>
            </a:r>
            <a:r>
              <a:rPr lang="zh-CN" altLang="en-US" baseline="0" dirty="0"/>
              <a:t> </a:t>
            </a:r>
            <a:r>
              <a:rPr lang="en-US" altLang="zh-CN" baseline="0" dirty="0"/>
              <a:t>represents</a:t>
            </a:r>
            <a:r>
              <a:rPr lang="zh-CN" altLang="en-US" baseline="0" dirty="0"/>
              <a:t> </a:t>
            </a:r>
            <a:r>
              <a:rPr lang="en-US" altLang="zh-CN" baseline="0" dirty="0"/>
              <a:t>the</a:t>
            </a:r>
            <a:r>
              <a:rPr lang="zh-CN" altLang="en-US" baseline="0" dirty="0"/>
              <a:t> </a:t>
            </a:r>
            <a:r>
              <a:rPr lang="en-US" altLang="zh-CN" baseline="0" dirty="0"/>
              <a:t>contribution</a:t>
            </a:r>
            <a:r>
              <a:rPr lang="zh-CN" altLang="en-US" baseline="0" dirty="0"/>
              <a:t> </a:t>
            </a:r>
            <a:r>
              <a:rPr lang="en-US" altLang="zh-CN" baseline="0" dirty="0"/>
              <a:t>of</a:t>
            </a:r>
            <a:r>
              <a:rPr lang="zh-CN" altLang="en-US" baseline="0" dirty="0"/>
              <a:t> </a:t>
            </a:r>
            <a:r>
              <a:rPr lang="en-US" altLang="zh-CN" baseline="0" dirty="0"/>
              <a:t>performance</a:t>
            </a:r>
            <a:r>
              <a:rPr lang="zh-CN" altLang="en-US" baseline="0" dirty="0"/>
              <a:t> </a:t>
            </a:r>
            <a:r>
              <a:rPr lang="en-US" altLang="zh-CN" baseline="0" dirty="0"/>
              <a:t>gain</a:t>
            </a:r>
            <a:r>
              <a:rPr lang="zh-CN" altLang="en-US" baseline="0" dirty="0"/>
              <a:t> </a:t>
            </a:r>
            <a:r>
              <a:rPr lang="en-US" altLang="zh-CN" baseline="0" dirty="0"/>
              <a:t>of</a:t>
            </a:r>
            <a:r>
              <a:rPr lang="zh-CN" altLang="en-US" baseline="0" dirty="0"/>
              <a:t> </a:t>
            </a:r>
            <a:r>
              <a:rPr lang="en-US" altLang="zh-CN" baseline="0" dirty="0"/>
              <a:t>circuit</a:t>
            </a:r>
            <a:r>
              <a:rPr lang="zh-CN" altLang="en-US" baseline="0" dirty="0"/>
              <a:t> </a:t>
            </a:r>
            <a:r>
              <a:rPr lang="en-US" altLang="zh-CN" baseline="0" dirty="0"/>
              <a:t>component</a:t>
            </a:r>
            <a:r>
              <a:rPr lang="zh-CN" altLang="en-US" baseline="0" dirty="0"/>
              <a:t> </a:t>
            </a:r>
            <a:r>
              <a:rPr lang="en-US" altLang="zh-CN" baseline="0" dirty="0"/>
              <a:t>T_{</a:t>
            </a:r>
            <a:r>
              <a:rPr lang="en-US" altLang="zh-CN" baseline="0" dirty="0" err="1"/>
              <a:t>i</a:t>
            </a:r>
            <a:r>
              <a:rPr lang="en-US" altLang="zh-CN" baseline="0" dirty="0"/>
              <a:t>}.</a:t>
            </a:r>
            <a:r>
              <a:rPr lang="zh-CN" altLang="en-US" baseline="0" dirty="0"/>
              <a:t> </a:t>
            </a:r>
            <a:r>
              <a:rPr lang="en-US" altLang="zh-CN" baseline="0" dirty="0"/>
              <a:t>By</a:t>
            </a:r>
            <a:r>
              <a:rPr lang="zh-CN" altLang="en-US" baseline="0" dirty="0"/>
              <a:t> </a:t>
            </a:r>
            <a:r>
              <a:rPr lang="en-US" altLang="zh-CN" baseline="0" dirty="0"/>
              <a:t>sum</a:t>
            </a:r>
            <a:r>
              <a:rPr lang="zh-CN" altLang="en-US" baseline="0" dirty="0"/>
              <a:t> </a:t>
            </a:r>
            <a:r>
              <a:rPr lang="en-US" altLang="zh-CN" baseline="0" dirty="0"/>
              <a:t>up</a:t>
            </a:r>
            <a:r>
              <a:rPr lang="zh-CN" altLang="en-US" baseline="0" dirty="0"/>
              <a:t> </a:t>
            </a:r>
            <a:r>
              <a:rPr lang="en-US" altLang="zh-CN" baseline="0" dirty="0"/>
              <a:t>it</a:t>
            </a:r>
            <a:r>
              <a:rPr lang="zh-CN" altLang="en-US" baseline="0" dirty="0"/>
              <a:t> </a:t>
            </a:r>
            <a:r>
              <a:rPr lang="en-US" altLang="zh-CN" baseline="0" dirty="0"/>
              <a:t>over</a:t>
            </a:r>
            <a:r>
              <a:rPr lang="zh-CN" altLang="en-US" baseline="0" dirty="0"/>
              <a:t> </a:t>
            </a:r>
            <a:r>
              <a:rPr lang="en-US" altLang="zh-CN" baseline="0" dirty="0"/>
              <a:t>all</a:t>
            </a:r>
            <a:r>
              <a:rPr lang="zh-CN" altLang="en-US" baseline="0" dirty="0"/>
              <a:t> </a:t>
            </a:r>
            <a:r>
              <a:rPr lang="en-US" altLang="zh-CN" baseline="0" dirty="0"/>
              <a:t>circuit</a:t>
            </a:r>
            <a:r>
              <a:rPr lang="zh-CN" altLang="en-US" baseline="0" dirty="0"/>
              <a:t> </a:t>
            </a:r>
            <a:r>
              <a:rPr lang="en-US" altLang="zh-CN" baseline="0" dirty="0"/>
              <a:t>components,</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term</a:t>
            </a:r>
            <a:r>
              <a:rPr lang="zh-CN" altLang="en-US" baseline="0" dirty="0"/>
              <a:t> </a:t>
            </a:r>
            <a:r>
              <a:rPr lang="en-US" altLang="zh-CN" baseline="0" dirty="0"/>
              <a:t>corresponds</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average</a:t>
            </a:r>
            <a:r>
              <a:rPr lang="zh-CN" altLang="en-US" baseline="0" dirty="0"/>
              <a:t> </a:t>
            </a:r>
            <a:r>
              <a:rPr lang="en-US" altLang="zh-CN" baseline="0" dirty="0"/>
              <a:t>performance</a:t>
            </a:r>
            <a:r>
              <a:rPr lang="zh-CN" altLang="en-US" baseline="0" dirty="0"/>
              <a:t> </a:t>
            </a:r>
            <a:r>
              <a:rPr lang="en-US" altLang="zh-CN" baseline="0" dirty="0"/>
              <a:t>gain.</a:t>
            </a:r>
            <a:endParaRPr lang="zh-CN" altLang="en-US" baseline="0" dirty="0"/>
          </a:p>
          <a:p>
            <a:endParaRPr lang="zh-CN" altLang="en-US" baseline="0" dirty="0"/>
          </a:p>
          <a:p>
            <a:r>
              <a:rPr lang="en-US" altLang="zh-CN" baseline="0" dirty="0"/>
              <a:t>The</a:t>
            </a:r>
            <a:r>
              <a:rPr lang="zh-CN" altLang="en-US" baseline="0" dirty="0"/>
              <a:t> </a:t>
            </a:r>
            <a:r>
              <a:rPr lang="en-US" altLang="zh-CN" baseline="0" dirty="0"/>
              <a:t>second</a:t>
            </a:r>
            <a:r>
              <a:rPr lang="zh-CN" altLang="en-US" baseline="0" dirty="0"/>
              <a:t> </a:t>
            </a:r>
            <a:r>
              <a:rPr lang="en-US" altLang="zh-CN" baseline="0" dirty="0"/>
              <a:t>term</a:t>
            </a:r>
            <a:r>
              <a:rPr lang="zh-CN" altLang="en-US" baseline="0" dirty="0"/>
              <a:t> </a:t>
            </a:r>
            <a:r>
              <a:rPr lang="en-US" altLang="zh-CN" baseline="0" dirty="0"/>
              <a:t>considers</a:t>
            </a:r>
            <a:r>
              <a:rPr lang="zh-CN" altLang="en-US" baseline="0" dirty="0"/>
              <a:t> </a:t>
            </a:r>
            <a:r>
              <a:rPr lang="en-US" altLang="zh-CN" baseline="0" dirty="0"/>
              <a:t>the</a:t>
            </a:r>
            <a:r>
              <a:rPr lang="zh-CN" altLang="en-US" baseline="0" dirty="0"/>
              <a:t> </a:t>
            </a:r>
            <a:r>
              <a:rPr lang="en-US" altLang="zh-CN" baseline="0" dirty="0"/>
              <a:t>power</a:t>
            </a:r>
            <a:r>
              <a:rPr lang="zh-CN" altLang="en-US" baseline="0" dirty="0"/>
              <a:t> </a:t>
            </a:r>
            <a:r>
              <a:rPr lang="en-US" altLang="zh-CN" baseline="0" dirty="0"/>
              <a:t>savings</a:t>
            </a:r>
            <a:r>
              <a:rPr lang="zh-CN" altLang="en-US" baseline="0" dirty="0"/>
              <a:t> </a:t>
            </a:r>
            <a:r>
              <a:rPr lang="en-US" altLang="zh-CN" baseline="0" dirty="0"/>
              <a:t>as</a:t>
            </a:r>
            <a:r>
              <a:rPr lang="zh-CN" altLang="en-US" baseline="0" dirty="0"/>
              <a:t> </a:t>
            </a:r>
            <a:r>
              <a:rPr lang="en-US" altLang="zh-CN" baseline="0" dirty="0"/>
              <a:t>circuit</a:t>
            </a:r>
            <a:r>
              <a:rPr lang="zh-CN" altLang="en-US" baseline="0" dirty="0"/>
              <a:t> </a:t>
            </a:r>
            <a:r>
              <a:rPr lang="en-US" altLang="zh-CN" baseline="0" dirty="0"/>
              <a:t>links</a:t>
            </a:r>
            <a:r>
              <a:rPr lang="zh-CN" altLang="en-US" baseline="0" dirty="0"/>
              <a:t> </a:t>
            </a:r>
            <a:r>
              <a:rPr lang="en-US" altLang="zh-CN" baseline="0" dirty="0"/>
              <a:t>consumes</a:t>
            </a:r>
            <a:r>
              <a:rPr lang="zh-CN" altLang="en-US" baseline="0" dirty="0"/>
              <a:t> </a:t>
            </a:r>
            <a:r>
              <a:rPr lang="en-US" altLang="zh-CN" baseline="0" dirty="0"/>
              <a:t>less</a:t>
            </a:r>
            <a:r>
              <a:rPr lang="zh-CN" altLang="en-US" baseline="0" dirty="0"/>
              <a:t> </a:t>
            </a:r>
            <a:r>
              <a:rPr lang="en-US" altLang="zh-CN" baseline="0" dirty="0"/>
              <a:t>power</a:t>
            </a:r>
            <a:r>
              <a:rPr lang="zh-CN" altLang="en-US" baseline="0" dirty="0"/>
              <a:t> </a:t>
            </a:r>
            <a:r>
              <a:rPr lang="en-US" altLang="zh-CN" baseline="0" dirty="0"/>
              <a:t>by</a:t>
            </a:r>
            <a:r>
              <a:rPr lang="zh-CN" altLang="en-US" baseline="0" dirty="0"/>
              <a:t> </a:t>
            </a:r>
            <a:r>
              <a:rPr lang="en-US" altLang="zh-CN" baseline="0" dirty="0"/>
              <a:t>skipping</a:t>
            </a:r>
            <a:r>
              <a:rPr lang="zh-CN" altLang="en-US" baseline="0" dirty="0"/>
              <a:t> </a:t>
            </a:r>
            <a:r>
              <a:rPr lang="en-US" altLang="zh-CN" baseline="0" dirty="0"/>
              <a:t>the</a:t>
            </a:r>
            <a:r>
              <a:rPr lang="zh-CN" altLang="en-US" baseline="0" dirty="0"/>
              <a:t> </a:t>
            </a:r>
            <a:r>
              <a:rPr lang="en-US" altLang="zh-CN" baseline="0" dirty="0"/>
              <a:t>routing</a:t>
            </a:r>
            <a:r>
              <a:rPr lang="zh-CN" altLang="en-US" baseline="0" dirty="0"/>
              <a:t> </a:t>
            </a:r>
            <a:r>
              <a:rPr lang="en-US" altLang="zh-CN" baseline="0" dirty="0"/>
              <a:t>stages</a:t>
            </a:r>
            <a:r>
              <a:rPr lang="zh-CN" altLang="en-US" baseline="0" dirty="0"/>
              <a:t> </a:t>
            </a:r>
            <a:r>
              <a:rPr lang="en-US" altLang="zh-CN" baseline="0" dirty="0"/>
              <a:t>and</a:t>
            </a:r>
            <a:r>
              <a:rPr lang="zh-CN" altLang="en-US" baseline="0" dirty="0"/>
              <a:t> </a:t>
            </a:r>
            <a:r>
              <a:rPr lang="en-US" altLang="zh-CN" baseline="0" dirty="0"/>
              <a:t>congestions.</a:t>
            </a:r>
            <a:r>
              <a:rPr lang="zh-CN" altLang="en-US" baseline="0" dirty="0"/>
              <a:t>  </a:t>
            </a:r>
            <a:r>
              <a:rPr lang="en-US" altLang="zh-CN" baseline="0" dirty="0"/>
              <a:t>E</a:t>
            </a:r>
            <a:r>
              <a:rPr lang="zh-CN" altLang="en-US" baseline="0" dirty="0"/>
              <a:t> </a:t>
            </a:r>
            <a:r>
              <a:rPr lang="en-US" altLang="zh-CN" baseline="0" dirty="0"/>
              <a:t>delta</a:t>
            </a:r>
            <a:r>
              <a:rPr lang="zh-CN" altLang="en-US" baseline="0" dirty="0"/>
              <a:t> </a:t>
            </a:r>
            <a:r>
              <a:rPr lang="en-US" altLang="zh-CN" baseline="0" dirty="0"/>
              <a:t>is</a:t>
            </a:r>
            <a:r>
              <a:rPr lang="zh-CN" altLang="en-US" baseline="0" dirty="0"/>
              <a:t> </a:t>
            </a:r>
            <a:r>
              <a:rPr lang="en-US" altLang="zh-CN" baseline="0" dirty="0"/>
              <a:t>power</a:t>
            </a:r>
            <a:r>
              <a:rPr lang="zh-CN" altLang="en-US" baseline="0" dirty="0"/>
              <a:t> </a:t>
            </a:r>
            <a:r>
              <a:rPr lang="en-US" altLang="zh-CN" baseline="0" dirty="0"/>
              <a:t>saved</a:t>
            </a:r>
            <a:r>
              <a:rPr lang="zh-CN" altLang="en-US" baseline="0" dirty="0"/>
              <a:t> </a:t>
            </a:r>
            <a:r>
              <a:rPr lang="en-US" altLang="zh-CN" baseline="0" dirty="0"/>
              <a:t>over</a:t>
            </a:r>
            <a:r>
              <a:rPr lang="zh-CN" altLang="en-US" baseline="0" dirty="0"/>
              <a:t> </a:t>
            </a:r>
            <a:r>
              <a:rPr lang="en-US" altLang="zh-CN" baseline="0" dirty="0"/>
              <a:t>the</a:t>
            </a:r>
            <a:r>
              <a:rPr lang="zh-CN" altLang="en-US" baseline="0" dirty="0"/>
              <a:t> </a:t>
            </a:r>
            <a:r>
              <a:rPr lang="en-US" altLang="zh-CN" baseline="0" dirty="0"/>
              <a:t>baseline</a:t>
            </a:r>
            <a:r>
              <a:rPr lang="zh-CN" altLang="en-US" baseline="0" dirty="0"/>
              <a:t> </a:t>
            </a:r>
            <a:r>
              <a:rPr lang="en-US" altLang="zh-CN" baseline="0" dirty="0"/>
              <a:t>design</a:t>
            </a:r>
            <a:r>
              <a:rPr lang="zh-CN" altLang="en-US" baseline="0" dirty="0"/>
              <a:t> </a:t>
            </a:r>
            <a:r>
              <a:rPr lang="en-US" altLang="zh-CN" baseline="0" dirty="0"/>
              <a:t>assuming</a:t>
            </a:r>
            <a:r>
              <a:rPr lang="zh-CN" altLang="en-US" baseline="0" dirty="0"/>
              <a:t> </a:t>
            </a:r>
            <a:r>
              <a:rPr lang="en-US" altLang="zh-CN" baseline="0" dirty="0"/>
              <a:t>all</a:t>
            </a:r>
            <a:r>
              <a:rPr lang="zh-CN" altLang="en-US" baseline="0" dirty="0"/>
              <a:t> </a:t>
            </a:r>
            <a:r>
              <a:rPr lang="en-US" altLang="zh-CN" baseline="0" dirty="0"/>
              <a:t>links</a:t>
            </a:r>
            <a:r>
              <a:rPr lang="zh-CN" altLang="en-US" baseline="0" dirty="0"/>
              <a:t> </a:t>
            </a:r>
            <a:r>
              <a:rPr lang="en-US" altLang="zh-CN" baseline="0" dirty="0"/>
              <a:t>in</a:t>
            </a:r>
            <a:r>
              <a:rPr lang="zh-CN" altLang="en-US" baseline="0" dirty="0"/>
              <a:t> </a:t>
            </a:r>
            <a:r>
              <a:rPr lang="en-US" altLang="zh-CN" baseline="0" dirty="0"/>
              <a:t>T_{</a:t>
            </a:r>
            <a:r>
              <a:rPr lang="en-US" altLang="zh-CN" baseline="0" dirty="0" err="1"/>
              <a:t>i</a:t>
            </a:r>
            <a:r>
              <a:rPr lang="en-US" altLang="zh-CN" baseline="0" dirty="0"/>
              <a:t>}</a:t>
            </a:r>
            <a:r>
              <a:rPr lang="zh-CN" altLang="en-US" baseline="0" dirty="0"/>
              <a:t> </a:t>
            </a:r>
            <a:r>
              <a:rPr lang="en-US" altLang="zh-CN" baseline="0" dirty="0"/>
              <a:t>are</a:t>
            </a:r>
            <a:r>
              <a:rPr lang="zh-CN" altLang="en-US" baseline="0" dirty="0"/>
              <a:t> </a:t>
            </a:r>
            <a:r>
              <a:rPr lang="en-US" altLang="zh-CN" baseline="0" dirty="0"/>
              <a:t>regular</a:t>
            </a:r>
            <a:r>
              <a:rPr lang="zh-CN" altLang="en-US" baseline="0" dirty="0"/>
              <a:t> </a:t>
            </a:r>
            <a:r>
              <a:rPr lang="en-US" altLang="zh-CN" baseline="0" dirty="0"/>
              <a:t>links.</a:t>
            </a:r>
            <a:r>
              <a:rPr lang="zh-CN" altLang="en-US" baseline="0" dirty="0"/>
              <a:t> </a:t>
            </a:r>
            <a:r>
              <a:rPr lang="en-US" altLang="zh-CN" baseline="0" dirty="0" err="1"/>
              <a:t>Lamda</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regularization</a:t>
            </a:r>
            <a:r>
              <a:rPr lang="zh-CN" altLang="en-US" baseline="0" dirty="0"/>
              <a:t> </a:t>
            </a:r>
            <a:r>
              <a:rPr lang="en-US" altLang="zh-CN" baseline="0" dirty="0"/>
              <a:t>parameter</a:t>
            </a:r>
            <a:r>
              <a:rPr lang="zh-CN" altLang="en-US" baseline="0" dirty="0"/>
              <a:t> </a:t>
            </a:r>
            <a:r>
              <a:rPr lang="en-US" altLang="zh-CN" baseline="0" dirty="0"/>
              <a:t>that</a:t>
            </a:r>
            <a:r>
              <a:rPr lang="zh-CN" altLang="en-US" baseline="0" dirty="0"/>
              <a:t> </a:t>
            </a:r>
            <a:r>
              <a:rPr lang="en-US" altLang="zh-CN" baseline="0" dirty="0"/>
              <a:t>place</a:t>
            </a:r>
            <a:r>
              <a:rPr lang="zh-CN" altLang="en-US" baseline="0" dirty="0"/>
              <a:t> </a:t>
            </a:r>
            <a:r>
              <a:rPr lang="en-US" altLang="zh-CN" baseline="0" dirty="0"/>
              <a:t>different</a:t>
            </a:r>
            <a:r>
              <a:rPr lang="zh-CN" altLang="en-US" baseline="0" dirty="0"/>
              <a:t> </a:t>
            </a:r>
            <a:r>
              <a:rPr lang="en-US" altLang="zh-CN" baseline="0" dirty="0"/>
              <a:t>weights</a:t>
            </a:r>
            <a:r>
              <a:rPr lang="zh-CN" altLang="en-US" baseline="0" dirty="0"/>
              <a:t> </a:t>
            </a:r>
            <a:r>
              <a:rPr lang="en-US" altLang="zh-CN" baseline="0" dirty="0"/>
              <a:t>on</a:t>
            </a:r>
            <a:r>
              <a:rPr lang="zh-CN" altLang="en-US" baseline="0" dirty="0"/>
              <a:t> </a:t>
            </a:r>
            <a:r>
              <a:rPr lang="en-US" altLang="zh-CN" baseline="0" dirty="0"/>
              <a:t>power</a:t>
            </a:r>
            <a:r>
              <a:rPr lang="zh-CN" altLang="en-US" baseline="0" dirty="0"/>
              <a:t> </a:t>
            </a:r>
            <a:r>
              <a:rPr lang="en-US" altLang="zh-CN" baseline="0" dirty="0"/>
              <a:t>saving</a:t>
            </a:r>
            <a:r>
              <a:rPr lang="zh-CN" altLang="en-US" baseline="0" dirty="0"/>
              <a:t> </a:t>
            </a:r>
            <a:r>
              <a:rPr lang="en-US" altLang="zh-CN" baseline="0" dirty="0"/>
              <a:t>and</a:t>
            </a:r>
            <a:r>
              <a:rPr lang="zh-CN" altLang="en-US" baseline="0" dirty="0"/>
              <a:t> </a:t>
            </a:r>
            <a:r>
              <a:rPr lang="en-US" altLang="zh-CN" baseline="0" dirty="0"/>
              <a:t>performance</a:t>
            </a:r>
            <a:r>
              <a:rPr lang="zh-CN" altLang="en-US" baseline="0" dirty="0"/>
              <a:t> </a:t>
            </a:r>
            <a:r>
              <a:rPr lang="en-US" altLang="zh-CN" baseline="0" dirty="0"/>
              <a:t>gains.</a:t>
            </a:r>
            <a:endParaRPr lang="zh-CN" altLang="en-US" baseline="0" dirty="0"/>
          </a:p>
          <a:p>
            <a:endParaRPr lang="zh-CN" altLang="en-US" baseline="0" dirty="0"/>
          </a:p>
          <a:p>
            <a:r>
              <a:rPr lang="en-US" altLang="zh-CN" baseline="0" dirty="0" err="1"/>
              <a:t>Overall,as</a:t>
            </a:r>
            <a:r>
              <a:rPr lang="zh-CN" altLang="en-US" baseline="0" dirty="0"/>
              <a:t> </a:t>
            </a:r>
            <a:r>
              <a:rPr lang="en-US" altLang="zh-CN" baseline="0" dirty="0"/>
              <a:t>we</a:t>
            </a:r>
            <a:r>
              <a:rPr lang="zh-CN" altLang="en-US" baseline="0" dirty="0"/>
              <a:t> </a:t>
            </a:r>
            <a:r>
              <a:rPr lang="en-US" altLang="zh-CN" baseline="0" dirty="0"/>
              <a:t>discussed,</a:t>
            </a:r>
            <a:r>
              <a:rPr lang="zh-CN" altLang="en-US" baseline="0" dirty="0"/>
              <a:t>  </a:t>
            </a:r>
            <a:r>
              <a:rPr lang="en-US" altLang="zh-CN" baseline="0" dirty="0"/>
              <a:t>this</a:t>
            </a:r>
            <a:r>
              <a:rPr lang="zh-CN" altLang="en-US" baseline="0" dirty="0"/>
              <a:t> </a:t>
            </a:r>
            <a:r>
              <a:rPr lang="en-US" altLang="zh-CN" baseline="0" dirty="0" err="1"/>
              <a:t>NoC</a:t>
            </a:r>
            <a:r>
              <a:rPr lang="zh-CN" altLang="en-US" baseline="0" dirty="0"/>
              <a:t> </a:t>
            </a:r>
            <a:r>
              <a:rPr lang="en-US" altLang="zh-CN" baseline="0" dirty="0"/>
              <a:t>reconfiguration</a:t>
            </a:r>
            <a:r>
              <a:rPr lang="zh-CN" altLang="en-US" baseline="0" dirty="0"/>
              <a:t> </a:t>
            </a:r>
            <a:r>
              <a:rPr lang="en-US" altLang="zh-CN" baseline="0" dirty="0"/>
              <a:t>problem</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searching</a:t>
            </a:r>
            <a:r>
              <a:rPr lang="zh-CN" altLang="en-US" baseline="0" dirty="0"/>
              <a:t> </a:t>
            </a:r>
            <a:r>
              <a:rPr lang="en-US" altLang="zh-CN" baseline="0" dirty="0"/>
              <a:t>process</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best</a:t>
            </a:r>
            <a:r>
              <a:rPr lang="zh-CN" altLang="en-US" baseline="0" dirty="0"/>
              <a:t> </a:t>
            </a:r>
            <a:r>
              <a:rPr lang="en-US" altLang="zh-CN" baseline="0" dirty="0"/>
              <a:t>fit</a:t>
            </a:r>
            <a:r>
              <a:rPr lang="zh-CN" altLang="en-US" baseline="0" dirty="0"/>
              <a:t> </a:t>
            </a:r>
            <a:r>
              <a:rPr lang="en-US" altLang="zh-CN" baseline="0" dirty="0" err="1"/>
              <a:t>noc</a:t>
            </a:r>
            <a:r>
              <a:rPr lang="zh-CN" altLang="en-US" baseline="0" dirty="0"/>
              <a:t> </a:t>
            </a:r>
            <a:r>
              <a:rPr lang="en-US" altLang="zh-CN" baseline="0" dirty="0"/>
              <a:t>given</a:t>
            </a:r>
            <a:r>
              <a:rPr lang="zh-CN" altLang="en-US" baseline="0" dirty="0"/>
              <a:t> </a:t>
            </a:r>
            <a:r>
              <a:rPr lang="en-US" altLang="zh-CN" baseline="0" dirty="0"/>
              <a:t>a</a:t>
            </a:r>
            <a:r>
              <a:rPr lang="zh-CN" altLang="en-US" baseline="0" dirty="0"/>
              <a:t> </a:t>
            </a:r>
            <a:r>
              <a:rPr lang="en-US" altLang="zh-CN" baseline="0" dirty="0" err="1"/>
              <a:t>specifc</a:t>
            </a:r>
            <a:r>
              <a:rPr lang="zh-CN" altLang="en-US" baseline="0" dirty="0"/>
              <a:t> </a:t>
            </a:r>
            <a:r>
              <a:rPr lang="en-US" altLang="zh-CN" baseline="0" dirty="0"/>
              <a:t>application.</a:t>
            </a:r>
            <a:r>
              <a:rPr lang="zh-CN" altLang="en-US" baseline="0" dirty="0"/>
              <a:t> </a:t>
            </a:r>
            <a:r>
              <a:rPr lang="en-US" altLang="zh-CN" baseline="0" dirty="0"/>
              <a:t>However</a:t>
            </a:r>
            <a:r>
              <a:rPr lang="zh-CN" altLang="en-US" baseline="0" dirty="0"/>
              <a:t> </a:t>
            </a:r>
            <a:r>
              <a:rPr lang="en-US" altLang="zh-CN" baseline="0" dirty="0"/>
              <a:t>solving</a:t>
            </a:r>
            <a:r>
              <a:rPr lang="zh-CN" altLang="en-US" baseline="0" dirty="0"/>
              <a:t> </a:t>
            </a:r>
            <a:r>
              <a:rPr lang="en-US" altLang="zh-CN" baseline="0" dirty="0"/>
              <a:t>this</a:t>
            </a:r>
            <a:r>
              <a:rPr lang="zh-CN" altLang="en-US" baseline="0" dirty="0"/>
              <a:t> </a:t>
            </a:r>
            <a:r>
              <a:rPr lang="en-US" altLang="zh-CN" baseline="0" dirty="0"/>
              <a:t>optimization</a:t>
            </a:r>
            <a:r>
              <a:rPr lang="zh-CN" altLang="en-US" baseline="0" dirty="0"/>
              <a:t> </a:t>
            </a:r>
            <a:r>
              <a:rPr lang="en-US" altLang="zh-CN" baseline="0" dirty="0"/>
              <a:t>problem</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a</a:t>
            </a:r>
            <a:r>
              <a:rPr lang="zh-CN" altLang="en-US" baseline="0" dirty="0"/>
              <a:t> </a:t>
            </a:r>
            <a:r>
              <a:rPr lang="en-US" altLang="zh-CN" baseline="0" dirty="0"/>
              <a:t>trivia</a:t>
            </a:r>
            <a:r>
              <a:rPr lang="zh-CN" altLang="en-US" baseline="0" dirty="0"/>
              <a:t> </a:t>
            </a:r>
            <a:r>
              <a:rPr lang="en-US" altLang="zh-CN" baseline="0" dirty="0"/>
              <a:t>task,</a:t>
            </a:r>
            <a:r>
              <a:rPr lang="zh-CN" altLang="en-US" baseline="0" dirty="0"/>
              <a:t> </a:t>
            </a:r>
            <a:r>
              <a:rPr lang="en-US" altLang="zh-CN" baseline="0" dirty="0"/>
              <a:t>unfortunately,</a:t>
            </a:r>
            <a:r>
              <a:rPr lang="zh-CN" altLang="en-US" baseline="0" dirty="0"/>
              <a:t> </a:t>
            </a:r>
            <a:r>
              <a:rPr lang="en-US" altLang="zh-CN" baseline="0" dirty="0"/>
              <a:t>this</a:t>
            </a:r>
            <a:r>
              <a:rPr lang="zh-CN" altLang="en-US" baseline="0" dirty="0"/>
              <a:t> </a:t>
            </a:r>
            <a:r>
              <a:rPr lang="en-US" altLang="zh-CN" baseline="0" dirty="0"/>
              <a:t>problem</a:t>
            </a:r>
            <a:r>
              <a:rPr lang="zh-CN" altLang="en-US" baseline="0" dirty="0"/>
              <a:t> </a:t>
            </a:r>
            <a:r>
              <a:rPr lang="en-US" altLang="zh-CN" baseline="0" dirty="0"/>
              <a:t>is</a:t>
            </a:r>
            <a:r>
              <a:rPr lang="zh-CN" altLang="en-US" baseline="0" dirty="0"/>
              <a:t> </a:t>
            </a:r>
            <a:r>
              <a:rPr lang="en-US" altLang="zh-CN" baseline="0" dirty="0"/>
              <a:t>NP-Hard</a:t>
            </a:r>
            <a:endParaRPr lang="zh-CN" altLang="en-US" baseline="0" dirty="0"/>
          </a:p>
          <a:p>
            <a:endParaRPr lang="zh-CN" altLang="en-US" baseline="0" dirty="0"/>
          </a:p>
          <a:p>
            <a:endParaRPr lang="zh-CN" altLang="en-US" baseline="0" dirty="0"/>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65</a:t>
            </a:fld>
            <a:endParaRPr lang="en-US"/>
          </a:p>
        </p:txBody>
      </p:sp>
    </p:spTree>
    <p:extLst>
      <p:ext uri="{BB962C8B-B14F-4D97-AF65-F5344CB8AC3E}">
        <p14:creationId xmlns:p14="http://schemas.microsoft.com/office/powerpoint/2010/main" val="4120938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66</a:t>
            </a:fld>
            <a:endParaRPr lang="en-US"/>
          </a:p>
        </p:txBody>
      </p:sp>
    </p:spTree>
    <p:extLst>
      <p:ext uri="{BB962C8B-B14F-4D97-AF65-F5344CB8AC3E}">
        <p14:creationId xmlns:p14="http://schemas.microsoft.com/office/powerpoint/2010/main" val="456884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67</a:t>
            </a:fld>
            <a:endParaRPr lang="en-US"/>
          </a:p>
        </p:txBody>
      </p:sp>
    </p:spTree>
    <p:extLst>
      <p:ext uri="{BB962C8B-B14F-4D97-AF65-F5344CB8AC3E}">
        <p14:creationId xmlns:p14="http://schemas.microsoft.com/office/powerpoint/2010/main" val="2787650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case investigation, we measure the muscular signals involved majorly when we abduct our thumbs and report the observations at extensor and abductor muscles. in the figures of first column. you can notice this process is non-smooth with a lot of peaks and valleys.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study temporal dependencies, or how the past process states affect the current state. we measure the sample autocorrelation functions in the figures of second column.  The  x axis shows the index of lagged samples. the y shows how strong it is correlated with current states.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notice in these two figures that the correlation strength decays not exponentially as a function of the lag </a:t>
            </a:r>
            <a:r>
              <a:rPr lang="en-US" sz="1200" kern="1200" dirty="0" err="1">
                <a:solidFill>
                  <a:schemeClr val="tx1"/>
                </a:solidFill>
                <a:effectLst/>
                <a:latin typeface="+mn-lt"/>
                <a:ea typeface="+mn-ea"/>
                <a:cs typeface="+mn-cs"/>
              </a:rPr>
              <a:t>index,which</a:t>
            </a:r>
            <a:r>
              <a:rPr lang="en-US" sz="1200" kern="1200" dirty="0">
                <a:solidFill>
                  <a:schemeClr val="tx1"/>
                </a:solidFill>
                <a:effectLst/>
                <a:latin typeface="+mn-lt"/>
                <a:ea typeface="+mn-ea"/>
                <a:cs typeface="+mn-cs"/>
              </a:rPr>
              <a:t> is a very common assumption,  but following a power-law. Or intuitively, it decays slower than we expect as lag index goes back time.  This observation is best illustrated when we put the correlation strength and lag index in a log-log plot.  This is shown in the first figure of column 3.  You can notice that the correlation changes following a linear function in the log-log plot.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suggests that, the strength of temporal dependency decays a function of index t to the power alpha, alpha is the slope of the linear function in this figure.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This is could be translated as the current states correlates longer back in time.  Or in more informal way, the process has longer memory than we assumed.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measured how strong the signals at different muscle sites correlate with each other. The figure in the bottom of the third column shows the sample cross correlation functions of two muscles and their correlation with white noise. Compared to that of white noise, the sample cross correlation function between two muscles , shows not only each signal gets affected by its own previous states, but also received influence from other signals.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Overall, we can make two important observations here,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xxxxxx</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observations make us believe the euro-muscular process is fractal in </a:t>
            </a:r>
            <a:r>
              <a:rPr lang="en-US" sz="1200" kern="1200" dirty="0" err="1">
                <a:solidFill>
                  <a:schemeClr val="tx1"/>
                </a:solidFill>
                <a:effectLst/>
                <a:latin typeface="+mn-lt"/>
                <a:ea typeface="+mn-ea"/>
                <a:cs typeface="+mn-cs"/>
              </a:rPr>
              <a:t>nature.Before</a:t>
            </a:r>
            <a:r>
              <a:rPr lang="en-US" sz="1200" kern="1200" dirty="0">
                <a:solidFill>
                  <a:schemeClr val="tx1"/>
                </a:solidFill>
                <a:effectLst/>
                <a:latin typeface="+mn-lt"/>
                <a:ea typeface="+mn-ea"/>
                <a:cs typeface="+mn-cs"/>
              </a:rPr>
              <a:t> I get into details,  I believe to many of the audience, a little bit explanation on  what is fatality could be be very useful </a:t>
            </a:r>
          </a:p>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68</a:t>
            </a:fld>
            <a:endParaRPr lang="en-US"/>
          </a:p>
        </p:txBody>
      </p:sp>
    </p:spTree>
    <p:extLst>
      <p:ext uri="{BB962C8B-B14F-4D97-AF65-F5344CB8AC3E}">
        <p14:creationId xmlns:p14="http://schemas.microsoft.com/office/powerpoint/2010/main" val="36106829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69</a:t>
            </a:fld>
            <a:endParaRPr lang="en-US"/>
          </a:p>
        </p:txBody>
      </p:sp>
    </p:spTree>
    <p:extLst>
      <p:ext uri="{BB962C8B-B14F-4D97-AF65-F5344CB8AC3E}">
        <p14:creationId xmlns:p14="http://schemas.microsoft.com/office/powerpoint/2010/main" val="253271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BMBI has a lot of great promises, to name a few, in health care, we can connect patients with brain disorders or amputees with assistant  machines and set up bomb to regain body functionality. or following the similar ideas, we can replace human labors with thought-control robots in settings where human is inefficient, like man </a:t>
            </a:r>
            <a:r>
              <a:rPr lang="en-US" sz="1200" kern="1200" dirty="0" err="1">
                <a:solidFill>
                  <a:schemeClr val="tx1"/>
                </a:solidFill>
                <a:effectLst/>
                <a:latin typeface="+mn-lt"/>
                <a:ea typeface="+mn-ea"/>
                <a:cs typeface="+mn-cs"/>
              </a:rPr>
              <a:t>fas</a:t>
            </a:r>
            <a:r>
              <a:rPr lang="en-US" sz="1200" kern="1200" dirty="0">
                <a:solidFill>
                  <a:schemeClr val="tx1"/>
                </a:solidFill>
                <a:effectLst/>
                <a:latin typeface="+mn-lt"/>
                <a:ea typeface="+mn-ea"/>
                <a:cs typeface="+mn-cs"/>
              </a:rPr>
              <a:t>.  or that is dangerous for human beings, like polluted nuclear power plant in </a:t>
            </a:r>
            <a:r>
              <a:rPr lang="en-US" sz="1200" kern="1200" dirty="0" err="1">
                <a:solidFill>
                  <a:schemeClr val="tx1"/>
                </a:solidFill>
                <a:effectLst/>
                <a:latin typeface="+mn-lt"/>
                <a:ea typeface="+mn-ea"/>
                <a:cs typeface="+mn-cs"/>
              </a:rPr>
              <a:t>fukushima</a:t>
            </a:r>
            <a:r>
              <a:rPr lang="en-US" sz="1200" kern="1200" dirty="0">
                <a:solidFill>
                  <a:schemeClr val="tx1"/>
                </a:solidFill>
                <a:effectLst/>
                <a:latin typeface="+mn-lt"/>
                <a:ea typeface="+mn-ea"/>
                <a:cs typeface="+mn-cs"/>
              </a:rPr>
              <a:t>. and also the brain-brain communications as we discussed in previous slides. </a:t>
            </a:r>
            <a:endParaRPr lang="en-US" dirty="0"/>
          </a:p>
        </p:txBody>
      </p:sp>
      <p:sp>
        <p:nvSpPr>
          <p:cNvPr id="4" name="Slide Number Placeholder 3"/>
          <p:cNvSpPr>
            <a:spLocks noGrp="1"/>
          </p:cNvSpPr>
          <p:nvPr>
            <p:ph type="sldNum" sz="quarter" idx="10"/>
          </p:nvPr>
        </p:nvSpPr>
        <p:spPr/>
        <p:txBody>
          <a:bodyPr/>
          <a:lstStyle/>
          <a:p>
            <a:fld id="{3BCB446F-2D94-40A3-B067-7F82E4B04443}" type="slidenum">
              <a:rPr lang="en-US" smtClean="0"/>
              <a:t>6</a:t>
            </a:fld>
            <a:endParaRPr lang="en-US"/>
          </a:p>
        </p:txBody>
      </p:sp>
    </p:spTree>
    <p:extLst>
      <p:ext uri="{BB962C8B-B14F-4D97-AF65-F5344CB8AC3E}">
        <p14:creationId xmlns:p14="http://schemas.microsoft.com/office/powerpoint/2010/main" val="34124383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BCB446F-2D94-40A3-B067-7F82E4B04443}" type="slidenum">
              <a:rPr lang="en-US" smtClean="0"/>
              <a:t>70</a:t>
            </a:fld>
            <a:endParaRPr lang="en-US"/>
          </a:p>
        </p:txBody>
      </p:sp>
    </p:spTree>
    <p:extLst>
      <p:ext uri="{BB962C8B-B14F-4D97-AF65-F5344CB8AC3E}">
        <p14:creationId xmlns:p14="http://schemas.microsoft.com/office/powerpoint/2010/main" val="7346485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71</a:t>
            </a:fld>
            <a:endParaRPr lang="en-US"/>
          </a:p>
        </p:txBody>
      </p:sp>
    </p:spTree>
    <p:extLst>
      <p:ext uri="{BB962C8B-B14F-4D97-AF65-F5344CB8AC3E}">
        <p14:creationId xmlns:p14="http://schemas.microsoft.com/office/powerpoint/2010/main" val="2596140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72</a:t>
            </a:fld>
            <a:endParaRPr lang="en-US"/>
          </a:p>
        </p:txBody>
      </p:sp>
    </p:spTree>
    <p:extLst>
      <p:ext uri="{BB962C8B-B14F-4D97-AF65-F5344CB8AC3E}">
        <p14:creationId xmlns:p14="http://schemas.microsoft.com/office/powerpoint/2010/main" val="3601674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73</a:t>
            </a:fld>
            <a:endParaRPr lang="en-US"/>
          </a:p>
        </p:txBody>
      </p:sp>
    </p:spTree>
    <p:extLst>
      <p:ext uri="{BB962C8B-B14F-4D97-AF65-F5344CB8AC3E}">
        <p14:creationId xmlns:p14="http://schemas.microsoft.com/office/powerpoint/2010/main" val="5297975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74</a:t>
            </a:fld>
            <a:endParaRPr lang="en-US"/>
          </a:p>
        </p:txBody>
      </p:sp>
    </p:spTree>
    <p:extLst>
      <p:ext uri="{BB962C8B-B14F-4D97-AF65-F5344CB8AC3E}">
        <p14:creationId xmlns:p14="http://schemas.microsoft.com/office/powerpoint/2010/main" val="1970425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75</a:t>
            </a:fld>
            <a:endParaRPr lang="en-US"/>
          </a:p>
        </p:txBody>
      </p:sp>
    </p:spTree>
    <p:extLst>
      <p:ext uri="{BB962C8B-B14F-4D97-AF65-F5344CB8AC3E}">
        <p14:creationId xmlns:p14="http://schemas.microsoft.com/office/powerpoint/2010/main" val="10669875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76</a:t>
            </a:fld>
            <a:endParaRPr lang="en-US"/>
          </a:p>
        </p:txBody>
      </p:sp>
    </p:spTree>
    <p:extLst>
      <p:ext uri="{BB962C8B-B14F-4D97-AF65-F5344CB8AC3E}">
        <p14:creationId xmlns:p14="http://schemas.microsoft.com/office/powerpoint/2010/main" val="30831159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77</a:t>
            </a:fld>
            <a:endParaRPr lang="en-US"/>
          </a:p>
        </p:txBody>
      </p:sp>
    </p:spTree>
    <p:extLst>
      <p:ext uri="{BB962C8B-B14F-4D97-AF65-F5344CB8AC3E}">
        <p14:creationId xmlns:p14="http://schemas.microsoft.com/office/powerpoint/2010/main" val="27247235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78</a:t>
            </a:fld>
            <a:endParaRPr lang="en-US"/>
          </a:p>
        </p:txBody>
      </p:sp>
    </p:spTree>
    <p:extLst>
      <p:ext uri="{BB962C8B-B14F-4D97-AF65-F5344CB8AC3E}">
        <p14:creationId xmlns:p14="http://schemas.microsoft.com/office/powerpoint/2010/main" val="23597480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Manipulate </a:t>
            </a:r>
          </a:p>
          <a:p>
            <a:endParaRPr lang="en-US" dirty="0"/>
          </a:p>
          <a:p>
            <a:r>
              <a:rPr lang="en-US" dirty="0"/>
              <a:t>Another</a:t>
            </a:r>
            <a:r>
              <a:rPr lang="en-US" baseline="0" dirty="0"/>
              <a:t> beauty</a:t>
            </a:r>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79</a:t>
            </a:fld>
            <a:endParaRPr lang="en-US"/>
          </a:p>
        </p:txBody>
      </p:sp>
    </p:spTree>
    <p:extLst>
      <p:ext uri="{BB962C8B-B14F-4D97-AF65-F5344CB8AC3E}">
        <p14:creationId xmlns:p14="http://schemas.microsoft.com/office/powerpoint/2010/main" val="3718069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First, physiological process is unique in a sense that we have no prior knowledge about the mathematical structure of it and the process dynamics shows inconsistency in different people from time to time. A appropriate model that accurately describe and predict the its behaviors can only be learned from both our observations of the process and its biological nature.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we don like model that is too complicated. even though we have a model that is perfectly in describing the process yet it has large set of parameters and it takes more time than allowed to estimate them. This is especially true for BMBI as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Third, we need efficient algorithm to estimate model. Having a simple model with few parameters doe not necessarily make system identification a tribal task. There is chance that it could be computational intractable. Some nonlinear parameters could simply invalidate the our traditional methods like linear regression.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in this work, we are trying to address these challenges in a neuromuscular system by proposing a model learned from the observations and efficient algorithm to estimate the parameters. Of note, we believe the proposed model is general and can be applied to any physical process with strong memories. </a:t>
            </a:r>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7</a:t>
            </a:fld>
            <a:endParaRPr lang="en-US"/>
          </a:p>
        </p:txBody>
      </p:sp>
    </p:spTree>
    <p:extLst>
      <p:ext uri="{BB962C8B-B14F-4D97-AF65-F5344CB8AC3E}">
        <p14:creationId xmlns:p14="http://schemas.microsoft.com/office/powerpoint/2010/main" val="28813099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80</a:t>
            </a:fld>
            <a:endParaRPr lang="en-US"/>
          </a:p>
        </p:txBody>
      </p:sp>
    </p:spTree>
    <p:extLst>
      <p:ext uri="{BB962C8B-B14F-4D97-AF65-F5344CB8AC3E}">
        <p14:creationId xmlns:p14="http://schemas.microsoft.com/office/powerpoint/2010/main" val="8920600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81</a:t>
            </a:fld>
            <a:endParaRPr lang="en-US"/>
          </a:p>
        </p:txBody>
      </p:sp>
    </p:spTree>
    <p:extLst>
      <p:ext uri="{BB962C8B-B14F-4D97-AF65-F5344CB8AC3E}">
        <p14:creationId xmlns:p14="http://schemas.microsoft.com/office/powerpoint/2010/main" val="41216279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82</a:t>
            </a:fld>
            <a:endParaRPr lang="en-US"/>
          </a:p>
        </p:txBody>
      </p:sp>
    </p:spTree>
    <p:extLst>
      <p:ext uri="{BB962C8B-B14F-4D97-AF65-F5344CB8AC3E}">
        <p14:creationId xmlns:p14="http://schemas.microsoft.com/office/powerpoint/2010/main" val="19832533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83</a:t>
            </a:fld>
            <a:endParaRPr lang="en-US"/>
          </a:p>
        </p:txBody>
      </p:sp>
    </p:spTree>
    <p:extLst>
      <p:ext uri="{BB962C8B-B14F-4D97-AF65-F5344CB8AC3E}">
        <p14:creationId xmlns:p14="http://schemas.microsoft.com/office/powerpoint/2010/main" val="25225464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85</a:t>
            </a:fld>
            <a:endParaRPr lang="en-US"/>
          </a:p>
        </p:txBody>
      </p:sp>
    </p:spTree>
    <p:extLst>
      <p:ext uri="{BB962C8B-B14F-4D97-AF65-F5344CB8AC3E}">
        <p14:creationId xmlns:p14="http://schemas.microsoft.com/office/powerpoint/2010/main" val="12985843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86</a:t>
            </a:fld>
            <a:endParaRPr lang="en-US"/>
          </a:p>
        </p:txBody>
      </p:sp>
    </p:spTree>
    <p:extLst>
      <p:ext uri="{BB962C8B-B14F-4D97-AF65-F5344CB8AC3E}">
        <p14:creationId xmlns:p14="http://schemas.microsoft.com/office/powerpoint/2010/main" val="36121331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87</a:t>
            </a:fld>
            <a:endParaRPr lang="en-US"/>
          </a:p>
        </p:txBody>
      </p:sp>
    </p:spTree>
    <p:extLst>
      <p:ext uri="{BB962C8B-B14F-4D97-AF65-F5344CB8AC3E}">
        <p14:creationId xmlns:p14="http://schemas.microsoft.com/office/powerpoint/2010/main" val="41266362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88</a:t>
            </a:fld>
            <a:endParaRPr lang="en-US"/>
          </a:p>
        </p:txBody>
      </p:sp>
    </p:spTree>
    <p:extLst>
      <p:ext uri="{BB962C8B-B14F-4D97-AF65-F5344CB8AC3E}">
        <p14:creationId xmlns:p14="http://schemas.microsoft.com/office/powerpoint/2010/main" val="33493481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89</a:t>
            </a:fld>
            <a:endParaRPr lang="en-US"/>
          </a:p>
        </p:txBody>
      </p:sp>
    </p:spTree>
    <p:extLst>
      <p:ext uri="{BB962C8B-B14F-4D97-AF65-F5344CB8AC3E}">
        <p14:creationId xmlns:p14="http://schemas.microsoft.com/office/powerpoint/2010/main" val="3824985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90</a:t>
            </a:fld>
            <a:endParaRPr lang="en-US"/>
          </a:p>
        </p:txBody>
      </p:sp>
    </p:spTree>
    <p:extLst>
      <p:ext uri="{BB962C8B-B14F-4D97-AF65-F5344CB8AC3E}">
        <p14:creationId xmlns:p14="http://schemas.microsoft.com/office/powerpoint/2010/main" val="187036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First, physiological process is unique in a sense that we have no prior knowledge about the mathematical structure of it and the process dynamics shows inconsistency in different people from time to time. A appropriate model that accurately describe and predict the its behaviors can only be learned from both our observations of the process and its biological nature.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we don like model that is too complicated. even though we have a model that is perfectly in describing the process yet it has large set of parameters and it takes more time than allowed to estimate them. This is especially true for BMBI as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Third, we need efficient algorithm to estimate model. Having a simple model with few parameters doe not necessarily make system identification a tribal task. There is chance that it could be computational intractable. Some nonlinear parameters could simply invalidate the our traditional methods like linear regression.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in this work, we are trying to address these challenges in a neuromuscular system by proposing a model learned from the observations and efficient algorithm to estimate the parameters. Of note, we believe the proposed model is general and can be applied to any physical process with strong memories. </a:t>
            </a:r>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8</a:t>
            </a:fld>
            <a:endParaRPr lang="en-US"/>
          </a:p>
        </p:txBody>
      </p:sp>
    </p:spTree>
    <p:extLst>
      <p:ext uri="{BB962C8B-B14F-4D97-AF65-F5344CB8AC3E}">
        <p14:creationId xmlns:p14="http://schemas.microsoft.com/office/powerpoint/2010/main" val="12271746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91</a:t>
            </a:fld>
            <a:endParaRPr lang="en-US"/>
          </a:p>
        </p:txBody>
      </p:sp>
    </p:spTree>
    <p:extLst>
      <p:ext uri="{BB962C8B-B14F-4D97-AF65-F5344CB8AC3E}">
        <p14:creationId xmlns:p14="http://schemas.microsoft.com/office/powerpoint/2010/main" val="107211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First, physiological process is unique in a sense that we have no prior knowledge about the mathematical structure of it and the process dynamics shows inconsistency in different people from time to time. A appropriate model that accurately describe and predict the its behaviors can only be learned from both our observations of the process and its biological nature.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we don like model that is too complicated. even though we have a model that is perfectly in describing the process yet it has large set of parameters and it takes more time than allowed to estimate them. This is especially true for BMBI as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Third, we need efficient algorithm to estimate model. Having a simple model with few parameters doe not necessarily make system identification a tribal task. There is chance that it could be computational intractable. Some nonlinear parameters could simply invalidate the our traditional methods like linear regression.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in this work, we are trying to address these challenges in a neuromuscular system by proposing a model learned from the observations and efficient algorithm to estimate the parameters. Of note, we believe the proposed model is general and can be applied to any physical process with strong memories. </a:t>
            </a:r>
          </a:p>
          <a:p>
            <a:endParaRPr lang="en-US" dirty="0"/>
          </a:p>
        </p:txBody>
      </p:sp>
      <p:sp>
        <p:nvSpPr>
          <p:cNvPr id="4" name="灯片编号占位符 3"/>
          <p:cNvSpPr>
            <a:spLocks noGrp="1"/>
          </p:cNvSpPr>
          <p:nvPr>
            <p:ph type="sldNum" sz="quarter" idx="10"/>
          </p:nvPr>
        </p:nvSpPr>
        <p:spPr/>
        <p:txBody>
          <a:bodyPr/>
          <a:lstStyle/>
          <a:p>
            <a:fld id="{3BCB446F-2D94-40A3-B067-7F82E4B04443}" type="slidenum">
              <a:rPr lang="en-US" smtClean="0"/>
              <a:t>9</a:t>
            </a:fld>
            <a:endParaRPr lang="en-US"/>
          </a:p>
        </p:txBody>
      </p:sp>
    </p:spTree>
    <p:extLst>
      <p:ext uri="{BB962C8B-B14F-4D97-AF65-F5344CB8AC3E}">
        <p14:creationId xmlns:p14="http://schemas.microsoft.com/office/powerpoint/2010/main" val="4004561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D3C470A-6570-A240-B63B-E84EF1476F45}" type="datetime1">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72300" y="6422853"/>
            <a:ext cx="2057400" cy="365125"/>
          </a:xfrm>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1253660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4BE092C-6700-FB42-A3EE-0EC1ECCAF87F}" type="datetime1">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4044575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4FDC5EC-17DD-1E4E-9E8C-F684FC96F960}" type="datetime1">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2879904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90650"/>
            <a:ext cx="7886700" cy="4520465"/>
          </a:xfrm>
        </p:spPr>
        <p:txBody>
          <a:bodyPr/>
          <a:lstStyle>
            <a:lvl1pPr marL="228600" indent="-228600">
              <a:buSzPct val="100000"/>
              <a:buFont typeface="Wingdings" panose="05000000000000000000" pitchFamily="2" charset="2"/>
              <a:buChar char="§"/>
              <a:defRPr/>
            </a:lvl1pPr>
            <a:lvl2pPr marL="685800" indent="-228600">
              <a:buSzPct val="100000"/>
              <a:buFont typeface="Wingdings" panose="05000000000000000000" pitchFamily="2" charset="2"/>
              <a:buChar char="§"/>
              <a:defRPr/>
            </a:lvl2pPr>
            <a:lvl3pPr marL="1143000" indent="-228600">
              <a:buSzPct val="100000"/>
              <a:buFont typeface="Wingdings" panose="05000000000000000000" pitchFamily="2" charset="2"/>
              <a:buChar char="§"/>
              <a:defRPr/>
            </a:lvl3pPr>
            <a:lvl4pPr marL="1600200" indent="-228600">
              <a:buSzPct val="100000"/>
              <a:buFont typeface="Wingdings" panose="05000000000000000000" pitchFamily="2" charset="2"/>
              <a:buChar char="§"/>
              <a:defRPr/>
            </a:lvl4pPr>
            <a:lvl5pPr marL="2057400" indent="-228600">
              <a:buSzPct val="100000"/>
              <a:buFont typeface="Wingdings" panose="05000000000000000000" pitchFamily="2" charset="2"/>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1057778-B66D-B84B-A804-B207CF3939C1}" type="datetime1">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latin typeface="Times New Roman" panose="02020603050405020304" pitchFamily="18" charset="0"/>
                <a:cs typeface="Times New Roman" panose="02020603050405020304" pitchFamily="18" charset="0"/>
              </a:defRPr>
            </a:lvl1pPr>
          </a:lstStyle>
          <a:p>
            <a:fld id="{929874C7-10E7-490D-B9F0-6C8187C22D83}" type="slidenum">
              <a:rPr lang="en-US" smtClean="0"/>
              <a:pPr/>
              <a:t>‹#›</a:t>
            </a:fld>
            <a:endParaRPr lang="en-US" dirty="0"/>
          </a:p>
        </p:txBody>
      </p:sp>
      <p:sp>
        <p:nvSpPr>
          <p:cNvPr id="7" name="矩形 6"/>
          <p:cNvSpPr/>
          <p:nvPr userDrawn="1"/>
        </p:nvSpPr>
        <p:spPr>
          <a:xfrm>
            <a:off x="0" y="0"/>
            <a:ext cx="9144000" cy="766800"/>
          </a:xfrm>
          <a:prstGeom prst="rect">
            <a:avLst/>
          </a:prstGeom>
          <a:solidFill>
            <a:schemeClr val="tx1"/>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000000"/>
              </a:solidFill>
              <a:effectLst/>
              <a:uFillTx/>
              <a:latin typeface="Arial"/>
              <a:ea typeface="Arial"/>
              <a:cs typeface="Arial"/>
              <a:sym typeface="Arial"/>
            </a:endParaRPr>
          </a:p>
        </p:txBody>
      </p:sp>
      <p:sp>
        <p:nvSpPr>
          <p:cNvPr id="8" name="矩形 7"/>
          <p:cNvSpPr/>
          <p:nvPr userDrawn="1"/>
        </p:nvSpPr>
        <p:spPr>
          <a:xfrm>
            <a:off x="0" y="769161"/>
            <a:ext cx="9144000" cy="119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0"/>
            <a:ext cx="7086600" cy="908882"/>
          </a:xfrm>
        </p:spPr>
        <p:txBody>
          <a:bodyPr>
            <a:normAutofit/>
          </a:bodyPr>
          <a:lstStyle>
            <a:lvl1pPr>
              <a:defRPr sz="3600">
                <a:solidFill>
                  <a:schemeClr val="bg1"/>
                </a:solidFill>
                <a:latin typeface="+mn-lt"/>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4042890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9BDF76-5532-084F-8E25-8D156FCA8E30}" type="datetime1">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2273226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BE1F819-E71F-DB44-A003-DF2B845B3DF4}" type="datetime1">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4227931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A283096-739B-4749-96DB-4823425ED452}" type="datetime1">
              <a:rPr lang="en-US" smtClean="0"/>
              <a:t>4/9/2017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1737829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3F3C570-5E10-054C-BD1B-8A80390DFF91}" type="datetime1">
              <a:rPr lang="en-US" smtClean="0"/>
              <a:t>4/9/2017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260539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2F005E-87A1-C544-BDCA-0C6EF538FED9}" type="datetime1">
              <a:rPr lang="en-US" smtClean="0"/>
              <a:t>4/9/2017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9874C7-10E7-490D-B9F0-6C8187C22D83}" type="slidenum">
              <a:rPr lang="en-US" smtClean="0"/>
              <a:t>‹#›</a:t>
            </a:fld>
            <a:endParaRPr lang="en-US"/>
          </a:p>
        </p:txBody>
      </p:sp>
      <p:pic>
        <p:nvPicPr>
          <p:cNvPr id="5" name="图片 4"/>
          <p:cNvPicPr>
            <a:picLocks noChangeAspect="1"/>
          </p:cNvPicPr>
          <p:nvPr userDrawn="1"/>
        </p:nvPicPr>
        <p:blipFill>
          <a:blip r:embed="rId2"/>
          <a:stretch>
            <a:fillRect/>
          </a:stretch>
        </p:blipFill>
        <p:spPr>
          <a:xfrm>
            <a:off x="4286250" y="1390650"/>
            <a:ext cx="4857750" cy="4876800"/>
          </a:xfrm>
          <a:prstGeom prst="rect">
            <a:avLst/>
          </a:prstGeom>
        </p:spPr>
      </p:pic>
    </p:spTree>
    <p:extLst>
      <p:ext uri="{BB962C8B-B14F-4D97-AF65-F5344CB8AC3E}">
        <p14:creationId xmlns:p14="http://schemas.microsoft.com/office/powerpoint/2010/main" val="1808599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48F7F5C-96F9-2A40-B5F1-4E71C29F6C58}" type="datetime1">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373507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083494-4966-B448-80B3-7A42503E0687}" type="datetime1">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874C7-10E7-490D-B9F0-6C8187C22D83}" type="slidenum">
              <a:rPr lang="en-US" smtClean="0"/>
              <a:t>‹#›</a:t>
            </a:fld>
            <a:endParaRPr lang="en-US"/>
          </a:p>
        </p:txBody>
      </p:sp>
    </p:spTree>
    <p:extLst>
      <p:ext uri="{BB962C8B-B14F-4D97-AF65-F5344CB8AC3E}">
        <p14:creationId xmlns:p14="http://schemas.microsoft.com/office/powerpoint/2010/main" val="417408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3AF19-D619-484A-A6FC-462B41C405C7}" type="datetime1">
              <a:rPr lang="en-US" smtClean="0"/>
              <a:t>4/9/2017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874C7-10E7-490D-B9F0-6C8187C22D83}" type="slidenum">
              <a:rPr lang="en-US" smtClean="0"/>
              <a:t>‹#›</a:t>
            </a:fld>
            <a:endParaRPr lang="en-US" dirty="0"/>
          </a:p>
        </p:txBody>
      </p:sp>
    </p:spTree>
    <p:extLst>
      <p:ext uri="{BB962C8B-B14F-4D97-AF65-F5344CB8AC3E}">
        <p14:creationId xmlns:p14="http://schemas.microsoft.com/office/powerpoint/2010/main" val="1567351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SzPct val="15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5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5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5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5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5.emf"/><Relationship Id="rId18" Type="http://schemas.openxmlformats.org/officeDocument/2006/relationships/image" Target="../media/image28.png"/><Relationship Id="rId3" Type="http://schemas.openxmlformats.org/officeDocument/2006/relationships/notesSlide" Target="../notesSlides/notesSlide11.xml"/><Relationship Id="rId7" Type="http://schemas.openxmlformats.org/officeDocument/2006/relationships/image" Target="../media/image22.emf"/><Relationship Id="rId12" Type="http://schemas.openxmlformats.org/officeDocument/2006/relationships/oleObject" Target="../embeddings/oleObject5.bin"/><Relationship Id="rId17" Type="http://schemas.openxmlformats.org/officeDocument/2006/relationships/image" Target="../media/image27.emf"/><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4.emf"/><Relationship Id="rId5" Type="http://schemas.openxmlformats.org/officeDocument/2006/relationships/image" Target="../media/image21.emf"/><Relationship Id="rId15" Type="http://schemas.openxmlformats.org/officeDocument/2006/relationships/image" Target="../media/image26.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3.emf"/><Relationship Id="rId1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2.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8.bin"/><Relationship Id="rId9" Type="http://schemas.openxmlformats.org/officeDocument/2006/relationships/image" Target="../media/image33.tiff"/></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3.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9.bin"/><Relationship Id="rId9" Type="http://schemas.openxmlformats.org/officeDocument/2006/relationships/image" Target="../media/image33.tiff"/></Relationships>
</file>

<file path=ppt/slides/_rels/slide1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19.png"/><Relationship Id="rId4" Type="http://schemas.openxmlformats.org/officeDocument/2006/relationships/image" Target="../media/image48.emf"/></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56.emf"/><Relationship Id="rId3" Type="http://schemas.openxmlformats.org/officeDocument/2006/relationships/image" Target="../media/image58.png"/><Relationship Id="rId7" Type="http://schemas.openxmlformats.org/officeDocument/2006/relationships/image" Target="../media/image53.emf"/><Relationship Id="rId12"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55.emf"/><Relationship Id="rId5" Type="http://schemas.openxmlformats.org/officeDocument/2006/relationships/image" Target="../media/image52.emf"/><Relationship Id="rId15" Type="http://schemas.openxmlformats.org/officeDocument/2006/relationships/image" Target="../media/image57.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54.emf"/><Relationship Id="rId14" Type="http://schemas.openxmlformats.org/officeDocument/2006/relationships/oleObject" Target="../embeddings/oleObject15.bin"/></Relationships>
</file>

<file path=ppt/slides/_rels/slide22.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62.png"/><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3.png"/><Relationship Id="rId5" Type="http://schemas.openxmlformats.org/officeDocument/2006/relationships/image" Target="../media/image59.emf"/><Relationship Id="rId10" Type="http://schemas.openxmlformats.org/officeDocument/2006/relationships/image" Target="../media/image61.emf"/><Relationship Id="rId4" Type="http://schemas.openxmlformats.org/officeDocument/2006/relationships/oleObject" Target="../embeddings/oleObject16.bin"/><Relationship Id="rId9" Type="http://schemas.openxmlformats.org/officeDocument/2006/relationships/oleObject" Target="../embeddings/oleObject18.bin"/></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22.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0.bin"/><Relationship Id="rId5" Type="http://schemas.openxmlformats.org/officeDocument/2006/relationships/image" Target="../media/image70.emf"/><Relationship Id="rId4" Type="http://schemas.openxmlformats.org/officeDocument/2006/relationships/oleObject" Target="../embeddings/oleObject19.bin"/><Relationship Id="rId9"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88.png"/><Relationship Id="rId18" Type="http://schemas.openxmlformats.org/officeDocument/2006/relationships/image" Target="../media/image79.emf"/><Relationship Id="rId3" Type="http://schemas.openxmlformats.org/officeDocument/2006/relationships/notesSlide" Target="../notesSlides/notesSlide24.xml"/><Relationship Id="rId21" Type="http://schemas.openxmlformats.org/officeDocument/2006/relationships/oleObject" Target="../embeddings/oleObject23.bin"/><Relationship Id="rId7" Type="http://schemas.openxmlformats.org/officeDocument/2006/relationships/image" Target="../media/image85.png"/><Relationship Id="rId12" Type="http://schemas.openxmlformats.org/officeDocument/2006/relationships/image" Target="../media/image87.png"/><Relationship Id="rId17" Type="http://schemas.openxmlformats.org/officeDocument/2006/relationships/oleObject" Target="../embeddings/oleObject21.bin"/><Relationship Id="rId2" Type="http://schemas.openxmlformats.org/officeDocument/2006/relationships/slideLayout" Target="../slideLayouts/slideLayout2.xml"/><Relationship Id="rId16" Type="http://schemas.openxmlformats.org/officeDocument/2006/relationships/image" Target="../media/image91.png"/><Relationship Id="rId20" Type="http://schemas.openxmlformats.org/officeDocument/2006/relationships/image" Target="../media/image80.emf"/><Relationship Id="rId1" Type="http://schemas.openxmlformats.org/officeDocument/2006/relationships/vmlDrawing" Target="../drawings/vmlDrawing7.vml"/><Relationship Id="rId6" Type="http://schemas.openxmlformats.org/officeDocument/2006/relationships/image" Target="../media/image84.png"/><Relationship Id="rId11" Type="http://schemas.openxmlformats.org/officeDocument/2006/relationships/image" Target="../media/image46.png"/><Relationship Id="rId24" Type="http://schemas.openxmlformats.org/officeDocument/2006/relationships/image" Target="../media/image93.png"/><Relationship Id="rId5" Type="http://schemas.openxmlformats.org/officeDocument/2006/relationships/image" Target="../media/image83.png"/><Relationship Id="rId15" Type="http://schemas.openxmlformats.org/officeDocument/2006/relationships/image" Target="../media/image90.png"/><Relationship Id="rId23" Type="http://schemas.openxmlformats.org/officeDocument/2006/relationships/image" Target="../media/image92.png"/><Relationship Id="rId10" Type="http://schemas.openxmlformats.org/officeDocument/2006/relationships/image" Target="../media/image86.png"/><Relationship Id="rId19" Type="http://schemas.openxmlformats.org/officeDocument/2006/relationships/oleObject" Target="../embeddings/oleObject22.bin"/><Relationship Id="rId4" Type="http://schemas.openxmlformats.org/officeDocument/2006/relationships/image" Target="../media/image82.png"/><Relationship Id="rId9" Type="http://schemas.openxmlformats.org/officeDocument/2006/relationships/image" Target="../media/image45.png"/><Relationship Id="rId14" Type="http://schemas.openxmlformats.org/officeDocument/2006/relationships/image" Target="../media/image89.png"/><Relationship Id="rId22" Type="http://schemas.openxmlformats.org/officeDocument/2006/relationships/image" Target="../media/image8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46.png"/><Relationship Id="rId9" Type="http://schemas.openxmlformats.org/officeDocument/2006/relationships/image" Target="../media/image10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9.png"/><Relationship Id="rId7" Type="http://schemas.openxmlformats.org/officeDocument/2006/relationships/image" Target="../media/image121.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jpeg"/></Relationships>
</file>

<file path=ppt/slides/_rels/slide5.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tiff"/><Relationship Id="rId11" Type="http://schemas.openxmlformats.org/officeDocument/2006/relationships/image" Target="../media/image9.png"/><Relationship Id="rId5" Type="http://schemas.openxmlformats.org/officeDocument/2006/relationships/image" Target="../media/image12.tiff"/><Relationship Id="rId10" Type="http://schemas.openxmlformats.org/officeDocument/2006/relationships/image" Target="../media/image8.png"/><Relationship Id="rId4" Type="http://schemas.openxmlformats.org/officeDocument/2006/relationships/image" Target="../media/image11.tiff"/><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9.jpeg"/><Relationship Id="rId5" Type="http://schemas.openxmlformats.org/officeDocument/2006/relationships/image" Target="../media/image128.png"/><Relationship Id="rId4" Type="http://schemas.openxmlformats.org/officeDocument/2006/relationships/image" Target="../media/image12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notesSlide" Target="../notesSlides/notesSlide49.xml"/><Relationship Id="rId7" Type="http://schemas.openxmlformats.org/officeDocument/2006/relationships/image" Target="../media/image134.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32.emf"/><Relationship Id="rId5" Type="http://schemas.openxmlformats.org/officeDocument/2006/relationships/oleObject" Target="../embeddings/oleObject24.bin"/><Relationship Id="rId4" Type="http://schemas.openxmlformats.org/officeDocument/2006/relationships/image" Target="../media/image133.tiff"/></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8" Type="http://schemas.openxmlformats.org/officeDocument/2006/relationships/image" Target="../media/image138.tiff"/><Relationship Id="rId3" Type="http://schemas.openxmlformats.org/officeDocument/2006/relationships/notesSlide" Target="../notesSlides/notesSlide50.xml"/><Relationship Id="rId7" Type="http://schemas.openxmlformats.org/officeDocument/2006/relationships/image" Target="../media/image137.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36.tiff"/><Relationship Id="rId5" Type="http://schemas.openxmlformats.org/officeDocument/2006/relationships/image" Target="../media/image132.emf"/><Relationship Id="rId4" Type="http://schemas.openxmlformats.org/officeDocument/2006/relationships/oleObject" Target="../embeddings/oleObject25.bin"/></Relationships>
</file>

<file path=ppt/slides/_rels/slide61.xml.rels><?xml version="1.0" encoding="UTF-8" standalone="yes"?>
<Relationships xmlns="http://schemas.openxmlformats.org/package/2006/relationships"><Relationship Id="rId8" Type="http://schemas.openxmlformats.org/officeDocument/2006/relationships/image" Target="../media/image142.tiff"/><Relationship Id="rId3" Type="http://schemas.openxmlformats.org/officeDocument/2006/relationships/notesSlide" Target="../notesSlides/notesSlide51.xml"/><Relationship Id="rId7" Type="http://schemas.openxmlformats.org/officeDocument/2006/relationships/image" Target="../media/image141.tif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40.png"/><Relationship Id="rId5" Type="http://schemas.openxmlformats.org/officeDocument/2006/relationships/image" Target="../media/image139.emf"/><Relationship Id="rId4" Type="http://schemas.openxmlformats.org/officeDocument/2006/relationships/oleObject" Target="../embeddings/oleObject26.bin"/><Relationship Id="rId9" Type="http://schemas.openxmlformats.org/officeDocument/2006/relationships/image" Target="../media/image143.tiff"/></Relationships>
</file>

<file path=ppt/slides/_rels/slide62.xml.rels><?xml version="1.0" encoding="UTF-8" standalone="yes"?>
<Relationships xmlns="http://schemas.openxmlformats.org/package/2006/relationships"><Relationship Id="rId8" Type="http://schemas.openxmlformats.org/officeDocument/2006/relationships/image" Target="../media/image142.tiff"/><Relationship Id="rId3" Type="http://schemas.openxmlformats.org/officeDocument/2006/relationships/notesSlide" Target="../notesSlides/notesSlide52.xml"/><Relationship Id="rId7" Type="http://schemas.openxmlformats.org/officeDocument/2006/relationships/image" Target="../media/image141.tif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40.png"/><Relationship Id="rId5" Type="http://schemas.openxmlformats.org/officeDocument/2006/relationships/image" Target="../media/image139.emf"/><Relationship Id="rId4" Type="http://schemas.openxmlformats.org/officeDocument/2006/relationships/oleObject" Target="../embeddings/oleObject27.bin"/></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44.png"/></Relationships>
</file>

<file path=ppt/slides/_rels/slide6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notesSlide" Target="../notesSlides/notesSlide55.xml"/><Relationship Id="rId7" Type="http://schemas.openxmlformats.org/officeDocument/2006/relationships/oleObject" Target="../embeddings/oleObject28.bin"/><Relationship Id="rId12" Type="http://schemas.openxmlformats.org/officeDocument/2006/relationships/image" Target="../media/image148.tif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47.tiff"/><Relationship Id="rId11" Type="http://schemas.openxmlformats.org/officeDocument/2006/relationships/image" Target="../media/image139.emf"/><Relationship Id="rId5" Type="http://schemas.openxmlformats.org/officeDocument/2006/relationships/image" Target="../media/image146.tiff"/><Relationship Id="rId10" Type="http://schemas.openxmlformats.org/officeDocument/2006/relationships/oleObject" Target="../embeddings/oleObject29.bin"/><Relationship Id="rId4" Type="http://schemas.openxmlformats.org/officeDocument/2006/relationships/image" Target="../media/image22.png"/><Relationship Id="rId9"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149.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51.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7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7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8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7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82.png"/></Relationships>
</file>

<file path=ppt/slides/_rels/slide8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4286250" y="1981200"/>
            <a:ext cx="4857750" cy="4876800"/>
          </a:xfrm>
          <a:prstGeom prst="rect">
            <a:avLst/>
          </a:prstGeom>
        </p:spPr>
      </p:pic>
      <p:sp>
        <p:nvSpPr>
          <p:cNvPr id="6" name="矩形 5"/>
          <p:cNvSpPr/>
          <p:nvPr/>
        </p:nvSpPr>
        <p:spPr>
          <a:xfrm>
            <a:off x="0" y="0"/>
            <a:ext cx="9144000" cy="766800"/>
          </a:xfrm>
          <a:prstGeom prst="rect">
            <a:avLst/>
          </a:prstGeom>
          <a:solidFill>
            <a:schemeClr val="tx1"/>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000000"/>
              </a:solidFill>
              <a:effectLst/>
              <a:uFillTx/>
              <a:latin typeface="Arial"/>
              <a:ea typeface="Arial"/>
              <a:cs typeface="Arial"/>
              <a:sym typeface="Arial"/>
            </a:endParaRPr>
          </a:p>
        </p:txBody>
      </p:sp>
      <p:pic>
        <p:nvPicPr>
          <p:cNvPr id="7" name="Picture 12" descr="http://www.cs.usc.edu/images/logo-viterb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75" y="52425"/>
            <a:ext cx="2295525" cy="71437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0" y="759712"/>
            <a:ext cx="9144000" cy="119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ee.usc.edu/images/logo-dep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9450" y="48881"/>
            <a:ext cx="45624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p:cNvPicPr>
          <p:nvPr/>
        </p:nvPicPr>
        <p:blipFill>
          <a:blip r:embed="rId6"/>
          <a:stretch>
            <a:fillRect/>
          </a:stretch>
        </p:blipFill>
        <p:spPr>
          <a:xfrm>
            <a:off x="1619914" y="5577726"/>
            <a:ext cx="1224442" cy="1224442"/>
          </a:xfrm>
          <a:prstGeom prst="rect">
            <a:avLst/>
          </a:prstGeom>
        </p:spPr>
      </p:pic>
      <p:pic>
        <p:nvPicPr>
          <p:cNvPr id="11" name="Picture 3"/>
          <p:cNvPicPr>
            <a:picLocks noChangeAspect="1"/>
          </p:cNvPicPr>
          <p:nvPr/>
        </p:nvPicPr>
        <p:blipFill>
          <a:blip r:embed="rId7"/>
          <a:stretch>
            <a:fillRect/>
          </a:stretch>
        </p:blipFill>
        <p:spPr>
          <a:xfrm>
            <a:off x="29239" y="5488785"/>
            <a:ext cx="1313383" cy="1313383"/>
          </a:xfrm>
          <a:prstGeom prst="rect">
            <a:avLst/>
          </a:prstGeom>
        </p:spPr>
      </p:pic>
      <p:sp>
        <p:nvSpPr>
          <p:cNvPr id="9" name="文本框 8"/>
          <p:cNvSpPr txBox="1"/>
          <p:nvPr/>
        </p:nvSpPr>
        <p:spPr>
          <a:xfrm>
            <a:off x="739654" y="2072082"/>
            <a:ext cx="7305675" cy="1938992"/>
          </a:xfrm>
          <a:prstGeom prst="rect">
            <a:avLst/>
          </a:prstGeom>
          <a:noFill/>
        </p:spPr>
        <p:txBody>
          <a:bodyPr wrap="square" rtlCol="0">
            <a:spAutoFit/>
          </a:bodyPr>
          <a:lstStyle/>
          <a:p>
            <a:pPr algn="ctr"/>
            <a:r>
              <a:rPr lang="en-US" sz="4000" i="1" dirty="0">
                <a:solidFill>
                  <a:srgbClr val="C00000"/>
                </a:solidFill>
                <a:latin typeface="Arial" panose="020B0604020202020204" pitchFamily="34" charset="0"/>
                <a:cs typeface="Arial" panose="020B0604020202020204" pitchFamily="34" charset="0"/>
              </a:rPr>
              <a:t>Theoretical and Computational Foundations for Cyber-Physical Systems Design</a:t>
            </a:r>
          </a:p>
        </p:txBody>
      </p:sp>
      <p:sp>
        <p:nvSpPr>
          <p:cNvPr id="16" name="文本框 15"/>
          <p:cNvSpPr txBox="1"/>
          <p:nvPr/>
        </p:nvSpPr>
        <p:spPr>
          <a:xfrm>
            <a:off x="2844356" y="4513372"/>
            <a:ext cx="6757996" cy="1200329"/>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Yuankun Xue</a:t>
            </a:r>
            <a:endParaRPr lang="zh-CN" altLang="en-US" sz="2400" dirty="0">
              <a:latin typeface="Arial" panose="020B0604020202020204" pitchFamily="34" charset="0"/>
              <a:cs typeface="Arial" panose="020B0604020202020204" pitchFamily="34" charset="0"/>
            </a:endParaRPr>
          </a:p>
          <a:p>
            <a:pPr algn="ctr"/>
            <a:r>
              <a:rPr lang="en-US" sz="1600" dirty="0">
                <a:latin typeface="Arial" panose="020B0604020202020204" pitchFamily="34" charset="0"/>
                <a:cs typeface="Arial" panose="020B0604020202020204" pitchFamily="34" charset="0"/>
              </a:rPr>
              <a:t>University of Southern California</a:t>
            </a:r>
          </a:p>
          <a:p>
            <a:pPr algn="ctr"/>
            <a:r>
              <a:rPr lang="en-US" sz="1600" dirty="0">
                <a:latin typeface="Arial" panose="020B0604020202020204" pitchFamily="34" charset="0"/>
                <a:cs typeface="Arial" panose="020B0604020202020204" pitchFamily="34" charset="0"/>
              </a:rPr>
              <a:t>April 11</a:t>
            </a:r>
            <a:r>
              <a:rPr lang="en-US" sz="1600" baseline="30000" dirty="0">
                <a:latin typeface="Arial" panose="020B0604020202020204" pitchFamily="34" charset="0"/>
                <a:cs typeface="Arial" panose="020B0604020202020204" pitchFamily="34" charset="0"/>
              </a:rPr>
              <a:t>th</a:t>
            </a:r>
            <a:r>
              <a:rPr lang="en-US" sz="1600" dirty="0">
                <a:latin typeface="Arial" panose="020B0604020202020204" pitchFamily="34" charset="0"/>
                <a:cs typeface="Arial" panose="020B0604020202020204" pitchFamily="34" charset="0"/>
              </a:rPr>
              <a:t> 2017</a:t>
            </a:r>
            <a:endParaRPr lang="zh-CN" altLang="en-US" sz="1600" dirty="0">
              <a:latin typeface="Arial" panose="020B0604020202020204" pitchFamily="34" charset="0"/>
              <a:cs typeface="Arial" panose="020B0604020202020204" pitchFamily="34" charset="0"/>
            </a:endParaRPr>
          </a:p>
          <a:p>
            <a:pPr algn="ctr"/>
            <a:endParaRPr lang="en-US" sz="1600" dirty="0">
              <a:latin typeface="Arial" panose="020B0604020202020204" pitchFamily="34" charset="0"/>
              <a:cs typeface="Arial" panose="020B0604020202020204" pitchFamily="34" charset="0"/>
            </a:endParaRPr>
          </a:p>
        </p:txBody>
      </p:sp>
      <p:pic>
        <p:nvPicPr>
          <p:cNvPr id="1030" name="Picture 6" descr="https://upload.wikimedia.org/wikipedia/en/thumb/b/bc/University_of_Southern_California_seal.svg/996px-University_of_Southern_California_seal.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45329" y="5779264"/>
            <a:ext cx="1006596" cy="103489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29874C7-10E7-490D-B9F0-6C8187C22D83}" type="slidenum">
              <a:rPr lang="en-US" smtClean="0"/>
              <a:t>1</a:t>
            </a:fld>
            <a:endParaRPr lang="en-US"/>
          </a:p>
        </p:txBody>
      </p:sp>
    </p:spTree>
    <p:extLst>
      <p:ext uri="{BB962C8B-B14F-4D97-AF65-F5344CB8AC3E}">
        <p14:creationId xmlns:p14="http://schemas.microsoft.com/office/powerpoint/2010/main" val="3079943719"/>
      </p:ext>
    </p:extLst>
  </p:cSld>
  <p:clrMapOvr>
    <a:masterClrMapping/>
  </p:clrMapOvr>
  <mc:AlternateContent xmlns:mc="http://schemas.openxmlformats.org/markup-compatibility/2006" xmlns:p14="http://schemas.microsoft.com/office/powerpoint/2010/main">
    <mc:Choice Requires="p14">
      <p:transition spd="slow" p14:dur="2000" advTm="7525"/>
    </mc:Choice>
    <mc:Fallback xmlns="">
      <p:transition spd="slow" advTm="75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10</a:t>
            </a:fld>
            <a:endParaRPr lang="en-US"/>
          </a:p>
        </p:txBody>
      </p:sp>
      <p:sp>
        <p:nvSpPr>
          <p:cNvPr id="10" name="标题 3"/>
          <p:cNvSpPr>
            <a:spLocks noGrp="1"/>
          </p:cNvSpPr>
          <p:nvPr>
            <p:ph type="title"/>
          </p:nvPr>
        </p:nvSpPr>
        <p:spPr>
          <a:xfrm>
            <a:off x="0" y="0"/>
            <a:ext cx="10377889" cy="848299"/>
          </a:xfrm>
        </p:spPr>
        <p:txBody>
          <a:bodyPr>
            <a:normAutofit/>
          </a:bodyPr>
          <a:lstStyle/>
          <a:p>
            <a:r>
              <a:rPr lang="en-US" sz="2800" dirty="0"/>
              <a:t>Task I: Compact yet Accurate Model for Complex Dynamics</a:t>
            </a:r>
          </a:p>
        </p:txBody>
      </p:sp>
      <p:sp>
        <p:nvSpPr>
          <p:cNvPr id="11" name="Content Placeholder 2"/>
          <p:cNvSpPr>
            <a:spLocks noGrp="1"/>
          </p:cNvSpPr>
          <p:nvPr>
            <p:ph idx="1"/>
          </p:nvPr>
        </p:nvSpPr>
        <p:spPr>
          <a:xfrm>
            <a:off x="0" y="1140236"/>
            <a:ext cx="9287219" cy="5982932"/>
          </a:xfrm>
        </p:spPr>
        <p:txBody>
          <a:bodyPr>
            <a:normAutofit/>
          </a:bodyPr>
          <a:lstStyle/>
          <a:p>
            <a:r>
              <a:rPr lang="en-US" dirty="0">
                <a:latin typeface="Arial Narrow"/>
                <a:cs typeface="Arial Narrow"/>
              </a:rPr>
              <a:t>Embrace the complexity of CPS processes</a:t>
            </a:r>
          </a:p>
          <a:p>
            <a:pPr lvl="1"/>
            <a:r>
              <a:rPr lang="en-US" dirty="0">
                <a:latin typeface="Arial Narrow"/>
                <a:cs typeface="Arial Narrow"/>
              </a:rPr>
              <a:t>Mathematical characteristics of cyber &amp; physical processes</a:t>
            </a:r>
          </a:p>
          <a:p>
            <a:pPr lvl="1"/>
            <a:r>
              <a:rPr lang="en-US" dirty="0">
                <a:latin typeface="Arial Narrow"/>
                <a:cs typeface="Arial Narrow"/>
              </a:rPr>
              <a:t>Long-range memory / correlations, non-Gaussian, fractality</a:t>
            </a:r>
          </a:p>
          <a:p>
            <a:r>
              <a:rPr lang="en-US" dirty="0">
                <a:latin typeface="Arial Narrow"/>
                <a:cs typeface="Arial Narrow"/>
              </a:rPr>
              <a:t>Compact mathematical modeling paradigm</a:t>
            </a:r>
          </a:p>
          <a:p>
            <a:pPr lvl="1"/>
            <a:r>
              <a:rPr lang="en-US" dirty="0">
                <a:latin typeface="Arial Narrow"/>
                <a:cs typeface="Arial Narrow"/>
              </a:rPr>
              <a:t>Geometric perspective</a:t>
            </a:r>
          </a:p>
          <a:p>
            <a:pPr lvl="1"/>
            <a:r>
              <a:rPr lang="en-US" dirty="0">
                <a:latin typeface="Arial Narrow"/>
                <a:cs typeface="Arial Narrow"/>
              </a:rPr>
              <a:t>Asymmetric dynamics</a:t>
            </a:r>
          </a:p>
          <a:p>
            <a:pPr lvl="1"/>
            <a:r>
              <a:rPr lang="en-US" dirty="0">
                <a:latin typeface="Arial Narrow"/>
                <a:cs typeface="Arial Narrow"/>
              </a:rPr>
              <a:t>Capturing </a:t>
            </a:r>
            <a:r>
              <a:rPr lang="en-US" dirty="0" err="1">
                <a:latin typeface="Arial Narrow"/>
                <a:cs typeface="Arial Narrow"/>
              </a:rPr>
              <a:t>spatio</a:t>
            </a:r>
            <a:r>
              <a:rPr lang="en-US" dirty="0">
                <a:latin typeface="Arial Narrow"/>
                <a:cs typeface="Arial Narrow"/>
              </a:rPr>
              <a:t>-temporal complexity</a:t>
            </a:r>
          </a:p>
          <a:p>
            <a:pPr lvl="1"/>
            <a:r>
              <a:rPr lang="en-US" dirty="0">
                <a:latin typeface="Arial Narrow"/>
                <a:cs typeface="Arial Narrow"/>
              </a:rPr>
              <a:t>Maximum causal entropy principle</a:t>
            </a:r>
          </a:p>
        </p:txBody>
      </p:sp>
    </p:spTree>
    <p:extLst>
      <p:ext uri="{BB962C8B-B14F-4D97-AF65-F5344CB8AC3E}">
        <p14:creationId xmlns:p14="http://schemas.microsoft.com/office/powerpoint/2010/main" val="610040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11</a:t>
            </a:fld>
            <a:endParaRPr lang="en-US"/>
          </a:p>
        </p:txBody>
      </p:sp>
      <p:sp>
        <p:nvSpPr>
          <p:cNvPr id="4" name="标题 3"/>
          <p:cNvSpPr>
            <a:spLocks noGrp="1"/>
          </p:cNvSpPr>
          <p:nvPr>
            <p:ph type="title"/>
          </p:nvPr>
        </p:nvSpPr>
        <p:spPr/>
        <p:txBody>
          <a:bodyPr/>
          <a:lstStyle/>
          <a:p>
            <a:r>
              <a:rPr lang="en-US" dirty="0"/>
              <a:t>Mathematical Memory</a:t>
            </a:r>
          </a:p>
        </p:txBody>
      </p:sp>
      <p:sp>
        <p:nvSpPr>
          <p:cNvPr id="28" name="Content Placeholder 2"/>
          <p:cNvSpPr>
            <a:spLocks noGrp="1"/>
          </p:cNvSpPr>
          <p:nvPr>
            <p:ph idx="1"/>
          </p:nvPr>
        </p:nvSpPr>
        <p:spPr>
          <a:xfrm>
            <a:off x="11705" y="919320"/>
            <a:ext cx="4692312" cy="5265826"/>
          </a:xfrm>
        </p:spPr>
        <p:txBody>
          <a:bodyPr/>
          <a:lstStyle/>
          <a:p>
            <a:r>
              <a:rPr lang="en-US" sz="2500" dirty="0">
                <a:latin typeface="Arial Narrow"/>
                <a:cs typeface="Arial Narrow"/>
              </a:rPr>
              <a:t>Short-range memory</a:t>
            </a:r>
          </a:p>
          <a:p>
            <a:pPr lvl="1"/>
            <a:r>
              <a:rPr lang="en-US" sz="2100" dirty="0">
                <a:latin typeface="Arial Narrow"/>
                <a:cs typeface="Arial Narrow"/>
              </a:rPr>
              <a:t>Autocorrelation function decays exponentially with the lag </a:t>
            </a:r>
            <a:r>
              <a:rPr lang="en-US" sz="2100" i="1" dirty="0">
                <a:latin typeface="Times New Roman"/>
                <a:cs typeface="Times New Roman"/>
              </a:rPr>
              <a:t>k</a:t>
            </a:r>
          </a:p>
          <a:p>
            <a:endParaRPr lang="en-US" sz="2500" dirty="0">
              <a:latin typeface="Arial Narrow"/>
              <a:cs typeface="Arial Narrow"/>
            </a:endParaRPr>
          </a:p>
          <a:p>
            <a:pPr lvl="1"/>
            <a:r>
              <a:rPr lang="en-US" sz="2100" dirty="0">
                <a:latin typeface="Arial Narrow"/>
                <a:cs typeface="Arial Narrow"/>
              </a:rPr>
              <a:t>Autoregressive (integrated) moving average AR(I)MA models </a:t>
            </a:r>
          </a:p>
          <a:p>
            <a:pPr lvl="2"/>
            <a:r>
              <a:rPr lang="en-US" sz="1700" dirty="0">
                <a:latin typeface="Arial Narrow"/>
                <a:cs typeface="Arial Narrow"/>
              </a:rPr>
              <a:t>order (</a:t>
            </a:r>
            <a:r>
              <a:rPr lang="en-US" sz="1700" i="1" dirty="0" err="1">
                <a:latin typeface="Times New Roman"/>
                <a:cs typeface="Times New Roman"/>
              </a:rPr>
              <a:t>p</a:t>
            </a:r>
            <a:r>
              <a:rPr lang="en-US" sz="1700" dirty="0" err="1">
                <a:latin typeface="Arial Narrow"/>
                <a:cs typeface="Arial Narrow"/>
              </a:rPr>
              <a:t>,</a:t>
            </a:r>
            <a:r>
              <a:rPr lang="en-US" sz="1700" i="1" dirty="0" err="1">
                <a:latin typeface="Times New Roman"/>
                <a:cs typeface="Times New Roman"/>
              </a:rPr>
              <a:t>q</a:t>
            </a:r>
            <a:r>
              <a:rPr lang="en-US" sz="1700" dirty="0">
                <a:latin typeface="Arial Narrow"/>
                <a:cs typeface="Arial Narrow"/>
              </a:rPr>
              <a:t>) for </a:t>
            </a:r>
            <a:r>
              <a:rPr lang="en-US" sz="1700" i="1" dirty="0" err="1">
                <a:latin typeface="Times New Roman"/>
                <a:cs typeface="Times New Roman"/>
              </a:rPr>
              <a:t>i</a:t>
            </a:r>
            <a:r>
              <a:rPr lang="en-US" sz="1700" i="1" dirty="0">
                <a:latin typeface="Times New Roman"/>
                <a:cs typeface="Times New Roman"/>
              </a:rPr>
              <a:t> </a:t>
            </a:r>
            <a:r>
              <a:rPr lang="en-US" sz="1700" dirty="0">
                <a:latin typeface="Arial Narrow"/>
                <a:cs typeface="Arial Narrow"/>
              </a:rPr>
              <a:t>= 0 (of order (</a:t>
            </a:r>
            <a:r>
              <a:rPr lang="en-US" sz="1700" i="1" dirty="0" err="1">
                <a:latin typeface="Times New Roman"/>
                <a:cs typeface="Times New Roman"/>
              </a:rPr>
              <a:t>p</a:t>
            </a:r>
            <a:r>
              <a:rPr lang="en-US" sz="1700" dirty="0" err="1">
                <a:latin typeface="Arial Narrow"/>
                <a:cs typeface="Arial Narrow"/>
              </a:rPr>
              <a:t>,</a:t>
            </a:r>
            <a:r>
              <a:rPr lang="en-US" sz="1700" i="1" dirty="0" err="1">
                <a:latin typeface="Times New Roman"/>
                <a:cs typeface="Times New Roman"/>
              </a:rPr>
              <a:t>i</a:t>
            </a:r>
            <a:r>
              <a:rPr lang="en-US" sz="1700" dirty="0" err="1">
                <a:latin typeface="Arial Narrow"/>
                <a:cs typeface="Arial Narrow"/>
              </a:rPr>
              <a:t>,</a:t>
            </a:r>
            <a:r>
              <a:rPr lang="en-US" sz="1700" i="1" dirty="0" err="1">
                <a:latin typeface="Times New Roman"/>
                <a:cs typeface="Times New Roman"/>
              </a:rPr>
              <a:t>q</a:t>
            </a:r>
            <a:r>
              <a:rPr lang="en-US" sz="1700" dirty="0">
                <a:latin typeface="Arial Narrow"/>
                <a:cs typeface="Arial Narrow"/>
              </a:rPr>
              <a:t>) for integer </a:t>
            </a:r>
            <a:r>
              <a:rPr lang="en-US" sz="1700" i="1" dirty="0" err="1">
                <a:latin typeface="Times New Roman"/>
                <a:cs typeface="Times New Roman"/>
              </a:rPr>
              <a:t>i</a:t>
            </a:r>
            <a:r>
              <a:rPr lang="en-US" sz="1700" dirty="0">
                <a:latin typeface="Arial Narrow"/>
                <a:cs typeface="Arial Narrow"/>
              </a:rPr>
              <a:t> &gt; 0)</a:t>
            </a:r>
          </a:p>
          <a:p>
            <a:pPr lvl="3"/>
            <a:endParaRPr lang="en-US" sz="1500" dirty="0">
              <a:latin typeface="Arial Narrow"/>
              <a:cs typeface="Arial Narrow"/>
            </a:endParaRPr>
          </a:p>
          <a:p>
            <a:pPr lvl="3"/>
            <a:endParaRPr lang="en-US" sz="1500" dirty="0">
              <a:latin typeface="Arial Narrow"/>
              <a:cs typeface="Arial Narrow"/>
            </a:endParaRPr>
          </a:p>
          <a:p>
            <a:pPr lvl="2"/>
            <a:r>
              <a:rPr lang="en-US" sz="1700" dirty="0">
                <a:latin typeface="Arial Narrow"/>
                <a:cs typeface="Arial Narrow"/>
              </a:rPr>
              <a:t>where</a:t>
            </a:r>
          </a:p>
        </p:txBody>
      </p:sp>
      <p:graphicFrame>
        <p:nvGraphicFramePr>
          <p:cNvPr id="29" name="Object 5"/>
          <p:cNvGraphicFramePr>
            <a:graphicFrameLocks noChangeAspect="1"/>
          </p:cNvGraphicFramePr>
          <p:nvPr>
            <p:extLst>
              <p:ext uri="{D42A27DB-BD31-4B8C-83A1-F6EECF244321}">
                <p14:modId xmlns:p14="http://schemas.microsoft.com/office/powerpoint/2010/main" val="1418137747"/>
              </p:ext>
            </p:extLst>
          </p:nvPr>
        </p:nvGraphicFramePr>
        <p:xfrm>
          <a:off x="4921566" y="2061580"/>
          <a:ext cx="4140200" cy="482600"/>
        </p:xfrm>
        <a:graphic>
          <a:graphicData uri="http://schemas.openxmlformats.org/presentationml/2006/ole">
            <mc:AlternateContent xmlns:mc="http://schemas.openxmlformats.org/markup-compatibility/2006">
              <mc:Choice xmlns:v="urn:schemas-microsoft-com:vml" Requires="v">
                <p:oleObj spid="_x0000_s42378" name="Equation" r:id="rId4" imgW="2070100" imgH="241300" progId="Equation.3">
                  <p:embed/>
                </p:oleObj>
              </mc:Choice>
              <mc:Fallback>
                <p:oleObj name="Equation" r:id="rId4" imgW="2070100" imgH="241300" progId="Equation.3">
                  <p:embed/>
                  <p:pic>
                    <p:nvPicPr>
                      <p:cNvPr id="6" name="Object 5"/>
                      <p:cNvPicPr>
                        <a:picLocks noChangeAspect="1" noChangeArrowheads="1"/>
                      </p:cNvPicPr>
                      <p:nvPr/>
                    </p:nvPicPr>
                    <p:blipFill>
                      <a:blip r:embed="rId5"/>
                      <a:srcRect/>
                      <a:stretch>
                        <a:fillRect/>
                      </a:stretch>
                    </p:blipFill>
                    <p:spPr bwMode="auto">
                      <a:xfrm>
                        <a:off x="4921566" y="2061580"/>
                        <a:ext cx="4140200"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30" name="Object 6"/>
          <p:cNvGraphicFramePr>
            <a:graphicFrameLocks noChangeAspect="1"/>
          </p:cNvGraphicFramePr>
          <p:nvPr>
            <p:extLst>
              <p:ext uri="{D42A27DB-BD31-4B8C-83A1-F6EECF244321}">
                <p14:modId xmlns:p14="http://schemas.microsoft.com/office/powerpoint/2010/main" val="3362774389"/>
              </p:ext>
            </p:extLst>
          </p:nvPr>
        </p:nvGraphicFramePr>
        <p:xfrm>
          <a:off x="347294" y="2046352"/>
          <a:ext cx="4216400" cy="482600"/>
        </p:xfrm>
        <a:graphic>
          <a:graphicData uri="http://schemas.openxmlformats.org/presentationml/2006/ole">
            <mc:AlternateContent xmlns:mc="http://schemas.openxmlformats.org/markup-compatibility/2006">
              <mc:Choice xmlns:v="urn:schemas-microsoft-com:vml" Requires="v">
                <p:oleObj spid="_x0000_s42379" name="Equation" r:id="rId6" imgW="2108200" imgH="241300" progId="Equation.3">
                  <p:embed/>
                </p:oleObj>
              </mc:Choice>
              <mc:Fallback>
                <p:oleObj name="Equation" r:id="rId6" imgW="2108200" imgH="241300" progId="Equation.3">
                  <p:embed/>
                  <p:pic>
                    <p:nvPicPr>
                      <p:cNvPr id="7" name="Object 6"/>
                      <p:cNvPicPr>
                        <a:picLocks noChangeAspect="1" noChangeArrowheads="1"/>
                      </p:cNvPicPr>
                      <p:nvPr/>
                    </p:nvPicPr>
                    <p:blipFill>
                      <a:blip r:embed="rId7"/>
                      <a:srcRect/>
                      <a:stretch>
                        <a:fillRect/>
                      </a:stretch>
                    </p:blipFill>
                    <p:spPr bwMode="auto">
                      <a:xfrm>
                        <a:off x="347294" y="2046352"/>
                        <a:ext cx="4216400"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31" name="Object 7"/>
          <p:cNvGraphicFramePr>
            <a:graphicFrameLocks noChangeAspect="1"/>
          </p:cNvGraphicFramePr>
          <p:nvPr>
            <p:extLst>
              <p:ext uri="{D42A27DB-BD31-4B8C-83A1-F6EECF244321}">
                <p14:modId xmlns:p14="http://schemas.microsoft.com/office/powerpoint/2010/main" val="4282526597"/>
              </p:ext>
            </p:extLst>
          </p:nvPr>
        </p:nvGraphicFramePr>
        <p:xfrm>
          <a:off x="879479" y="3633149"/>
          <a:ext cx="2667000" cy="482600"/>
        </p:xfrm>
        <a:graphic>
          <a:graphicData uri="http://schemas.openxmlformats.org/presentationml/2006/ole">
            <mc:AlternateContent xmlns:mc="http://schemas.openxmlformats.org/markup-compatibility/2006">
              <mc:Choice xmlns:v="urn:schemas-microsoft-com:vml" Requires="v">
                <p:oleObj spid="_x0000_s42380" name="Equation" r:id="rId8" imgW="1333500" imgH="241300" progId="Equation.3">
                  <p:embed/>
                </p:oleObj>
              </mc:Choice>
              <mc:Fallback>
                <p:oleObj name="Equation" r:id="rId8" imgW="1333500" imgH="241300" progId="Equation.3">
                  <p:embed/>
                  <p:pic>
                    <p:nvPicPr>
                      <p:cNvPr id="8" name="Object 7"/>
                      <p:cNvPicPr>
                        <a:picLocks noChangeAspect="1" noChangeArrowheads="1"/>
                      </p:cNvPicPr>
                      <p:nvPr/>
                    </p:nvPicPr>
                    <p:blipFill>
                      <a:blip r:embed="rId9"/>
                      <a:srcRect/>
                      <a:stretch>
                        <a:fillRect/>
                      </a:stretch>
                    </p:blipFill>
                    <p:spPr bwMode="auto">
                      <a:xfrm>
                        <a:off x="879479" y="3633149"/>
                        <a:ext cx="2667000"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32" name="Object 8"/>
          <p:cNvGraphicFramePr>
            <a:graphicFrameLocks noChangeAspect="1"/>
          </p:cNvGraphicFramePr>
          <p:nvPr>
            <p:extLst>
              <p:ext uri="{D42A27DB-BD31-4B8C-83A1-F6EECF244321}">
                <p14:modId xmlns:p14="http://schemas.microsoft.com/office/powerpoint/2010/main" val="602331070"/>
              </p:ext>
            </p:extLst>
          </p:nvPr>
        </p:nvGraphicFramePr>
        <p:xfrm>
          <a:off x="850392" y="4541879"/>
          <a:ext cx="2641600" cy="431800"/>
        </p:xfrm>
        <a:graphic>
          <a:graphicData uri="http://schemas.openxmlformats.org/presentationml/2006/ole">
            <mc:AlternateContent xmlns:mc="http://schemas.openxmlformats.org/markup-compatibility/2006">
              <mc:Choice xmlns:v="urn:schemas-microsoft-com:vml" Requires="v">
                <p:oleObj spid="_x0000_s42381" name="Equation" r:id="rId10" imgW="1320800" imgH="215900" progId="Equation.3">
                  <p:embed/>
                </p:oleObj>
              </mc:Choice>
              <mc:Fallback>
                <p:oleObj name="Equation" r:id="rId10" imgW="1320800" imgH="215900" progId="Equation.3">
                  <p:embed/>
                  <p:pic>
                    <p:nvPicPr>
                      <p:cNvPr id="9" name="Object 8"/>
                      <p:cNvPicPr>
                        <a:picLocks noChangeAspect="1" noChangeArrowheads="1"/>
                      </p:cNvPicPr>
                      <p:nvPr/>
                    </p:nvPicPr>
                    <p:blipFill>
                      <a:blip r:embed="rId11"/>
                      <a:srcRect/>
                      <a:stretch>
                        <a:fillRect/>
                      </a:stretch>
                    </p:blipFill>
                    <p:spPr bwMode="auto">
                      <a:xfrm>
                        <a:off x="850392" y="4541879"/>
                        <a:ext cx="2641600" cy="43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33" name="Object 9"/>
          <p:cNvGraphicFramePr>
            <a:graphicFrameLocks noChangeAspect="1"/>
          </p:cNvGraphicFramePr>
          <p:nvPr>
            <p:extLst>
              <p:ext uri="{D42A27DB-BD31-4B8C-83A1-F6EECF244321}">
                <p14:modId xmlns:p14="http://schemas.microsoft.com/office/powerpoint/2010/main" val="2237393666"/>
              </p:ext>
            </p:extLst>
          </p:nvPr>
        </p:nvGraphicFramePr>
        <p:xfrm>
          <a:off x="873202" y="4967011"/>
          <a:ext cx="2590800" cy="431800"/>
        </p:xfrm>
        <a:graphic>
          <a:graphicData uri="http://schemas.openxmlformats.org/presentationml/2006/ole">
            <mc:AlternateContent xmlns:mc="http://schemas.openxmlformats.org/markup-compatibility/2006">
              <mc:Choice xmlns:v="urn:schemas-microsoft-com:vml" Requires="v">
                <p:oleObj spid="_x0000_s42382" name="Equation" r:id="rId12" imgW="1295400" imgH="215900" progId="Equation.3">
                  <p:embed/>
                </p:oleObj>
              </mc:Choice>
              <mc:Fallback>
                <p:oleObj name="Equation" r:id="rId12" imgW="1295400" imgH="215900" progId="Equation.3">
                  <p:embed/>
                  <p:pic>
                    <p:nvPicPr>
                      <p:cNvPr id="10" name="Object 9"/>
                      <p:cNvPicPr>
                        <a:picLocks noChangeAspect="1" noChangeArrowheads="1"/>
                      </p:cNvPicPr>
                      <p:nvPr/>
                    </p:nvPicPr>
                    <p:blipFill>
                      <a:blip r:embed="rId13"/>
                      <a:srcRect/>
                      <a:stretch>
                        <a:fillRect/>
                      </a:stretch>
                    </p:blipFill>
                    <p:spPr bwMode="auto">
                      <a:xfrm>
                        <a:off x="873202" y="4967011"/>
                        <a:ext cx="2590800" cy="43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34" name="Object 10"/>
          <p:cNvGraphicFramePr>
            <a:graphicFrameLocks noChangeAspect="1"/>
          </p:cNvGraphicFramePr>
          <p:nvPr>
            <p:extLst>
              <p:ext uri="{D42A27DB-BD31-4B8C-83A1-F6EECF244321}">
                <p14:modId xmlns:p14="http://schemas.microsoft.com/office/powerpoint/2010/main" val="2605023652"/>
              </p:ext>
            </p:extLst>
          </p:nvPr>
        </p:nvGraphicFramePr>
        <p:xfrm>
          <a:off x="1023347" y="5327215"/>
          <a:ext cx="1117600" cy="431800"/>
        </p:xfrm>
        <a:graphic>
          <a:graphicData uri="http://schemas.openxmlformats.org/presentationml/2006/ole">
            <mc:AlternateContent xmlns:mc="http://schemas.openxmlformats.org/markup-compatibility/2006">
              <mc:Choice xmlns:v="urn:schemas-microsoft-com:vml" Requires="v">
                <p:oleObj spid="_x0000_s42383" name="Equation" r:id="rId14" imgW="558800" imgH="215900" progId="Equation.3">
                  <p:embed/>
                </p:oleObj>
              </mc:Choice>
              <mc:Fallback>
                <p:oleObj name="Equation" r:id="rId14" imgW="558800" imgH="215900" progId="Equation.3">
                  <p:embed/>
                  <p:pic>
                    <p:nvPicPr>
                      <p:cNvPr id="11" name="Object 10"/>
                      <p:cNvPicPr>
                        <a:picLocks noChangeAspect="1" noChangeArrowheads="1"/>
                      </p:cNvPicPr>
                      <p:nvPr/>
                    </p:nvPicPr>
                    <p:blipFill>
                      <a:blip r:embed="rId15"/>
                      <a:srcRect/>
                      <a:stretch>
                        <a:fillRect/>
                      </a:stretch>
                    </p:blipFill>
                    <p:spPr bwMode="auto">
                      <a:xfrm>
                        <a:off x="1023347" y="5327215"/>
                        <a:ext cx="1117600" cy="43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35" name="TextBox 12"/>
          <p:cNvSpPr txBox="1"/>
          <p:nvPr/>
        </p:nvSpPr>
        <p:spPr>
          <a:xfrm>
            <a:off x="-25646" y="6476109"/>
            <a:ext cx="3394489" cy="400110"/>
          </a:xfrm>
          <a:prstGeom prst="rect">
            <a:avLst/>
          </a:prstGeom>
          <a:noFill/>
        </p:spPr>
        <p:txBody>
          <a:bodyPr wrap="square" rtlCol="0">
            <a:spAutoFit/>
          </a:bodyPr>
          <a:lstStyle/>
          <a:p>
            <a:r>
              <a:rPr lang="en-US" sz="1000" dirty="0">
                <a:latin typeface="Arial Narrow"/>
                <a:cs typeface="Arial Narrow"/>
              </a:rPr>
              <a:t>Paul </a:t>
            </a:r>
            <a:r>
              <a:rPr lang="en-US" sz="1000" dirty="0" err="1">
                <a:latin typeface="Arial Narrow"/>
                <a:cs typeface="Arial Narrow"/>
              </a:rPr>
              <a:t>Doukhan</a:t>
            </a:r>
            <a:r>
              <a:rPr lang="en-US" sz="1000" dirty="0">
                <a:latin typeface="Arial Narrow"/>
                <a:cs typeface="Arial Narrow"/>
              </a:rPr>
              <a:t>, George Oppenheim, </a:t>
            </a:r>
            <a:r>
              <a:rPr lang="en-US" sz="1000" dirty="0" err="1">
                <a:latin typeface="Arial Narrow"/>
                <a:cs typeface="Arial Narrow"/>
              </a:rPr>
              <a:t>Murad</a:t>
            </a:r>
            <a:r>
              <a:rPr lang="en-US" sz="1000" dirty="0">
                <a:latin typeface="Arial Narrow"/>
                <a:cs typeface="Arial Narrow"/>
              </a:rPr>
              <a:t> </a:t>
            </a:r>
            <a:r>
              <a:rPr lang="en-US" sz="1000" dirty="0" err="1">
                <a:latin typeface="Arial Narrow"/>
                <a:cs typeface="Arial Narrow"/>
              </a:rPr>
              <a:t>Taqqu</a:t>
            </a:r>
            <a:r>
              <a:rPr lang="en-US" sz="1000" dirty="0">
                <a:latin typeface="Arial Narrow"/>
                <a:cs typeface="Arial Narrow"/>
              </a:rPr>
              <a:t>, </a:t>
            </a:r>
            <a:r>
              <a:rPr lang="en-US" sz="1000" i="1" dirty="0">
                <a:latin typeface="Arial Narrow"/>
                <a:cs typeface="Arial Narrow"/>
              </a:rPr>
              <a:t>Theory and Applications of Long-Range Dependence</a:t>
            </a:r>
            <a:r>
              <a:rPr lang="en-US" sz="1000" dirty="0">
                <a:latin typeface="Arial Narrow"/>
                <a:cs typeface="Arial Narrow"/>
              </a:rPr>
              <a:t>, Springer 2002</a:t>
            </a:r>
          </a:p>
        </p:txBody>
      </p:sp>
      <p:graphicFrame>
        <p:nvGraphicFramePr>
          <p:cNvPr id="36" name="Object 13"/>
          <p:cNvGraphicFramePr>
            <a:graphicFrameLocks noChangeAspect="1"/>
          </p:cNvGraphicFramePr>
          <p:nvPr>
            <p:extLst>
              <p:ext uri="{D42A27DB-BD31-4B8C-83A1-F6EECF244321}">
                <p14:modId xmlns:p14="http://schemas.microsoft.com/office/powerpoint/2010/main" val="3021753568"/>
              </p:ext>
            </p:extLst>
          </p:nvPr>
        </p:nvGraphicFramePr>
        <p:xfrm>
          <a:off x="6001192" y="3782807"/>
          <a:ext cx="2692400" cy="482600"/>
        </p:xfrm>
        <a:graphic>
          <a:graphicData uri="http://schemas.openxmlformats.org/presentationml/2006/ole">
            <mc:AlternateContent xmlns:mc="http://schemas.openxmlformats.org/markup-compatibility/2006">
              <mc:Choice xmlns:v="urn:schemas-microsoft-com:vml" Requires="v">
                <p:oleObj spid="_x0000_s42384" name="Equation" r:id="rId16" imgW="1346200" imgH="241300" progId="Equation.3">
                  <p:embed/>
                </p:oleObj>
              </mc:Choice>
              <mc:Fallback>
                <p:oleObj name="Equation" r:id="rId16" imgW="1346200" imgH="241300" progId="Equation.3">
                  <p:embed/>
                  <p:pic>
                    <p:nvPicPr>
                      <p:cNvPr id="14" name="Object 13"/>
                      <p:cNvPicPr>
                        <a:picLocks noChangeAspect="1" noChangeArrowheads="1"/>
                      </p:cNvPicPr>
                      <p:nvPr/>
                    </p:nvPicPr>
                    <p:blipFill>
                      <a:blip r:embed="rId17"/>
                      <a:srcRect/>
                      <a:stretch>
                        <a:fillRect/>
                      </a:stretch>
                    </p:blipFill>
                    <p:spPr bwMode="auto">
                      <a:xfrm>
                        <a:off x="6001192" y="3782807"/>
                        <a:ext cx="2692400"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pic>
        <p:nvPicPr>
          <p:cNvPr id="37" name="Picture 11"/>
          <p:cNvPicPr>
            <a:picLocks noChangeAspect="1"/>
          </p:cNvPicPr>
          <p:nvPr/>
        </p:nvPicPr>
        <p:blipFill rotWithShape="1">
          <a:blip r:embed="rId18"/>
          <a:srcRect l="4141" t="7679" r="6263" b="8448"/>
          <a:stretch/>
        </p:blipFill>
        <p:spPr>
          <a:xfrm>
            <a:off x="3578519" y="4205474"/>
            <a:ext cx="2867431" cy="2684272"/>
          </a:xfrm>
          <a:prstGeom prst="rect">
            <a:avLst/>
          </a:prstGeom>
        </p:spPr>
      </p:pic>
      <p:sp>
        <p:nvSpPr>
          <p:cNvPr id="38" name="Content Placeholder 2"/>
          <p:cNvSpPr txBox="1">
            <a:spLocks/>
          </p:cNvSpPr>
          <p:nvPr/>
        </p:nvSpPr>
        <p:spPr bwMode="auto">
          <a:xfrm>
            <a:off x="4414253" y="916224"/>
            <a:ext cx="5265509" cy="52658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85000"/>
              <a:buFont typeface="Wingdings" pitchFamily="2" charset="2"/>
              <a:buChar char="q"/>
              <a:defRPr sz="2800" b="1" kern="1200">
                <a:solidFill>
                  <a:schemeClr val="tx1"/>
                </a:solidFill>
                <a:latin typeface="Arial" pitchFamily="34" charset="0"/>
                <a:ea typeface="ＭＳ Ｐゴシック" charset="0"/>
                <a:cs typeface="Arial" pitchFamily="34" charset="0"/>
              </a:defRPr>
            </a:lvl1pPr>
            <a:lvl2pPr marL="742950" indent="-285750" algn="l" rtl="0" eaLnBrk="0" fontAlgn="base" hangingPunct="0">
              <a:spcBef>
                <a:spcPct val="20000"/>
              </a:spcBef>
              <a:spcAft>
                <a:spcPct val="0"/>
              </a:spcAft>
              <a:buClr>
                <a:srgbClr val="A50021"/>
              </a:buClr>
              <a:buSzPct val="77000"/>
              <a:buFont typeface="Wingdings" pitchFamily="2" charset="2"/>
              <a:buChar char="q"/>
              <a:defRPr sz="2400" kern="1200">
                <a:solidFill>
                  <a:schemeClr val="tx1"/>
                </a:solidFill>
                <a:latin typeface="Arial" pitchFamily="34" charset="0"/>
                <a:ea typeface="ＭＳ Ｐゴシック" charset="0"/>
                <a:cs typeface="Arial" pitchFamily="34" charset="0"/>
              </a:defRPr>
            </a:lvl2pPr>
            <a:lvl3pPr marL="1143000" indent="-228600" algn="l" rtl="0" eaLnBrk="0" fontAlgn="base" hangingPunct="0">
              <a:spcBef>
                <a:spcPct val="20000"/>
              </a:spcBef>
              <a:spcAft>
                <a:spcPct val="0"/>
              </a:spcAft>
              <a:buClr>
                <a:srgbClr val="A50021"/>
              </a:buClr>
              <a:buSzPct val="65000"/>
              <a:buFont typeface="Wingdings" pitchFamily="2" charset="2"/>
              <a:buChar char="q"/>
              <a:defRPr sz="2000" kern="1200">
                <a:solidFill>
                  <a:schemeClr val="tx1"/>
                </a:solidFill>
                <a:latin typeface="Arial" pitchFamily="34" charset="0"/>
                <a:ea typeface="ＭＳ Ｐゴシック" charset="0"/>
                <a:cs typeface="Arial" pitchFamily="34" charset="0"/>
              </a:defRPr>
            </a:lvl3pPr>
            <a:lvl4pPr marL="1600200" indent="-228600" algn="l" rtl="0" eaLnBrk="0" fontAlgn="base" hangingPunct="0">
              <a:spcBef>
                <a:spcPct val="20000"/>
              </a:spcBef>
              <a:spcAft>
                <a:spcPct val="0"/>
              </a:spcAft>
              <a:buClr>
                <a:srgbClr val="A50021"/>
              </a:buClr>
              <a:buFont typeface="Wingdings" pitchFamily="2" charset="2"/>
              <a:buChar char="§"/>
              <a:defRPr sz="1800" kern="1200">
                <a:solidFill>
                  <a:schemeClr val="tx1"/>
                </a:solidFill>
                <a:latin typeface="Arial" pitchFamily="34" charset="0"/>
                <a:ea typeface="ＭＳ Ｐゴシック" charset="0"/>
                <a:cs typeface="Arial" pitchFamily="34" charset="0"/>
              </a:defRPr>
            </a:lvl4pPr>
            <a:lvl5pPr marL="2057400" indent="-228600" algn="l" rtl="0" eaLnBrk="0" fontAlgn="base" hangingPunct="0">
              <a:spcBef>
                <a:spcPct val="20000"/>
              </a:spcBef>
              <a:spcAft>
                <a:spcPct val="0"/>
              </a:spcAft>
              <a:buClr>
                <a:srgbClr val="A50021"/>
              </a:buClr>
              <a:buFont typeface="Arial" charset="0"/>
              <a:buChar char="»"/>
              <a:defRPr sz="1600" kern="1200">
                <a:solidFill>
                  <a:schemeClr val="tx1"/>
                </a:solidFill>
                <a:latin typeface="Arial" pitchFamily="34" charset="0"/>
                <a:ea typeface="ＭＳ Ｐゴシック"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dirty="0">
                <a:latin typeface="Arial Narrow"/>
                <a:cs typeface="Arial Narrow"/>
              </a:rPr>
              <a:t>Long-range dependence (memory)</a:t>
            </a:r>
          </a:p>
          <a:p>
            <a:pPr lvl="1"/>
            <a:r>
              <a:rPr lang="en-US" sz="2100" dirty="0">
                <a:latin typeface="Arial Narrow"/>
                <a:cs typeface="Arial Narrow"/>
              </a:rPr>
              <a:t>Autocorrelation function decays as a     power law with the lag </a:t>
            </a:r>
            <a:r>
              <a:rPr lang="en-US" sz="2100" i="1" dirty="0">
                <a:latin typeface="Times New Roman"/>
                <a:cs typeface="Times New Roman"/>
              </a:rPr>
              <a:t>k</a:t>
            </a:r>
          </a:p>
          <a:p>
            <a:endParaRPr lang="en-US" sz="2500" dirty="0">
              <a:latin typeface="Arial Narrow"/>
              <a:cs typeface="Arial Narrow"/>
            </a:endParaRPr>
          </a:p>
          <a:p>
            <a:pPr lvl="1"/>
            <a:r>
              <a:rPr lang="en-US" sz="2100" dirty="0">
                <a:latin typeface="Arial Narrow"/>
                <a:cs typeface="Arial Narrow"/>
              </a:rPr>
              <a:t>Fractional autoregressive integrated    moving average (FARIMA) models </a:t>
            </a:r>
          </a:p>
          <a:p>
            <a:pPr lvl="2"/>
            <a:r>
              <a:rPr lang="en-US" sz="1700" dirty="0">
                <a:latin typeface="Arial Narrow"/>
                <a:cs typeface="Arial Narrow"/>
              </a:rPr>
              <a:t>order (</a:t>
            </a:r>
            <a:r>
              <a:rPr lang="en-US" sz="1700" i="1" dirty="0" err="1">
                <a:latin typeface="Times New Roman"/>
                <a:cs typeface="Times New Roman"/>
              </a:rPr>
              <a:t>p</a:t>
            </a:r>
            <a:r>
              <a:rPr lang="en-US" sz="1700" dirty="0" err="1">
                <a:latin typeface="Arial Narrow"/>
                <a:cs typeface="Arial Narrow"/>
              </a:rPr>
              <a:t>,</a:t>
            </a:r>
            <a:r>
              <a:rPr lang="en-US" sz="1700" i="1" dirty="0" err="1">
                <a:latin typeface="Times New Roman"/>
                <a:cs typeface="Times New Roman"/>
              </a:rPr>
              <a:t>d</a:t>
            </a:r>
            <a:r>
              <a:rPr lang="en-US" sz="1700" dirty="0" err="1">
                <a:latin typeface="Arial Narrow"/>
                <a:cs typeface="Arial Narrow"/>
              </a:rPr>
              <a:t>,</a:t>
            </a:r>
            <a:r>
              <a:rPr lang="en-US" sz="1700" i="1" dirty="0" err="1">
                <a:latin typeface="Times New Roman"/>
                <a:cs typeface="Times New Roman"/>
              </a:rPr>
              <a:t>q</a:t>
            </a:r>
            <a:r>
              <a:rPr lang="en-US" sz="1700" dirty="0">
                <a:latin typeface="Arial Narrow"/>
                <a:cs typeface="Arial Narrow"/>
              </a:rPr>
              <a:t>) with </a:t>
            </a:r>
            <a:r>
              <a:rPr lang="en-US" sz="1700" i="1" dirty="0">
                <a:latin typeface="Times New Roman"/>
                <a:cs typeface="Times New Roman"/>
              </a:rPr>
              <a:t>d</a:t>
            </a:r>
            <a:r>
              <a:rPr lang="en-US" sz="1700" dirty="0">
                <a:latin typeface="Arial Narrow"/>
                <a:cs typeface="Arial Narrow"/>
              </a:rPr>
              <a:t> the </a:t>
            </a:r>
            <a:r>
              <a:rPr lang="en-US" sz="1700" b="1" dirty="0">
                <a:solidFill>
                  <a:srgbClr val="C00000"/>
                </a:solidFill>
                <a:latin typeface="Arial Narrow"/>
                <a:cs typeface="Arial Narrow"/>
              </a:rPr>
              <a:t>fractional                     (non-integer) order differencing</a:t>
            </a:r>
            <a:r>
              <a:rPr lang="en-US" sz="1700" dirty="0">
                <a:solidFill>
                  <a:srgbClr val="C00000"/>
                </a:solidFill>
                <a:latin typeface="Arial Narrow"/>
                <a:cs typeface="Arial Narrow"/>
              </a:rPr>
              <a:t> </a:t>
            </a:r>
            <a:r>
              <a:rPr lang="en-US" sz="1700" dirty="0">
                <a:latin typeface="Arial Narrow"/>
                <a:cs typeface="Arial Narrow"/>
              </a:rPr>
              <a:t>operator </a:t>
            </a:r>
          </a:p>
        </p:txBody>
      </p:sp>
    </p:spTree>
    <p:extLst>
      <p:ext uri="{BB962C8B-B14F-4D97-AF65-F5344CB8AC3E}">
        <p14:creationId xmlns:p14="http://schemas.microsoft.com/office/powerpoint/2010/main" val="3352435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12</a:t>
            </a:fld>
            <a:endParaRPr lang="en-US"/>
          </a:p>
        </p:txBody>
      </p:sp>
      <p:sp>
        <p:nvSpPr>
          <p:cNvPr id="4" name="标题 3"/>
          <p:cNvSpPr>
            <a:spLocks noGrp="1"/>
          </p:cNvSpPr>
          <p:nvPr>
            <p:ph type="title"/>
          </p:nvPr>
        </p:nvSpPr>
        <p:spPr>
          <a:xfrm>
            <a:off x="142874" y="-8438"/>
            <a:ext cx="8984351" cy="908882"/>
          </a:xfrm>
        </p:spPr>
        <p:txBody>
          <a:bodyPr>
            <a:normAutofit/>
          </a:bodyPr>
          <a:lstStyle/>
          <a:p>
            <a:r>
              <a:rPr lang="en-US" dirty="0"/>
              <a:t>Real processes exhibit </a:t>
            </a:r>
            <a:r>
              <a:rPr lang="en-US" i="1" dirty="0"/>
              <a:t>long-range</a:t>
            </a:r>
            <a:r>
              <a:rPr lang="en-US" dirty="0"/>
              <a:t> memory</a:t>
            </a:r>
          </a:p>
        </p:txBody>
      </p:sp>
      <p:cxnSp>
        <p:nvCxnSpPr>
          <p:cNvPr id="6" name="直接箭头连接符 5"/>
          <p:cNvCxnSpPr/>
          <p:nvPr/>
        </p:nvCxnSpPr>
        <p:spPr>
          <a:xfrm>
            <a:off x="1384416" y="5141306"/>
            <a:ext cx="523757" cy="482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graphicFrame>
        <p:nvGraphicFramePr>
          <p:cNvPr id="7" name="对象 6"/>
          <p:cNvGraphicFramePr>
            <a:graphicFrameLocks noChangeAspect="1"/>
          </p:cNvGraphicFramePr>
          <p:nvPr/>
        </p:nvGraphicFramePr>
        <p:xfrm>
          <a:off x="3422530" y="4339593"/>
          <a:ext cx="1577975" cy="2199320"/>
        </p:xfrm>
        <a:graphic>
          <a:graphicData uri="http://schemas.openxmlformats.org/presentationml/2006/ole">
            <mc:AlternateContent xmlns:mc="http://schemas.openxmlformats.org/markup-compatibility/2006">
              <mc:Choice xmlns:v="urn:schemas-microsoft-com:vml" Requires="v">
                <p:oleObj spid="_x0000_s39995" name="CorelDRAW" r:id="rId4" imgW="1919160" imgH="2678040" progId="CorelDraw.Graphic.17">
                  <p:embed/>
                </p:oleObj>
              </mc:Choice>
              <mc:Fallback>
                <p:oleObj name="CorelDRAW" r:id="rId4" imgW="1919160" imgH="2678040" progId="CorelDraw.Graphic.17">
                  <p:embed/>
                  <p:pic>
                    <p:nvPicPr>
                      <p:cNvPr id="7" name="对象 6"/>
                      <p:cNvPicPr/>
                      <p:nvPr/>
                    </p:nvPicPr>
                    <p:blipFill>
                      <a:blip r:embed="rId5"/>
                      <a:stretch>
                        <a:fillRect/>
                      </a:stretch>
                    </p:blipFill>
                    <p:spPr>
                      <a:xfrm>
                        <a:off x="3422530" y="4339593"/>
                        <a:ext cx="1577975" cy="2199320"/>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142875" y="4419600"/>
            <a:ext cx="1066800" cy="1600200"/>
          </a:xfrm>
          <a:prstGeom prst="rect">
            <a:avLst/>
          </a:prstGeom>
        </p:spPr>
      </p:pic>
      <p:pic>
        <p:nvPicPr>
          <p:cNvPr id="9" name="图片 8"/>
          <p:cNvPicPr>
            <a:picLocks noChangeAspect="1"/>
          </p:cNvPicPr>
          <p:nvPr/>
        </p:nvPicPr>
        <p:blipFill>
          <a:blip r:embed="rId7"/>
          <a:stretch>
            <a:fillRect/>
          </a:stretch>
        </p:blipFill>
        <p:spPr>
          <a:xfrm>
            <a:off x="1908173" y="4536531"/>
            <a:ext cx="990600" cy="1543050"/>
          </a:xfrm>
          <a:prstGeom prst="rect">
            <a:avLst/>
          </a:prstGeom>
        </p:spPr>
      </p:pic>
      <p:sp>
        <p:nvSpPr>
          <p:cNvPr id="11" name="文本框 10"/>
          <p:cNvSpPr txBox="1"/>
          <p:nvPr/>
        </p:nvSpPr>
        <p:spPr>
          <a:xfrm>
            <a:off x="635434" y="6079581"/>
            <a:ext cx="1846980" cy="369332"/>
          </a:xfrm>
          <a:prstGeom prst="rect">
            <a:avLst/>
          </a:prstGeom>
          <a:noFill/>
        </p:spPr>
        <p:txBody>
          <a:bodyPr wrap="none" rtlCol="0">
            <a:spAutoFit/>
          </a:bodyPr>
          <a:lstStyle/>
          <a:p>
            <a:r>
              <a:rPr lang="en-US" dirty="0"/>
              <a:t>Thumb abduction</a:t>
            </a:r>
          </a:p>
        </p:txBody>
      </p:sp>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625" y="1305743"/>
            <a:ext cx="9079601" cy="2878941"/>
          </a:xfrm>
          <a:prstGeom prst="rect">
            <a:avLst/>
          </a:prstGeom>
        </p:spPr>
      </p:pic>
      <p:cxnSp>
        <p:nvCxnSpPr>
          <p:cNvPr id="13" name="直接箭头连接符 12"/>
          <p:cNvCxnSpPr/>
          <p:nvPr/>
        </p:nvCxnSpPr>
        <p:spPr>
          <a:xfrm>
            <a:off x="2841860" y="5129720"/>
            <a:ext cx="523757" cy="482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p:nvPr/>
        </p:nvCxnSpPr>
        <p:spPr>
          <a:xfrm flipV="1">
            <a:off x="4800600" y="4181044"/>
            <a:ext cx="3292" cy="476157"/>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15" name="文本框 14"/>
          <p:cNvSpPr txBox="1"/>
          <p:nvPr/>
        </p:nvSpPr>
        <p:spPr>
          <a:xfrm>
            <a:off x="1051793" y="1003619"/>
            <a:ext cx="692818" cy="369332"/>
          </a:xfrm>
          <a:prstGeom prst="rect">
            <a:avLst/>
          </a:prstGeom>
          <a:noFill/>
        </p:spPr>
        <p:txBody>
          <a:bodyPr wrap="none" rtlCol="0">
            <a:spAutoFit/>
          </a:bodyPr>
          <a:lstStyle/>
          <a:p>
            <a:r>
              <a:rPr lang="en-US" dirty="0" err="1"/>
              <a:t>iEMG</a:t>
            </a:r>
            <a:endParaRPr lang="en-US" dirty="0"/>
          </a:p>
        </p:txBody>
      </p:sp>
      <p:sp>
        <p:nvSpPr>
          <p:cNvPr id="16" name="文本框 15"/>
          <p:cNvSpPr txBox="1"/>
          <p:nvPr/>
        </p:nvSpPr>
        <p:spPr>
          <a:xfrm>
            <a:off x="1668754" y="1003619"/>
            <a:ext cx="1396023" cy="369332"/>
          </a:xfrm>
          <a:prstGeom prst="rect">
            <a:avLst/>
          </a:prstGeom>
          <a:noFill/>
        </p:spPr>
        <p:txBody>
          <a:bodyPr wrap="none" rtlCol="0">
            <a:spAutoFit/>
          </a:bodyPr>
          <a:lstStyle/>
          <a:p>
            <a:r>
              <a:rPr lang="en-US" dirty="0" err="1"/>
              <a:t>Measurment</a:t>
            </a:r>
            <a:endParaRPr lang="en-US" dirty="0"/>
          </a:p>
        </p:txBody>
      </p:sp>
      <p:sp>
        <p:nvSpPr>
          <p:cNvPr id="17" name="文本框 16"/>
          <p:cNvSpPr txBox="1"/>
          <p:nvPr/>
        </p:nvSpPr>
        <p:spPr>
          <a:xfrm>
            <a:off x="4354804" y="992559"/>
            <a:ext cx="1661352" cy="369332"/>
          </a:xfrm>
          <a:prstGeom prst="rect">
            <a:avLst/>
          </a:prstGeom>
          <a:noFill/>
        </p:spPr>
        <p:txBody>
          <a:bodyPr wrap="none" rtlCol="0">
            <a:spAutoFit/>
          </a:bodyPr>
          <a:lstStyle/>
          <a:p>
            <a:r>
              <a:rPr lang="en-US" dirty="0"/>
              <a:t>Autocorrelation</a:t>
            </a:r>
          </a:p>
        </p:txBody>
      </p:sp>
      <p:cxnSp>
        <p:nvCxnSpPr>
          <p:cNvPr id="18" name="直接箭头连接符 17"/>
          <p:cNvCxnSpPr/>
          <p:nvPr/>
        </p:nvCxnSpPr>
        <p:spPr>
          <a:xfrm>
            <a:off x="5747382" y="1937113"/>
            <a:ext cx="3" cy="385448"/>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4587425" y="1486157"/>
            <a:ext cx="1798313" cy="523220"/>
          </a:xfrm>
          <a:prstGeom prst="rect">
            <a:avLst/>
          </a:prstGeom>
          <a:noFill/>
        </p:spPr>
        <p:txBody>
          <a:bodyPr wrap="none" rtlCol="0">
            <a:spAutoFit/>
          </a:bodyPr>
          <a:lstStyle/>
          <a:p>
            <a:r>
              <a:rPr lang="en-US" sz="1400" dirty="0"/>
              <a:t>Decreases </a:t>
            </a:r>
          </a:p>
          <a:p>
            <a:r>
              <a:rPr lang="en-US" sz="1400" dirty="0"/>
              <a:t>following a </a:t>
            </a:r>
            <a:r>
              <a:rPr lang="en-US" sz="1400" i="1" dirty="0">
                <a:solidFill>
                  <a:schemeClr val="accent5"/>
                </a:solidFill>
              </a:rPr>
              <a:t>power-law</a:t>
            </a:r>
          </a:p>
        </p:txBody>
      </p:sp>
      <p:cxnSp>
        <p:nvCxnSpPr>
          <p:cNvPr id="20" name="直接箭头连接符 19"/>
          <p:cNvCxnSpPr/>
          <p:nvPr/>
        </p:nvCxnSpPr>
        <p:spPr>
          <a:xfrm>
            <a:off x="6385738" y="1853918"/>
            <a:ext cx="523757" cy="482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flipV="1">
            <a:off x="7619880" y="3670613"/>
            <a:ext cx="3292" cy="476157"/>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22" name="文本框 21"/>
          <p:cNvSpPr txBox="1"/>
          <p:nvPr/>
        </p:nvSpPr>
        <p:spPr>
          <a:xfrm>
            <a:off x="6817232" y="4143608"/>
            <a:ext cx="2025811" cy="307777"/>
          </a:xfrm>
          <a:prstGeom prst="rect">
            <a:avLst/>
          </a:prstGeom>
          <a:noFill/>
        </p:spPr>
        <p:txBody>
          <a:bodyPr wrap="none" rtlCol="0">
            <a:spAutoFit/>
          </a:bodyPr>
          <a:lstStyle/>
          <a:p>
            <a:r>
              <a:rPr lang="en-US" sz="1400" i="1" dirty="0" err="1">
                <a:solidFill>
                  <a:schemeClr val="accent5"/>
                </a:solidFill>
              </a:rPr>
              <a:t>Spatio</a:t>
            </a:r>
            <a:r>
              <a:rPr lang="en-US" sz="1400" i="1" dirty="0">
                <a:solidFill>
                  <a:schemeClr val="accent5"/>
                </a:solidFill>
              </a:rPr>
              <a:t>-temporal</a:t>
            </a:r>
            <a:r>
              <a:rPr lang="en-US" sz="1400" dirty="0"/>
              <a:t> coupling</a:t>
            </a:r>
            <a:endParaRPr lang="en-US" sz="1400" i="1" dirty="0">
              <a:solidFill>
                <a:schemeClr val="accent5"/>
              </a:solidFill>
            </a:endParaRPr>
          </a:p>
        </p:txBody>
      </p:sp>
      <p:sp>
        <p:nvSpPr>
          <p:cNvPr id="23" name="内容占位符 1"/>
          <p:cNvSpPr>
            <a:spLocks noGrp="1"/>
          </p:cNvSpPr>
          <p:nvPr>
            <p:ph idx="1"/>
          </p:nvPr>
        </p:nvSpPr>
        <p:spPr>
          <a:xfrm>
            <a:off x="5210472" y="4775608"/>
            <a:ext cx="3954747" cy="1064895"/>
          </a:xfrm>
        </p:spPr>
        <p:txBody>
          <a:bodyPr>
            <a:normAutofit/>
          </a:bodyPr>
          <a:lstStyle/>
          <a:p>
            <a:r>
              <a:rPr lang="en-US" sz="1600" dirty="0"/>
              <a:t>Neuro-muscular process exhibits </a:t>
            </a:r>
            <a:r>
              <a:rPr lang="en-US" sz="1600" i="1" dirty="0">
                <a:solidFill>
                  <a:schemeClr val="accent5"/>
                </a:solidFill>
              </a:rPr>
              <a:t>long-range memory</a:t>
            </a:r>
            <a:r>
              <a:rPr lang="en-US" sz="1600" dirty="0"/>
              <a:t> governed by a </a:t>
            </a:r>
            <a:r>
              <a:rPr lang="en-US" sz="1600" i="1" dirty="0">
                <a:solidFill>
                  <a:schemeClr val="accent5"/>
                </a:solidFill>
              </a:rPr>
              <a:t>power law </a:t>
            </a:r>
          </a:p>
        </p:txBody>
      </p:sp>
      <p:sp>
        <p:nvSpPr>
          <p:cNvPr id="24" name="文本框 23"/>
          <p:cNvSpPr txBox="1"/>
          <p:nvPr/>
        </p:nvSpPr>
        <p:spPr>
          <a:xfrm>
            <a:off x="5222733" y="4365098"/>
            <a:ext cx="1073820" cy="369332"/>
          </a:xfrm>
          <a:prstGeom prst="rect">
            <a:avLst/>
          </a:prstGeom>
          <a:noFill/>
        </p:spPr>
        <p:txBody>
          <a:bodyPr wrap="none" rtlCol="0">
            <a:spAutoFit/>
          </a:bodyPr>
          <a:lstStyle/>
          <a:p>
            <a:r>
              <a:rPr lang="en-US" b="1" u="sng" dirty="0"/>
              <a:t>Remarks:</a:t>
            </a:r>
          </a:p>
        </p:txBody>
      </p:sp>
      <p:sp>
        <p:nvSpPr>
          <p:cNvPr id="25" name="内容占位符 1"/>
          <p:cNvSpPr txBox="1">
            <a:spLocks/>
          </p:cNvSpPr>
          <p:nvPr/>
        </p:nvSpPr>
        <p:spPr>
          <a:xfrm>
            <a:off x="5235986" y="5487352"/>
            <a:ext cx="3954747" cy="1064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Neuro-muscular process is a </a:t>
            </a:r>
            <a:r>
              <a:rPr lang="en-US" sz="1600" i="1" dirty="0">
                <a:solidFill>
                  <a:schemeClr val="accent5"/>
                </a:solidFill>
              </a:rPr>
              <a:t>multivariate</a:t>
            </a:r>
            <a:r>
              <a:rPr lang="en-US" sz="1600" dirty="0"/>
              <a:t> process with </a:t>
            </a:r>
            <a:r>
              <a:rPr lang="en-US" sz="1600" i="1" dirty="0" err="1">
                <a:solidFill>
                  <a:schemeClr val="accent5"/>
                </a:solidFill>
              </a:rPr>
              <a:t>spatio</a:t>
            </a:r>
            <a:r>
              <a:rPr lang="en-US" sz="1600" i="1" dirty="0">
                <a:solidFill>
                  <a:schemeClr val="accent5"/>
                </a:solidFill>
              </a:rPr>
              <a:t>-temporal</a:t>
            </a:r>
            <a:r>
              <a:rPr lang="en-US" sz="1600" dirty="0"/>
              <a:t> dynamic intercoupling</a:t>
            </a:r>
            <a:endParaRPr lang="en-US" sz="1600" i="1" dirty="0">
              <a:solidFill>
                <a:schemeClr val="accent5"/>
              </a:solidFill>
            </a:endParaRPr>
          </a:p>
        </p:txBody>
      </p:sp>
      <p:pic>
        <p:nvPicPr>
          <p:cNvPr id="26" name="Picture 25"/>
          <p:cNvPicPr>
            <a:picLocks noChangeAspect="1"/>
          </p:cNvPicPr>
          <p:nvPr/>
        </p:nvPicPr>
        <p:blipFill>
          <a:blip r:embed="rId9"/>
          <a:stretch>
            <a:fillRect/>
          </a:stretch>
        </p:blipFill>
        <p:spPr>
          <a:xfrm>
            <a:off x="8189713" y="1331966"/>
            <a:ext cx="651275" cy="298501"/>
          </a:xfrm>
          <a:prstGeom prst="rect">
            <a:avLst/>
          </a:prstGeom>
        </p:spPr>
      </p:pic>
      <p:sp>
        <p:nvSpPr>
          <p:cNvPr id="27" name="椭圆 16"/>
          <p:cNvSpPr/>
          <p:nvPr/>
        </p:nvSpPr>
        <p:spPr>
          <a:xfrm>
            <a:off x="8189712" y="1376450"/>
            <a:ext cx="651275" cy="24765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3807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13</a:t>
            </a:fld>
            <a:endParaRPr lang="en-US"/>
          </a:p>
        </p:txBody>
      </p:sp>
      <p:cxnSp>
        <p:nvCxnSpPr>
          <p:cNvPr id="6" name="直接箭头连接符 5"/>
          <p:cNvCxnSpPr/>
          <p:nvPr/>
        </p:nvCxnSpPr>
        <p:spPr>
          <a:xfrm>
            <a:off x="1384416" y="5141306"/>
            <a:ext cx="523757" cy="482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graphicFrame>
        <p:nvGraphicFramePr>
          <p:cNvPr id="7" name="对象 6"/>
          <p:cNvGraphicFramePr>
            <a:graphicFrameLocks noChangeAspect="1"/>
          </p:cNvGraphicFramePr>
          <p:nvPr/>
        </p:nvGraphicFramePr>
        <p:xfrm>
          <a:off x="3422530" y="4339593"/>
          <a:ext cx="1577975" cy="2199320"/>
        </p:xfrm>
        <a:graphic>
          <a:graphicData uri="http://schemas.openxmlformats.org/presentationml/2006/ole">
            <mc:AlternateContent xmlns:mc="http://schemas.openxmlformats.org/markup-compatibility/2006">
              <mc:Choice xmlns:v="urn:schemas-microsoft-com:vml" Requires="v">
                <p:oleObj spid="_x0000_s41019" name="CorelDRAW" r:id="rId4" imgW="1919160" imgH="2678040" progId="CorelDraw.Graphic.17">
                  <p:embed/>
                </p:oleObj>
              </mc:Choice>
              <mc:Fallback>
                <p:oleObj name="CorelDRAW" r:id="rId4" imgW="1919160" imgH="2678040" progId="CorelDraw.Graphic.17">
                  <p:embed/>
                  <p:pic>
                    <p:nvPicPr>
                      <p:cNvPr id="7" name="对象 6"/>
                      <p:cNvPicPr/>
                      <p:nvPr/>
                    </p:nvPicPr>
                    <p:blipFill>
                      <a:blip r:embed="rId5"/>
                      <a:stretch>
                        <a:fillRect/>
                      </a:stretch>
                    </p:blipFill>
                    <p:spPr>
                      <a:xfrm>
                        <a:off x="3422530" y="4339593"/>
                        <a:ext cx="1577975" cy="2199320"/>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142875" y="4419600"/>
            <a:ext cx="1066800" cy="1600200"/>
          </a:xfrm>
          <a:prstGeom prst="rect">
            <a:avLst/>
          </a:prstGeom>
        </p:spPr>
      </p:pic>
      <p:pic>
        <p:nvPicPr>
          <p:cNvPr id="9" name="图片 8"/>
          <p:cNvPicPr>
            <a:picLocks noChangeAspect="1"/>
          </p:cNvPicPr>
          <p:nvPr/>
        </p:nvPicPr>
        <p:blipFill>
          <a:blip r:embed="rId7"/>
          <a:stretch>
            <a:fillRect/>
          </a:stretch>
        </p:blipFill>
        <p:spPr>
          <a:xfrm>
            <a:off x="1908173" y="4536531"/>
            <a:ext cx="990600" cy="1543050"/>
          </a:xfrm>
          <a:prstGeom prst="rect">
            <a:avLst/>
          </a:prstGeom>
        </p:spPr>
      </p:pic>
      <p:sp>
        <p:nvSpPr>
          <p:cNvPr id="11" name="文本框 10"/>
          <p:cNvSpPr txBox="1"/>
          <p:nvPr/>
        </p:nvSpPr>
        <p:spPr>
          <a:xfrm>
            <a:off x="635434" y="6079581"/>
            <a:ext cx="1846980" cy="369332"/>
          </a:xfrm>
          <a:prstGeom prst="rect">
            <a:avLst/>
          </a:prstGeom>
          <a:noFill/>
        </p:spPr>
        <p:txBody>
          <a:bodyPr wrap="none" rtlCol="0">
            <a:spAutoFit/>
          </a:bodyPr>
          <a:lstStyle/>
          <a:p>
            <a:r>
              <a:rPr lang="en-US" dirty="0"/>
              <a:t>Thumb abduction</a:t>
            </a:r>
          </a:p>
        </p:txBody>
      </p:sp>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625" y="1305743"/>
            <a:ext cx="9079601" cy="2878941"/>
          </a:xfrm>
          <a:prstGeom prst="rect">
            <a:avLst/>
          </a:prstGeom>
        </p:spPr>
      </p:pic>
      <p:cxnSp>
        <p:nvCxnSpPr>
          <p:cNvPr id="13" name="直接箭头连接符 12"/>
          <p:cNvCxnSpPr/>
          <p:nvPr/>
        </p:nvCxnSpPr>
        <p:spPr>
          <a:xfrm>
            <a:off x="2841860" y="5129720"/>
            <a:ext cx="523757" cy="482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p:nvPr/>
        </p:nvCxnSpPr>
        <p:spPr>
          <a:xfrm flipV="1">
            <a:off x="4800600" y="4181044"/>
            <a:ext cx="3292" cy="476157"/>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15" name="文本框 14"/>
          <p:cNvSpPr txBox="1"/>
          <p:nvPr/>
        </p:nvSpPr>
        <p:spPr>
          <a:xfrm>
            <a:off x="1051793" y="1003619"/>
            <a:ext cx="692818" cy="369332"/>
          </a:xfrm>
          <a:prstGeom prst="rect">
            <a:avLst/>
          </a:prstGeom>
          <a:noFill/>
        </p:spPr>
        <p:txBody>
          <a:bodyPr wrap="none" rtlCol="0">
            <a:spAutoFit/>
          </a:bodyPr>
          <a:lstStyle/>
          <a:p>
            <a:r>
              <a:rPr lang="en-US" dirty="0" err="1"/>
              <a:t>iEMG</a:t>
            </a:r>
            <a:endParaRPr lang="en-US" dirty="0"/>
          </a:p>
        </p:txBody>
      </p:sp>
      <p:sp>
        <p:nvSpPr>
          <p:cNvPr id="16" name="文本框 15"/>
          <p:cNvSpPr txBox="1"/>
          <p:nvPr/>
        </p:nvSpPr>
        <p:spPr>
          <a:xfrm>
            <a:off x="1668754" y="1003619"/>
            <a:ext cx="1396023" cy="369332"/>
          </a:xfrm>
          <a:prstGeom prst="rect">
            <a:avLst/>
          </a:prstGeom>
          <a:noFill/>
        </p:spPr>
        <p:txBody>
          <a:bodyPr wrap="none" rtlCol="0">
            <a:spAutoFit/>
          </a:bodyPr>
          <a:lstStyle/>
          <a:p>
            <a:r>
              <a:rPr lang="en-US" dirty="0" err="1"/>
              <a:t>Measurment</a:t>
            </a:r>
            <a:endParaRPr lang="en-US" dirty="0"/>
          </a:p>
        </p:txBody>
      </p:sp>
      <p:sp>
        <p:nvSpPr>
          <p:cNvPr id="17" name="文本框 16"/>
          <p:cNvSpPr txBox="1"/>
          <p:nvPr/>
        </p:nvSpPr>
        <p:spPr>
          <a:xfrm>
            <a:off x="4354804" y="992559"/>
            <a:ext cx="1661352" cy="369332"/>
          </a:xfrm>
          <a:prstGeom prst="rect">
            <a:avLst/>
          </a:prstGeom>
          <a:noFill/>
        </p:spPr>
        <p:txBody>
          <a:bodyPr wrap="none" rtlCol="0">
            <a:spAutoFit/>
          </a:bodyPr>
          <a:lstStyle/>
          <a:p>
            <a:r>
              <a:rPr lang="en-US" dirty="0"/>
              <a:t>Autocorrelation</a:t>
            </a:r>
          </a:p>
        </p:txBody>
      </p:sp>
      <p:cxnSp>
        <p:nvCxnSpPr>
          <p:cNvPr id="18" name="直接箭头连接符 17"/>
          <p:cNvCxnSpPr/>
          <p:nvPr/>
        </p:nvCxnSpPr>
        <p:spPr>
          <a:xfrm>
            <a:off x="5747382" y="1937113"/>
            <a:ext cx="3" cy="385448"/>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4587425" y="1486157"/>
            <a:ext cx="1798313" cy="523220"/>
          </a:xfrm>
          <a:prstGeom prst="rect">
            <a:avLst/>
          </a:prstGeom>
          <a:noFill/>
        </p:spPr>
        <p:txBody>
          <a:bodyPr wrap="none" rtlCol="0">
            <a:spAutoFit/>
          </a:bodyPr>
          <a:lstStyle/>
          <a:p>
            <a:r>
              <a:rPr lang="en-US" sz="1400" dirty="0"/>
              <a:t>Decreases </a:t>
            </a:r>
          </a:p>
          <a:p>
            <a:r>
              <a:rPr lang="en-US" sz="1400" dirty="0"/>
              <a:t>following a </a:t>
            </a:r>
            <a:r>
              <a:rPr lang="en-US" sz="1400" i="1" dirty="0">
                <a:solidFill>
                  <a:schemeClr val="accent5"/>
                </a:solidFill>
              </a:rPr>
              <a:t>power-law</a:t>
            </a:r>
          </a:p>
        </p:txBody>
      </p:sp>
      <p:cxnSp>
        <p:nvCxnSpPr>
          <p:cNvPr id="20" name="直接箭头连接符 19"/>
          <p:cNvCxnSpPr/>
          <p:nvPr/>
        </p:nvCxnSpPr>
        <p:spPr>
          <a:xfrm>
            <a:off x="6385738" y="1853918"/>
            <a:ext cx="523757" cy="482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flipV="1">
            <a:off x="7619880" y="3670613"/>
            <a:ext cx="3292" cy="476157"/>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22" name="文本框 21"/>
          <p:cNvSpPr txBox="1"/>
          <p:nvPr/>
        </p:nvSpPr>
        <p:spPr>
          <a:xfrm>
            <a:off x="6817232" y="4143608"/>
            <a:ext cx="2025811" cy="307777"/>
          </a:xfrm>
          <a:prstGeom prst="rect">
            <a:avLst/>
          </a:prstGeom>
          <a:noFill/>
        </p:spPr>
        <p:txBody>
          <a:bodyPr wrap="none" rtlCol="0">
            <a:spAutoFit/>
          </a:bodyPr>
          <a:lstStyle/>
          <a:p>
            <a:r>
              <a:rPr lang="en-US" sz="1400" i="1" dirty="0" err="1">
                <a:solidFill>
                  <a:schemeClr val="accent5"/>
                </a:solidFill>
              </a:rPr>
              <a:t>Spatio</a:t>
            </a:r>
            <a:r>
              <a:rPr lang="en-US" sz="1400" i="1" dirty="0">
                <a:solidFill>
                  <a:schemeClr val="accent5"/>
                </a:solidFill>
              </a:rPr>
              <a:t>-temporal</a:t>
            </a:r>
            <a:r>
              <a:rPr lang="en-US" sz="1400" dirty="0"/>
              <a:t> coupling</a:t>
            </a:r>
            <a:endParaRPr lang="en-US" sz="1400" i="1" dirty="0">
              <a:solidFill>
                <a:schemeClr val="accent5"/>
              </a:solidFill>
            </a:endParaRPr>
          </a:p>
        </p:txBody>
      </p:sp>
      <p:sp>
        <p:nvSpPr>
          <p:cNvPr id="24" name="文本框 23"/>
          <p:cNvSpPr txBox="1"/>
          <p:nvPr/>
        </p:nvSpPr>
        <p:spPr>
          <a:xfrm>
            <a:off x="5111628" y="4962199"/>
            <a:ext cx="4106509" cy="954107"/>
          </a:xfrm>
          <a:prstGeom prst="rect">
            <a:avLst/>
          </a:prstGeom>
          <a:noFill/>
        </p:spPr>
        <p:txBody>
          <a:bodyPr wrap="none" rtlCol="0">
            <a:spAutoFit/>
          </a:bodyPr>
          <a:lstStyle/>
          <a:p>
            <a:r>
              <a:rPr lang="en-US" sz="2800" b="1" u="sng" dirty="0"/>
              <a:t>Neuro-muscular process is</a:t>
            </a:r>
          </a:p>
          <a:p>
            <a:r>
              <a:rPr lang="en-US" sz="2800" b="1" i="1" u="sng" dirty="0">
                <a:solidFill>
                  <a:schemeClr val="accent5"/>
                </a:solidFill>
              </a:rPr>
              <a:t>Fractal</a:t>
            </a:r>
            <a:r>
              <a:rPr lang="en-US" sz="2800" b="1" u="sng" dirty="0"/>
              <a:t> in nature !</a:t>
            </a:r>
          </a:p>
        </p:txBody>
      </p:sp>
      <p:pic>
        <p:nvPicPr>
          <p:cNvPr id="23" name="Picture 22"/>
          <p:cNvPicPr>
            <a:picLocks noChangeAspect="1"/>
          </p:cNvPicPr>
          <p:nvPr/>
        </p:nvPicPr>
        <p:blipFill>
          <a:blip r:embed="rId9"/>
          <a:stretch>
            <a:fillRect/>
          </a:stretch>
        </p:blipFill>
        <p:spPr>
          <a:xfrm>
            <a:off x="8189713" y="1331966"/>
            <a:ext cx="651275" cy="298501"/>
          </a:xfrm>
          <a:prstGeom prst="rect">
            <a:avLst/>
          </a:prstGeom>
        </p:spPr>
      </p:pic>
      <p:sp>
        <p:nvSpPr>
          <p:cNvPr id="25" name="椭圆 16"/>
          <p:cNvSpPr/>
          <p:nvPr/>
        </p:nvSpPr>
        <p:spPr>
          <a:xfrm>
            <a:off x="8189712" y="1376450"/>
            <a:ext cx="651275" cy="24765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6" name="标题 3"/>
          <p:cNvSpPr>
            <a:spLocks noGrp="1"/>
          </p:cNvSpPr>
          <p:nvPr>
            <p:ph type="title"/>
          </p:nvPr>
        </p:nvSpPr>
        <p:spPr>
          <a:xfrm>
            <a:off x="142874" y="-8438"/>
            <a:ext cx="8984351" cy="908882"/>
          </a:xfrm>
        </p:spPr>
        <p:txBody>
          <a:bodyPr>
            <a:normAutofit/>
          </a:bodyPr>
          <a:lstStyle/>
          <a:p>
            <a:r>
              <a:rPr lang="en-US" dirty="0"/>
              <a:t>Real processes exhibit </a:t>
            </a:r>
            <a:r>
              <a:rPr lang="en-US" i="1" dirty="0"/>
              <a:t>long-range</a:t>
            </a:r>
            <a:r>
              <a:rPr lang="en-US" dirty="0"/>
              <a:t> memory</a:t>
            </a:r>
          </a:p>
        </p:txBody>
      </p:sp>
    </p:spTree>
    <p:extLst>
      <p:ext uri="{BB962C8B-B14F-4D97-AF65-F5344CB8AC3E}">
        <p14:creationId xmlns:p14="http://schemas.microsoft.com/office/powerpoint/2010/main" val="402839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776413" y="6477731"/>
            <a:ext cx="2012587" cy="352528"/>
          </a:xfrm>
        </p:spPr>
        <p:txBody>
          <a:bodyPr/>
          <a:lstStyle/>
          <a:p>
            <a:fld id="{929874C7-10E7-490D-B9F0-6C8187C22D83}" type="slidenum">
              <a:rPr lang="en-US" smtClean="0"/>
              <a:t>14</a:t>
            </a:fld>
            <a:endParaRPr lang="en-US"/>
          </a:p>
        </p:txBody>
      </p:sp>
      <p:sp>
        <p:nvSpPr>
          <p:cNvPr id="4" name="标题 3"/>
          <p:cNvSpPr>
            <a:spLocks noGrp="1"/>
          </p:cNvSpPr>
          <p:nvPr>
            <p:ph type="title"/>
          </p:nvPr>
        </p:nvSpPr>
        <p:spPr>
          <a:xfrm>
            <a:off x="267076" y="1029"/>
            <a:ext cx="9403306" cy="908882"/>
          </a:xfrm>
        </p:spPr>
        <p:txBody>
          <a:bodyPr>
            <a:normAutofit/>
          </a:bodyPr>
          <a:lstStyle/>
          <a:p>
            <a:r>
              <a:rPr lang="en-US" altLang="zh-CN" dirty="0"/>
              <a:t>What</a:t>
            </a:r>
            <a:r>
              <a:rPr lang="zh-CN" altLang="en-US" dirty="0"/>
              <a:t> </a:t>
            </a:r>
            <a:r>
              <a:rPr lang="en-US" altLang="zh-CN" dirty="0"/>
              <a:t>is</a:t>
            </a:r>
            <a:r>
              <a:rPr lang="zh-CN" altLang="en-US" dirty="0"/>
              <a:t> </a:t>
            </a:r>
            <a:r>
              <a:rPr lang="en-US" altLang="zh-CN" i="1" dirty="0"/>
              <a:t>Fractal</a:t>
            </a:r>
            <a:r>
              <a:rPr lang="zh-CN" altLang="en-US" dirty="0"/>
              <a:t>  </a:t>
            </a:r>
            <a:r>
              <a:rPr lang="en-US" altLang="zh-CN" dirty="0"/>
              <a:t>?</a:t>
            </a:r>
            <a:endParaRPr lang="en-US" dirty="0"/>
          </a:p>
        </p:txBody>
      </p:sp>
      <p:sp>
        <p:nvSpPr>
          <p:cNvPr id="41" name="Rectangle 3"/>
          <p:cNvSpPr txBox="1">
            <a:spLocks noChangeArrowheads="1"/>
          </p:cNvSpPr>
          <p:nvPr/>
        </p:nvSpPr>
        <p:spPr>
          <a:xfrm>
            <a:off x="211979" y="1090613"/>
            <a:ext cx="5290296" cy="1598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Non-fractal</a:t>
            </a:r>
          </a:p>
          <a:p>
            <a:pPr lvl="1"/>
            <a:r>
              <a:rPr lang="en-US" i="1" dirty="0">
                <a:solidFill>
                  <a:schemeClr val="accent5"/>
                </a:solidFill>
              </a:rPr>
              <a:t>Smooth</a:t>
            </a:r>
            <a:r>
              <a:rPr lang="en-US" dirty="0"/>
              <a:t> geometric object displaying no similarity under magnification operation</a:t>
            </a:r>
            <a:endParaRPr lang="zh-CN" altLang="en-US" dirty="0"/>
          </a:p>
          <a:p>
            <a:pPr lvl="1"/>
            <a:endParaRPr lang="zh-CN" altLang="en-US" dirty="0"/>
          </a:p>
          <a:p>
            <a:pPr marL="457200" lvl="1" indent="0">
              <a:buNone/>
            </a:pPr>
            <a:endParaRPr lang="zh-CN" altLang="en-US" dirty="0"/>
          </a:p>
          <a:p>
            <a:pPr marL="457200" lvl="1" indent="0">
              <a:buNone/>
            </a:pPr>
            <a:endParaRPr lang="zh-CN" altLang="en-US" dirty="0"/>
          </a:p>
          <a:p>
            <a:pPr lvl="1"/>
            <a:endParaRPr lang="zh-CN" altLang="en-US" dirty="0"/>
          </a:p>
          <a:p>
            <a:pPr marL="457200" lvl="1" indent="0">
              <a:buNone/>
            </a:pPr>
            <a:endParaRPr lang="zh-CN" altLang="en-US" dirty="0"/>
          </a:p>
          <a:p>
            <a:pPr marL="457200" lvl="1" indent="0">
              <a:buNone/>
            </a:pPr>
            <a:endParaRPr lang="en-US" dirty="0"/>
          </a:p>
        </p:txBody>
      </p:sp>
      <p:pic>
        <p:nvPicPr>
          <p:cNvPr id="44"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933" y="1301941"/>
            <a:ext cx="1387475" cy="1387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5"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5208" y="1438466"/>
            <a:ext cx="722313" cy="854075"/>
          </a:xfrm>
          <a:prstGeom prst="rect">
            <a:avLst/>
          </a:prstGeom>
          <a:noFill/>
          <a:extLst>
            <a:ext uri="{909E8E84-426E-40dd-AFC4-6F175D3DCCD1}">
              <a14:hiddenFill xmlns:a14="http://schemas.microsoft.com/office/drawing/2010/main" xmlns="">
                <a:solidFill>
                  <a:srgbClr val="FFFFFF"/>
                </a:solidFill>
              </a14:hiddenFill>
            </a:ext>
          </a:extLst>
        </p:spPr>
      </p:pic>
      <p:sp>
        <p:nvSpPr>
          <p:cNvPr id="46" name="Rectangle 17"/>
          <p:cNvSpPr>
            <a:spLocks noChangeAspect="1" noChangeArrowheads="1"/>
          </p:cNvSpPr>
          <p:nvPr/>
        </p:nvSpPr>
        <p:spPr bwMode="auto">
          <a:xfrm>
            <a:off x="6417983" y="1741679"/>
            <a:ext cx="131763" cy="295275"/>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Rectangle 20"/>
          <p:cNvSpPr>
            <a:spLocks noChangeAspect="1" noChangeArrowheads="1"/>
          </p:cNvSpPr>
          <p:nvPr/>
        </p:nvSpPr>
        <p:spPr bwMode="auto">
          <a:xfrm>
            <a:off x="7326033" y="1722629"/>
            <a:ext cx="130175" cy="296862"/>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8"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8821" y="1478154"/>
            <a:ext cx="728662" cy="808037"/>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Line 26"/>
          <p:cNvSpPr>
            <a:spLocks noChangeShapeType="1"/>
          </p:cNvSpPr>
          <p:nvPr/>
        </p:nvSpPr>
        <p:spPr bwMode="auto">
          <a:xfrm flipV="1">
            <a:off x="6594196" y="1268604"/>
            <a:ext cx="377825" cy="446087"/>
          </a:xfrm>
          <a:prstGeom prst="line">
            <a:avLst/>
          </a:prstGeom>
          <a:noFill/>
          <a:ln w="635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0" name="Line 27"/>
          <p:cNvSpPr>
            <a:spLocks noChangeShapeType="1"/>
          </p:cNvSpPr>
          <p:nvPr/>
        </p:nvSpPr>
        <p:spPr bwMode="auto">
          <a:xfrm>
            <a:off x="6591021" y="2054416"/>
            <a:ext cx="346075" cy="404813"/>
          </a:xfrm>
          <a:prstGeom prst="line">
            <a:avLst/>
          </a:prstGeom>
          <a:noFill/>
          <a:ln w="635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1" name="Line 28"/>
          <p:cNvSpPr>
            <a:spLocks noChangeShapeType="1"/>
          </p:cNvSpPr>
          <p:nvPr/>
        </p:nvSpPr>
        <p:spPr bwMode="auto">
          <a:xfrm flipV="1">
            <a:off x="7546696" y="1235266"/>
            <a:ext cx="377825" cy="446088"/>
          </a:xfrm>
          <a:prstGeom prst="line">
            <a:avLst/>
          </a:prstGeom>
          <a:noFill/>
          <a:ln w="635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2" name="Line 29"/>
          <p:cNvSpPr>
            <a:spLocks noChangeShapeType="1"/>
          </p:cNvSpPr>
          <p:nvPr/>
        </p:nvSpPr>
        <p:spPr bwMode="auto">
          <a:xfrm>
            <a:off x="7537171" y="2043304"/>
            <a:ext cx="346075" cy="404812"/>
          </a:xfrm>
          <a:prstGeom prst="line">
            <a:avLst/>
          </a:prstGeom>
          <a:noFill/>
          <a:ln w="635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53" name="Group 39"/>
          <p:cNvGrpSpPr>
            <a:grpSpLocks noChangeAspect="1"/>
          </p:cNvGrpSpPr>
          <p:nvPr/>
        </p:nvGrpSpPr>
        <p:grpSpPr bwMode="auto">
          <a:xfrm>
            <a:off x="502024" y="4269663"/>
            <a:ext cx="5123090" cy="2568533"/>
            <a:chOff x="620" y="1494"/>
            <a:chExt cx="4486" cy="2248"/>
          </a:xfrm>
        </p:grpSpPr>
        <p:pic>
          <p:nvPicPr>
            <p:cNvPr id="54"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259" y="1958"/>
              <a:ext cx="2096" cy="1373"/>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3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1853" y="1967"/>
              <a:ext cx="2142" cy="1358"/>
            </a:xfrm>
            <a:prstGeom prst="rect">
              <a:avLst/>
            </a:prstGeom>
            <a:noFill/>
            <a:extLst>
              <a:ext uri="{909E8E84-426E-40dd-AFC4-6F175D3DCCD1}">
                <a14:hiddenFill xmlns:a14="http://schemas.microsoft.com/office/drawing/2010/main" xmlns="">
                  <a:solidFill>
                    <a:srgbClr val="FFFFFF"/>
                  </a:solidFill>
                </a14:hiddenFill>
              </a:ext>
            </a:extLst>
          </p:spPr>
        </p:pic>
        <p:sp>
          <p:nvSpPr>
            <p:cNvPr id="56" name="Rectangle 32"/>
            <p:cNvSpPr>
              <a:spLocks noChangeAspect="1" noChangeArrowheads="1"/>
            </p:cNvSpPr>
            <p:nvPr/>
          </p:nvSpPr>
          <p:spPr bwMode="auto">
            <a:xfrm>
              <a:off x="905" y="1911"/>
              <a:ext cx="599" cy="491"/>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7" name="Line 33"/>
            <p:cNvSpPr>
              <a:spLocks noChangeAspect="1" noChangeShapeType="1"/>
            </p:cNvSpPr>
            <p:nvPr/>
          </p:nvSpPr>
          <p:spPr bwMode="auto">
            <a:xfrm flipV="1">
              <a:off x="1560" y="1494"/>
              <a:ext cx="710" cy="406"/>
            </a:xfrm>
            <a:prstGeom prst="line">
              <a:avLst/>
            </a:prstGeom>
            <a:noFill/>
            <a:ln w="635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8" name="Line 34"/>
            <p:cNvSpPr>
              <a:spLocks noChangeAspect="1" noChangeShapeType="1"/>
            </p:cNvSpPr>
            <p:nvPr/>
          </p:nvSpPr>
          <p:spPr bwMode="auto">
            <a:xfrm>
              <a:off x="1541" y="2414"/>
              <a:ext cx="691" cy="1321"/>
            </a:xfrm>
            <a:prstGeom prst="line">
              <a:avLst/>
            </a:prstGeom>
            <a:noFill/>
            <a:ln w="635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pic>
          <p:nvPicPr>
            <p:cNvPr id="59" name="Picture 3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3436" y="2053"/>
              <a:ext cx="2131" cy="1208"/>
            </a:xfrm>
            <a:prstGeom prst="rect">
              <a:avLst/>
            </a:prstGeom>
            <a:noFill/>
            <a:extLst>
              <a:ext uri="{909E8E84-426E-40dd-AFC4-6F175D3DCCD1}">
                <a14:hiddenFill xmlns:a14="http://schemas.microsoft.com/office/drawing/2010/main" xmlns="">
                  <a:solidFill>
                    <a:srgbClr val="FFFFFF"/>
                  </a:solidFill>
                </a14:hiddenFill>
              </a:ext>
            </a:extLst>
          </p:spPr>
        </p:pic>
        <p:sp>
          <p:nvSpPr>
            <p:cNvPr id="60" name="Rectangle 36"/>
            <p:cNvSpPr>
              <a:spLocks noChangeAspect="1" noChangeArrowheads="1"/>
            </p:cNvSpPr>
            <p:nvPr/>
          </p:nvSpPr>
          <p:spPr bwMode="auto">
            <a:xfrm>
              <a:off x="2789" y="2590"/>
              <a:ext cx="599" cy="491"/>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 name="Line 37"/>
            <p:cNvSpPr>
              <a:spLocks noChangeAspect="1" noChangeShapeType="1"/>
            </p:cNvSpPr>
            <p:nvPr/>
          </p:nvSpPr>
          <p:spPr bwMode="auto">
            <a:xfrm flipV="1">
              <a:off x="3444" y="1552"/>
              <a:ext cx="448" cy="1027"/>
            </a:xfrm>
            <a:prstGeom prst="line">
              <a:avLst/>
            </a:prstGeom>
            <a:noFill/>
            <a:ln w="635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2" name="Line 38"/>
            <p:cNvSpPr>
              <a:spLocks noChangeAspect="1" noChangeShapeType="1"/>
            </p:cNvSpPr>
            <p:nvPr/>
          </p:nvSpPr>
          <p:spPr bwMode="auto">
            <a:xfrm>
              <a:off x="3425" y="3093"/>
              <a:ext cx="449" cy="649"/>
            </a:xfrm>
            <a:prstGeom prst="line">
              <a:avLst/>
            </a:prstGeom>
            <a:noFill/>
            <a:ln w="635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pic>
        <p:nvPicPr>
          <p:cNvPr id="63" name="Picture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3825" y="4486560"/>
            <a:ext cx="2976951" cy="2470698"/>
          </a:xfrm>
          <a:prstGeom prst="rect">
            <a:avLst/>
          </a:prstGeom>
          <a:noFill/>
          <a:extLst>
            <a:ext uri="{909E8E84-426E-40dd-AFC4-6F175D3DCCD1}">
              <a14:hiddenFill xmlns:a14="http://schemas.microsoft.com/office/drawing/2010/main" xmlns="">
                <a:solidFill>
                  <a:srgbClr val="FFFFFF"/>
                </a:solidFill>
              </a14:hiddenFill>
            </a:ext>
          </a:extLst>
        </p:spPr>
      </p:pic>
      <p:sp>
        <p:nvSpPr>
          <p:cNvPr id="64" name="Line 45"/>
          <p:cNvSpPr>
            <a:spLocks noChangeShapeType="1"/>
          </p:cNvSpPr>
          <p:nvPr/>
        </p:nvSpPr>
        <p:spPr bwMode="auto">
          <a:xfrm flipH="1">
            <a:off x="6214754" y="4547118"/>
            <a:ext cx="529546" cy="74643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5" name="Line 46"/>
          <p:cNvSpPr>
            <a:spLocks noChangeShapeType="1"/>
          </p:cNvSpPr>
          <p:nvPr/>
        </p:nvSpPr>
        <p:spPr bwMode="auto">
          <a:xfrm>
            <a:off x="7984700" y="5044610"/>
            <a:ext cx="1023375" cy="852198"/>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6" name="Line 47"/>
          <p:cNvSpPr>
            <a:spLocks noChangeShapeType="1"/>
          </p:cNvSpPr>
          <p:nvPr/>
        </p:nvSpPr>
        <p:spPr bwMode="auto">
          <a:xfrm flipH="1">
            <a:off x="6204846" y="5384553"/>
            <a:ext cx="441030" cy="813880"/>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7" name="Line 48"/>
          <p:cNvSpPr>
            <a:spLocks noChangeShapeType="1"/>
          </p:cNvSpPr>
          <p:nvPr/>
        </p:nvSpPr>
        <p:spPr bwMode="auto">
          <a:xfrm>
            <a:off x="8083915" y="5843999"/>
            <a:ext cx="916224" cy="921172"/>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9" name="Rectangle 3"/>
          <p:cNvSpPr txBox="1">
            <a:spLocks noChangeArrowheads="1"/>
          </p:cNvSpPr>
          <p:nvPr/>
        </p:nvSpPr>
        <p:spPr>
          <a:xfrm>
            <a:off x="206680" y="2836191"/>
            <a:ext cx="8991620" cy="1598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F</a:t>
            </a:r>
            <a:r>
              <a:rPr lang="en-US" sz="3200" dirty="0"/>
              <a:t>ractal</a:t>
            </a:r>
          </a:p>
          <a:p>
            <a:pPr lvl="1"/>
            <a:r>
              <a:rPr lang="en-US" dirty="0">
                <a:solidFill>
                  <a:srgbClr val="000000"/>
                </a:solidFill>
              </a:rPr>
              <a:t>Geometric fractal is an object exhibiting a </a:t>
            </a:r>
            <a:r>
              <a:rPr lang="en-US" i="1" dirty="0">
                <a:solidFill>
                  <a:schemeClr val="accent5"/>
                </a:solidFill>
              </a:rPr>
              <a:t>jagged </a:t>
            </a:r>
            <a:r>
              <a:rPr lang="en-US" dirty="0"/>
              <a:t>shape</a:t>
            </a:r>
            <a:r>
              <a:rPr lang="zh-CN" altLang="en-US" i="1" dirty="0">
                <a:solidFill>
                  <a:schemeClr val="accent5"/>
                </a:solidFill>
              </a:rPr>
              <a:t> </a:t>
            </a:r>
            <a:r>
              <a:rPr lang="en-US" altLang="zh-CN" dirty="0">
                <a:solidFill>
                  <a:srgbClr val="000000"/>
                </a:solidFill>
              </a:rPr>
              <a:t>in</a:t>
            </a:r>
            <a:r>
              <a:rPr lang="zh-CN" altLang="en-US" dirty="0">
                <a:solidFill>
                  <a:srgbClr val="000000"/>
                </a:solidFill>
              </a:rPr>
              <a:t> </a:t>
            </a:r>
            <a:r>
              <a:rPr lang="en-US" altLang="zh-CN" i="1" dirty="0">
                <a:solidFill>
                  <a:schemeClr val="accent5"/>
                </a:solidFill>
              </a:rPr>
              <a:t>space</a:t>
            </a:r>
            <a:r>
              <a:rPr lang="en-US" dirty="0">
                <a:solidFill>
                  <a:srgbClr val="000000"/>
                </a:solidFill>
              </a:rPr>
              <a:t> or</a:t>
            </a:r>
            <a:r>
              <a:rPr lang="zh-CN" altLang="en-US" dirty="0">
                <a:solidFill>
                  <a:srgbClr val="000000"/>
                </a:solidFill>
              </a:rPr>
              <a:t> </a:t>
            </a:r>
            <a:r>
              <a:rPr lang="en-US" altLang="zh-CN" i="1" dirty="0">
                <a:solidFill>
                  <a:schemeClr val="accent5"/>
                </a:solidFill>
              </a:rPr>
              <a:t>spiky</a:t>
            </a:r>
            <a:r>
              <a:rPr lang="zh-CN" altLang="en-US" dirty="0">
                <a:solidFill>
                  <a:srgbClr val="000000"/>
                </a:solidFill>
              </a:rPr>
              <a:t> </a:t>
            </a:r>
            <a:r>
              <a:rPr lang="en-US" altLang="zh-CN" dirty="0">
                <a:solidFill>
                  <a:srgbClr val="000000"/>
                </a:solidFill>
              </a:rPr>
              <a:t>behaviors</a:t>
            </a:r>
            <a:r>
              <a:rPr lang="zh-CN" altLang="en-US" dirty="0">
                <a:solidFill>
                  <a:srgbClr val="000000"/>
                </a:solidFill>
              </a:rPr>
              <a:t> </a:t>
            </a:r>
            <a:r>
              <a:rPr lang="en-US" altLang="zh-CN" dirty="0">
                <a:solidFill>
                  <a:srgbClr val="000000"/>
                </a:solidFill>
              </a:rPr>
              <a:t>in</a:t>
            </a:r>
            <a:r>
              <a:rPr lang="zh-CN" altLang="en-US" dirty="0">
                <a:solidFill>
                  <a:srgbClr val="000000"/>
                </a:solidFill>
              </a:rPr>
              <a:t> </a:t>
            </a:r>
            <a:r>
              <a:rPr lang="en-US" altLang="zh-CN" i="1" dirty="0">
                <a:solidFill>
                  <a:schemeClr val="accent5"/>
                </a:solidFill>
              </a:rPr>
              <a:t>time</a:t>
            </a:r>
            <a:r>
              <a:rPr lang="en-US" dirty="0">
                <a:solidFill>
                  <a:srgbClr val="000000"/>
                </a:solidFill>
              </a:rPr>
              <a:t> and some degree of repetition or self-similarity over a wide range of scales</a:t>
            </a:r>
          </a:p>
          <a:p>
            <a:pPr lvl="1"/>
            <a:endParaRPr lang="zh-CN" altLang="en-US" dirty="0"/>
          </a:p>
          <a:p>
            <a:pPr marL="457200" lvl="1" indent="0">
              <a:buNone/>
            </a:pPr>
            <a:endParaRPr lang="zh-CN" altLang="en-US" dirty="0"/>
          </a:p>
          <a:p>
            <a:pPr marL="457200" lvl="1" indent="0">
              <a:buNone/>
            </a:pPr>
            <a:endParaRPr lang="zh-CN" altLang="en-US" dirty="0"/>
          </a:p>
          <a:p>
            <a:pPr lvl="1"/>
            <a:endParaRPr lang="zh-CN" altLang="en-US" dirty="0"/>
          </a:p>
          <a:p>
            <a:pPr marL="457200" lvl="1" indent="0">
              <a:buNone/>
            </a:pPr>
            <a:endParaRPr lang="zh-CN" altLang="en-US" dirty="0"/>
          </a:p>
          <a:p>
            <a:pPr marL="457200" lvl="1" indent="0">
              <a:buNone/>
            </a:pPr>
            <a:endParaRPr lang="en-US" dirty="0"/>
          </a:p>
        </p:txBody>
      </p:sp>
      <p:sp>
        <p:nvSpPr>
          <p:cNvPr id="70" name="Text Box 43"/>
          <p:cNvSpPr txBox="1">
            <a:spLocks noChangeArrowheads="1"/>
          </p:cNvSpPr>
          <p:nvPr/>
        </p:nvSpPr>
        <p:spPr bwMode="auto">
          <a:xfrm>
            <a:off x="5725223" y="4122608"/>
            <a:ext cx="37592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400" b="1" dirty="0">
                <a:latin typeface="Arial Narrow" charset="0"/>
                <a:ea typeface="Arial Narrow" charset="0"/>
                <a:cs typeface="Arial Narrow" charset="0"/>
              </a:rPr>
              <a:t>Swiss francs to US dollars exchange rates</a:t>
            </a:r>
          </a:p>
        </p:txBody>
      </p:sp>
    </p:spTree>
    <p:extLst>
      <p:ext uri="{BB962C8B-B14F-4D97-AF65-F5344CB8AC3E}">
        <p14:creationId xmlns:p14="http://schemas.microsoft.com/office/powerpoint/2010/main" val="409570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blinds(horizontal)">
                                      <p:cBhvr>
                                        <p:cTn id="10" dur="500"/>
                                        <p:tgtEl>
                                          <p:spTgt spid="4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blinds(horizontal)">
                                      <p:cBhvr>
                                        <p:cTn id="13" dur="500"/>
                                        <p:tgtEl>
                                          <p:spTgt spid="50"/>
                                        </p:tgtEl>
                                      </p:cBhvr>
                                    </p:animEffect>
                                  </p:childTnLst>
                                </p:cTn>
                              </p:par>
                              <p:par>
                                <p:cTn id="14" presetID="3" presetClass="entr" presetSubtype="1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blinds(horizontal)">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blinds(horizontal)">
                                      <p:cBhvr>
                                        <p:cTn id="21" dur="500"/>
                                        <p:tgtEl>
                                          <p:spTgt spid="4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blinds(horizontal)">
                                      <p:cBhvr>
                                        <p:cTn id="24" dur="500"/>
                                        <p:tgtEl>
                                          <p:spTgt spid="5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blinds(horizontal)">
                                      <p:cBhvr>
                                        <p:cTn id="27" dur="500"/>
                                        <p:tgtEl>
                                          <p:spTgt spid="52"/>
                                        </p:tgtEl>
                                      </p:cBhvr>
                                    </p:animEffect>
                                  </p:childTnLst>
                                </p:cTn>
                              </p:par>
                              <p:par>
                                <p:cTn id="28" presetID="3" presetClass="entr" presetSubtype="1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blinds(horizontal)">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500"/>
                                        <p:tgtEl>
                                          <p:spTgt spid="6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blinds(horizontal)">
                                      <p:cBhvr>
                                        <p:cTn id="5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animBg="1"/>
      <p:bldP spid="47" grpId="0" animBg="1"/>
      <p:bldP spid="49" grpId="0" animBg="1"/>
      <p:bldP spid="50" grpId="0" animBg="1"/>
      <p:bldP spid="51" grpId="0" animBg="1"/>
      <p:bldP spid="52" grpId="0" animBg="1"/>
      <p:bldP spid="64" grpId="0" animBg="1"/>
      <p:bldP spid="65" grpId="0" animBg="1"/>
      <p:bldP spid="66" grpId="0" animBg="1"/>
      <p:bldP spid="67" grpId="0" animBg="1"/>
      <p:bldP spid="69" grpId="0"/>
      <p:bldP spid="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15</a:t>
            </a:fld>
            <a:endParaRPr lang="en-US"/>
          </a:p>
        </p:txBody>
      </p:sp>
      <p:sp>
        <p:nvSpPr>
          <p:cNvPr id="4" name="标题 3"/>
          <p:cNvSpPr>
            <a:spLocks noGrp="1"/>
          </p:cNvSpPr>
          <p:nvPr>
            <p:ph type="title"/>
          </p:nvPr>
        </p:nvSpPr>
        <p:spPr>
          <a:xfrm>
            <a:off x="0" y="-13648"/>
            <a:ext cx="9403306" cy="908882"/>
          </a:xfrm>
        </p:spPr>
        <p:txBody>
          <a:bodyPr>
            <a:normAutofit/>
          </a:bodyPr>
          <a:lstStyle/>
          <a:p>
            <a:r>
              <a:rPr lang="en-US" altLang="zh-CN" sz="3200" dirty="0"/>
              <a:t>Real</a:t>
            </a:r>
            <a:r>
              <a:rPr lang="zh-CN" altLang="en-US" sz="3200" dirty="0"/>
              <a:t> </a:t>
            </a:r>
            <a:r>
              <a:rPr lang="en-US" altLang="zh-CN" sz="3200" dirty="0"/>
              <a:t>process</a:t>
            </a:r>
            <a:r>
              <a:rPr lang="zh-CN" altLang="en-US" sz="3200" dirty="0"/>
              <a:t> </a:t>
            </a:r>
            <a:r>
              <a:rPr lang="en-US" altLang="zh-CN" sz="3200" dirty="0"/>
              <a:t>is</a:t>
            </a:r>
            <a:r>
              <a:rPr lang="zh-CN" altLang="en-US" sz="3200" dirty="0"/>
              <a:t> </a:t>
            </a:r>
            <a:r>
              <a:rPr lang="en-US" altLang="zh-CN" sz="3200" i="1" dirty="0"/>
              <a:t>Fractal</a:t>
            </a:r>
            <a:r>
              <a:rPr lang="zh-CN" altLang="en-US" sz="3200" dirty="0"/>
              <a:t> </a:t>
            </a:r>
            <a:r>
              <a:rPr lang="en-US" altLang="zh-CN" sz="3200" dirty="0"/>
              <a:t>in</a:t>
            </a:r>
            <a:r>
              <a:rPr lang="zh-CN" altLang="en-US" sz="3200" dirty="0"/>
              <a:t> </a:t>
            </a:r>
            <a:r>
              <a:rPr lang="en-US" altLang="zh-CN" sz="3200" dirty="0"/>
              <a:t>nature: Non-smoothness</a:t>
            </a:r>
            <a:endParaRPr lang="en-US" sz="3200" dirty="0"/>
          </a:p>
        </p:txBody>
      </p:sp>
      <p:sp>
        <p:nvSpPr>
          <p:cNvPr id="5" name="Line 28"/>
          <p:cNvSpPr>
            <a:spLocks noChangeShapeType="1"/>
          </p:cNvSpPr>
          <p:nvPr/>
        </p:nvSpPr>
        <p:spPr bwMode="auto">
          <a:xfrm>
            <a:off x="906463" y="3791892"/>
            <a:ext cx="2741612" cy="0"/>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pPr eaLnBrk="0" hangingPunct="0"/>
            <a:endParaRPr lang="en-US" sz="2400" b="1">
              <a:solidFill>
                <a:srgbClr val="000000"/>
              </a:solidFill>
              <a:latin typeface="Times New Roman" pitchFamily="18" charset="0"/>
            </a:endParaRPr>
          </a:p>
        </p:txBody>
      </p:sp>
      <p:sp>
        <p:nvSpPr>
          <p:cNvPr id="6" name="Line 29"/>
          <p:cNvSpPr>
            <a:spLocks noChangeShapeType="1"/>
          </p:cNvSpPr>
          <p:nvPr/>
        </p:nvSpPr>
        <p:spPr bwMode="auto">
          <a:xfrm rot="-5400000">
            <a:off x="260350" y="3151982"/>
            <a:ext cx="1279525" cy="0"/>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pPr eaLnBrk="0" hangingPunct="0"/>
            <a:endParaRPr lang="en-US" sz="2400" b="1">
              <a:solidFill>
                <a:srgbClr val="000000"/>
              </a:solidFill>
              <a:latin typeface="Times New Roman" pitchFamily="18" charset="0"/>
            </a:endParaRPr>
          </a:p>
        </p:txBody>
      </p:sp>
      <p:cxnSp>
        <p:nvCxnSpPr>
          <p:cNvPr id="7" name="AutoShape 16"/>
          <p:cNvCxnSpPr>
            <a:cxnSpLocks noChangeShapeType="1"/>
          </p:cNvCxnSpPr>
          <p:nvPr/>
        </p:nvCxnSpPr>
        <p:spPr bwMode="auto">
          <a:xfrm flipV="1">
            <a:off x="915988" y="3467894"/>
            <a:ext cx="65087" cy="230187"/>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8" name="AutoShape 17"/>
          <p:cNvCxnSpPr>
            <a:cxnSpLocks noChangeShapeType="1"/>
          </p:cNvCxnSpPr>
          <p:nvPr/>
        </p:nvCxnSpPr>
        <p:spPr bwMode="auto">
          <a:xfrm flipH="1" flipV="1">
            <a:off x="969963" y="3466306"/>
            <a:ext cx="247650" cy="269875"/>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9" name="AutoShape 18"/>
          <p:cNvCxnSpPr>
            <a:cxnSpLocks noChangeShapeType="1"/>
          </p:cNvCxnSpPr>
          <p:nvPr/>
        </p:nvCxnSpPr>
        <p:spPr bwMode="auto">
          <a:xfrm flipV="1">
            <a:off x="1212850" y="3245644"/>
            <a:ext cx="22225" cy="496887"/>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10" name="AutoShape 19"/>
          <p:cNvCxnSpPr>
            <a:cxnSpLocks noChangeShapeType="1"/>
          </p:cNvCxnSpPr>
          <p:nvPr/>
        </p:nvCxnSpPr>
        <p:spPr bwMode="auto">
          <a:xfrm>
            <a:off x="1230313" y="3251994"/>
            <a:ext cx="366712" cy="371475"/>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11" name="AutoShape 20"/>
          <p:cNvCxnSpPr>
            <a:cxnSpLocks noChangeShapeType="1"/>
          </p:cNvCxnSpPr>
          <p:nvPr/>
        </p:nvCxnSpPr>
        <p:spPr bwMode="auto">
          <a:xfrm flipV="1">
            <a:off x="1585913" y="2642394"/>
            <a:ext cx="415925" cy="984250"/>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12" name="AutoShape 21"/>
          <p:cNvCxnSpPr>
            <a:cxnSpLocks noChangeShapeType="1"/>
          </p:cNvCxnSpPr>
          <p:nvPr/>
        </p:nvCxnSpPr>
        <p:spPr bwMode="auto">
          <a:xfrm flipH="1" flipV="1">
            <a:off x="2000250" y="2647156"/>
            <a:ext cx="53975" cy="950913"/>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13" name="AutoShape 22"/>
          <p:cNvCxnSpPr>
            <a:cxnSpLocks noChangeShapeType="1"/>
          </p:cNvCxnSpPr>
          <p:nvPr/>
        </p:nvCxnSpPr>
        <p:spPr bwMode="auto">
          <a:xfrm flipV="1">
            <a:off x="2052638" y="3363119"/>
            <a:ext cx="65087" cy="230187"/>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14" name="AutoShape 23"/>
          <p:cNvCxnSpPr>
            <a:cxnSpLocks noChangeShapeType="1"/>
          </p:cNvCxnSpPr>
          <p:nvPr/>
        </p:nvCxnSpPr>
        <p:spPr bwMode="auto">
          <a:xfrm flipH="1" flipV="1">
            <a:off x="2106613" y="3367881"/>
            <a:ext cx="247650" cy="269875"/>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15" name="AutoShape 24"/>
          <p:cNvCxnSpPr>
            <a:cxnSpLocks noChangeShapeType="1"/>
          </p:cNvCxnSpPr>
          <p:nvPr/>
        </p:nvCxnSpPr>
        <p:spPr bwMode="auto">
          <a:xfrm flipV="1">
            <a:off x="2355850" y="3153569"/>
            <a:ext cx="22225" cy="496887"/>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16" name="AutoShape 25"/>
          <p:cNvCxnSpPr>
            <a:cxnSpLocks noChangeShapeType="1"/>
          </p:cNvCxnSpPr>
          <p:nvPr/>
        </p:nvCxnSpPr>
        <p:spPr bwMode="auto">
          <a:xfrm>
            <a:off x="2373313" y="3163094"/>
            <a:ext cx="366712" cy="371475"/>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sp>
        <p:nvSpPr>
          <p:cNvPr id="17" name="Line 26"/>
          <p:cNvSpPr>
            <a:spLocks noChangeShapeType="1"/>
          </p:cNvSpPr>
          <p:nvPr/>
        </p:nvSpPr>
        <p:spPr bwMode="auto">
          <a:xfrm flipV="1">
            <a:off x="1601788" y="2450306"/>
            <a:ext cx="727075" cy="430213"/>
          </a:xfrm>
          <a:prstGeom prst="line">
            <a:avLst/>
          </a:prstGeom>
          <a:noFill/>
          <a:ln w="12700">
            <a:solidFill>
              <a:schemeClr val="accent2"/>
            </a:solidFill>
            <a:round/>
            <a:headEnd/>
            <a:tailEnd/>
          </a:ln>
          <a:extLst>
            <a:ext uri="{909E8E84-426E-40dd-AFC4-6F175D3DCCD1}">
              <a14:hiddenFill xmlns:a14="http://schemas.microsoft.com/office/drawing/2010/main" xmlns="">
                <a:noFill/>
              </a14:hiddenFill>
            </a:ext>
          </a:extLst>
        </p:spPr>
        <p:txBody>
          <a:bodyPr/>
          <a:lstStyle/>
          <a:p>
            <a:pPr eaLnBrk="0" hangingPunct="0"/>
            <a:endParaRPr lang="en-US" sz="2400" b="1">
              <a:solidFill>
                <a:srgbClr val="000000"/>
              </a:solidFill>
              <a:latin typeface="Times New Roman" pitchFamily="18" charset="0"/>
            </a:endParaRPr>
          </a:p>
        </p:txBody>
      </p:sp>
      <p:sp>
        <p:nvSpPr>
          <p:cNvPr id="18" name="Line 27"/>
          <p:cNvSpPr>
            <a:spLocks noChangeShapeType="1"/>
          </p:cNvSpPr>
          <p:nvPr/>
        </p:nvSpPr>
        <p:spPr bwMode="auto">
          <a:xfrm flipV="1">
            <a:off x="1606550" y="2639219"/>
            <a:ext cx="887413" cy="11112"/>
          </a:xfrm>
          <a:prstGeom prst="line">
            <a:avLst/>
          </a:prstGeom>
          <a:noFill/>
          <a:ln w="12700">
            <a:solidFill>
              <a:schemeClr val="accent2"/>
            </a:solidFill>
            <a:round/>
            <a:headEnd/>
            <a:tailEnd/>
          </a:ln>
          <a:extLst>
            <a:ext uri="{909E8E84-426E-40dd-AFC4-6F175D3DCCD1}">
              <a14:hiddenFill xmlns:a14="http://schemas.microsoft.com/office/drawing/2010/main" xmlns="">
                <a:noFill/>
              </a14:hiddenFill>
            </a:ext>
          </a:extLst>
        </p:spPr>
        <p:txBody>
          <a:bodyPr/>
          <a:lstStyle/>
          <a:p>
            <a:pPr eaLnBrk="0" hangingPunct="0"/>
            <a:endParaRPr lang="en-US" sz="2400" b="1">
              <a:solidFill>
                <a:srgbClr val="000000"/>
              </a:solidFill>
              <a:latin typeface="Times New Roman" pitchFamily="18" charset="0"/>
            </a:endParaRPr>
          </a:p>
        </p:txBody>
      </p:sp>
      <p:sp>
        <p:nvSpPr>
          <p:cNvPr id="19" name="Line 28"/>
          <p:cNvSpPr>
            <a:spLocks noChangeShapeType="1"/>
          </p:cNvSpPr>
          <p:nvPr/>
        </p:nvSpPr>
        <p:spPr bwMode="auto">
          <a:xfrm>
            <a:off x="1549400" y="2423319"/>
            <a:ext cx="876300" cy="419100"/>
          </a:xfrm>
          <a:prstGeom prst="line">
            <a:avLst/>
          </a:prstGeom>
          <a:noFill/>
          <a:ln w="12700">
            <a:solidFill>
              <a:schemeClr val="accent2"/>
            </a:solidFill>
            <a:round/>
            <a:headEnd/>
            <a:tailEnd/>
          </a:ln>
          <a:extLst>
            <a:ext uri="{909E8E84-426E-40dd-AFC4-6F175D3DCCD1}">
              <a14:hiddenFill xmlns:a14="http://schemas.microsoft.com/office/drawing/2010/main" xmlns="">
                <a:noFill/>
              </a14:hiddenFill>
            </a:ext>
          </a:extLst>
        </p:spPr>
        <p:txBody>
          <a:bodyPr/>
          <a:lstStyle/>
          <a:p>
            <a:pPr eaLnBrk="0" hangingPunct="0"/>
            <a:endParaRPr lang="en-US" sz="2400" b="1">
              <a:solidFill>
                <a:srgbClr val="000000"/>
              </a:solidFill>
              <a:latin typeface="Times New Roman" pitchFamily="18" charset="0"/>
            </a:endParaRPr>
          </a:p>
        </p:txBody>
      </p:sp>
      <p:sp>
        <p:nvSpPr>
          <p:cNvPr id="20" name="Text Box 10"/>
          <p:cNvSpPr txBox="1">
            <a:spLocks noChangeArrowheads="1"/>
          </p:cNvSpPr>
          <p:nvPr/>
        </p:nvSpPr>
        <p:spPr bwMode="auto">
          <a:xfrm>
            <a:off x="773113" y="2539206"/>
            <a:ext cx="7715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g</a:t>
            </a:r>
            <a:r>
              <a:rPr lang="en-US" altLang="zh-CN" sz="1800">
                <a:solidFill>
                  <a:srgbClr val="000000"/>
                </a:solidFill>
                <a:ea typeface="宋体" pitchFamily="2" charset="-122"/>
              </a:rPr>
              <a:t>(</a:t>
            </a:r>
            <a:r>
              <a:rPr lang="en-US" altLang="zh-CN" sz="1800" i="1">
                <a:solidFill>
                  <a:srgbClr val="000000"/>
                </a:solidFill>
                <a:ea typeface="宋体" pitchFamily="2" charset="-122"/>
              </a:rPr>
              <a:t>x</a:t>
            </a:r>
            <a:r>
              <a:rPr lang="en-US" altLang="zh-CN" sz="1800">
                <a:solidFill>
                  <a:srgbClr val="000000"/>
                </a:solidFill>
                <a:ea typeface="宋体" pitchFamily="2" charset="-122"/>
              </a:rPr>
              <a:t>)</a:t>
            </a:r>
          </a:p>
        </p:txBody>
      </p:sp>
      <p:sp>
        <p:nvSpPr>
          <p:cNvPr id="21" name="Text Box 9"/>
          <p:cNvSpPr txBox="1">
            <a:spLocks noChangeArrowheads="1"/>
          </p:cNvSpPr>
          <p:nvPr/>
        </p:nvSpPr>
        <p:spPr bwMode="auto">
          <a:xfrm>
            <a:off x="3197225" y="3436144"/>
            <a:ext cx="4365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x</a:t>
            </a:r>
          </a:p>
        </p:txBody>
      </p:sp>
      <p:sp>
        <p:nvSpPr>
          <p:cNvPr id="22" name="Line 28"/>
          <p:cNvSpPr>
            <a:spLocks noChangeShapeType="1"/>
          </p:cNvSpPr>
          <p:nvPr/>
        </p:nvSpPr>
        <p:spPr bwMode="auto">
          <a:xfrm>
            <a:off x="903288" y="5509419"/>
            <a:ext cx="2741612" cy="0"/>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pPr eaLnBrk="0" hangingPunct="0"/>
            <a:endParaRPr lang="en-US" sz="2400" b="1">
              <a:solidFill>
                <a:srgbClr val="000000"/>
              </a:solidFill>
              <a:latin typeface="Times New Roman" pitchFamily="18" charset="0"/>
            </a:endParaRPr>
          </a:p>
        </p:txBody>
      </p:sp>
      <p:sp>
        <p:nvSpPr>
          <p:cNvPr id="23" name="Line 29"/>
          <p:cNvSpPr>
            <a:spLocks noChangeShapeType="1"/>
          </p:cNvSpPr>
          <p:nvPr/>
        </p:nvSpPr>
        <p:spPr bwMode="auto">
          <a:xfrm rot="-5400000">
            <a:off x="257175" y="4882357"/>
            <a:ext cx="1279525" cy="0"/>
          </a:xfrm>
          <a:prstGeom prst="line">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pPr eaLnBrk="0" hangingPunct="0"/>
            <a:endParaRPr lang="en-US" sz="2400" b="1">
              <a:solidFill>
                <a:srgbClr val="000000"/>
              </a:solidFill>
              <a:latin typeface="Times New Roman" pitchFamily="18" charset="0"/>
            </a:endParaRPr>
          </a:p>
        </p:txBody>
      </p:sp>
      <p:cxnSp>
        <p:nvCxnSpPr>
          <p:cNvPr id="24" name="AutoShape 33"/>
          <p:cNvCxnSpPr>
            <a:cxnSpLocks noChangeShapeType="1"/>
          </p:cNvCxnSpPr>
          <p:nvPr/>
        </p:nvCxnSpPr>
        <p:spPr bwMode="auto">
          <a:xfrm flipV="1">
            <a:off x="912813" y="5198269"/>
            <a:ext cx="65087" cy="230187"/>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25" name="AutoShape 34"/>
          <p:cNvCxnSpPr>
            <a:cxnSpLocks noChangeShapeType="1"/>
          </p:cNvCxnSpPr>
          <p:nvPr/>
        </p:nvCxnSpPr>
        <p:spPr bwMode="auto">
          <a:xfrm flipH="1" flipV="1">
            <a:off x="966788" y="5196681"/>
            <a:ext cx="247650" cy="269875"/>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26" name="AutoShape 35"/>
          <p:cNvCxnSpPr>
            <a:cxnSpLocks noChangeShapeType="1"/>
          </p:cNvCxnSpPr>
          <p:nvPr/>
        </p:nvCxnSpPr>
        <p:spPr bwMode="auto">
          <a:xfrm flipV="1">
            <a:off x="1209675" y="4976019"/>
            <a:ext cx="22225" cy="496887"/>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27" name="AutoShape 36"/>
          <p:cNvCxnSpPr>
            <a:cxnSpLocks noChangeShapeType="1"/>
          </p:cNvCxnSpPr>
          <p:nvPr/>
        </p:nvCxnSpPr>
        <p:spPr bwMode="auto">
          <a:xfrm>
            <a:off x="1227138" y="4982369"/>
            <a:ext cx="366712" cy="371475"/>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28" name="AutoShape 37"/>
          <p:cNvCxnSpPr>
            <a:cxnSpLocks noChangeShapeType="1"/>
          </p:cNvCxnSpPr>
          <p:nvPr/>
        </p:nvCxnSpPr>
        <p:spPr bwMode="auto">
          <a:xfrm flipV="1">
            <a:off x="1582738" y="4372769"/>
            <a:ext cx="415925" cy="984250"/>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29" name="AutoShape 38"/>
          <p:cNvCxnSpPr>
            <a:cxnSpLocks noChangeShapeType="1"/>
          </p:cNvCxnSpPr>
          <p:nvPr/>
        </p:nvCxnSpPr>
        <p:spPr bwMode="auto">
          <a:xfrm flipH="1" flipV="1">
            <a:off x="1997075" y="4377531"/>
            <a:ext cx="53975" cy="950913"/>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30" name="AutoShape 39"/>
          <p:cNvCxnSpPr>
            <a:cxnSpLocks noChangeShapeType="1"/>
          </p:cNvCxnSpPr>
          <p:nvPr/>
        </p:nvCxnSpPr>
        <p:spPr bwMode="auto">
          <a:xfrm flipV="1">
            <a:off x="2049463" y="5093494"/>
            <a:ext cx="65087" cy="230187"/>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31" name="AutoShape 40"/>
          <p:cNvCxnSpPr>
            <a:cxnSpLocks noChangeShapeType="1"/>
          </p:cNvCxnSpPr>
          <p:nvPr/>
        </p:nvCxnSpPr>
        <p:spPr bwMode="auto">
          <a:xfrm flipH="1" flipV="1">
            <a:off x="2103438" y="5098256"/>
            <a:ext cx="247650" cy="269875"/>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32" name="AutoShape 41"/>
          <p:cNvCxnSpPr>
            <a:cxnSpLocks noChangeShapeType="1"/>
          </p:cNvCxnSpPr>
          <p:nvPr/>
        </p:nvCxnSpPr>
        <p:spPr bwMode="auto">
          <a:xfrm flipV="1">
            <a:off x="2352675" y="4883944"/>
            <a:ext cx="22225" cy="496887"/>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cxnSp>
        <p:nvCxnSpPr>
          <p:cNvPr id="33" name="AutoShape 42"/>
          <p:cNvCxnSpPr>
            <a:cxnSpLocks noChangeShapeType="1"/>
          </p:cNvCxnSpPr>
          <p:nvPr/>
        </p:nvCxnSpPr>
        <p:spPr bwMode="auto">
          <a:xfrm>
            <a:off x="2370138" y="4893469"/>
            <a:ext cx="366712" cy="371475"/>
          </a:xfrm>
          <a:prstGeom prst="straightConnector1">
            <a:avLst/>
          </a:prstGeom>
          <a:noFill/>
          <a:ln w="31750">
            <a:solidFill>
              <a:srgbClr val="5F5F5F"/>
            </a:solidFill>
            <a:round/>
            <a:headEnd/>
            <a:tailEnd/>
          </a:ln>
          <a:extLst>
            <a:ext uri="{909E8E84-426E-40dd-AFC4-6F175D3DCCD1}">
              <a14:hiddenFill xmlns:a14="http://schemas.microsoft.com/office/drawing/2010/main" xmlns="">
                <a:noFill/>
              </a14:hiddenFill>
            </a:ext>
          </a:extLst>
        </p:spPr>
      </p:cxnSp>
      <p:sp>
        <p:nvSpPr>
          <p:cNvPr id="34" name="Freeform 43"/>
          <p:cNvSpPr>
            <a:spLocks/>
          </p:cNvSpPr>
          <p:nvPr/>
        </p:nvSpPr>
        <p:spPr bwMode="auto">
          <a:xfrm>
            <a:off x="915988" y="4326731"/>
            <a:ext cx="1689100" cy="1089025"/>
          </a:xfrm>
          <a:custGeom>
            <a:avLst/>
            <a:gdLst>
              <a:gd name="T0" fmla="*/ 0 w 1064"/>
              <a:gd name="T1" fmla="*/ 2147483647 h 686"/>
              <a:gd name="T2" fmla="*/ 2147483647 w 1064"/>
              <a:gd name="T3" fmla="*/ 2147483647 h 686"/>
              <a:gd name="T4" fmla="*/ 2147483647 w 1064"/>
              <a:gd name="T5" fmla="*/ 2147483647 h 686"/>
              <a:gd name="T6" fmla="*/ 2147483647 w 1064"/>
              <a:gd name="T7" fmla="*/ 2147483647 h 686"/>
              <a:gd name="T8" fmla="*/ 2147483647 w 1064"/>
              <a:gd name="T9" fmla="*/ 2147483647 h 686"/>
              <a:gd name="T10" fmla="*/ 2147483647 w 1064"/>
              <a:gd name="T11" fmla="*/ 2147483647 h 686"/>
              <a:gd name="T12" fmla="*/ 2147483647 w 1064"/>
              <a:gd name="T13" fmla="*/ 2147483647 h 686"/>
              <a:gd name="T14" fmla="*/ 2147483647 w 1064"/>
              <a:gd name="T15" fmla="*/ 2147483647 h 686"/>
              <a:gd name="T16" fmla="*/ 2147483647 w 1064"/>
              <a:gd name="T17" fmla="*/ 2147483647 h 6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64"/>
              <a:gd name="T28" fmla="*/ 0 h 686"/>
              <a:gd name="T29" fmla="*/ 1064 w 1064"/>
              <a:gd name="T30" fmla="*/ 686 h 6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64" h="686">
                <a:moveTo>
                  <a:pt x="0" y="631"/>
                </a:moveTo>
                <a:cubicBezTo>
                  <a:pt x="29" y="658"/>
                  <a:pt x="58" y="686"/>
                  <a:pt x="102" y="667"/>
                </a:cubicBezTo>
                <a:cubicBezTo>
                  <a:pt x="146" y="648"/>
                  <a:pt x="183" y="616"/>
                  <a:pt x="266" y="519"/>
                </a:cubicBezTo>
                <a:cubicBezTo>
                  <a:pt x="349" y="422"/>
                  <a:pt x="523" y="160"/>
                  <a:pt x="597" y="85"/>
                </a:cubicBezTo>
                <a:cubicBezTo>
                  <a:pt x="671" y="10"/>
                  <a:pt x="687" y="0"/>
                  <a:pt x="713" y="67"/>
                </a:cubicBezTo>
                <a:cubicBezTo>
                  <a:pt x="739" y="134"/>
                  <a:pt x="727" y="397"/>
                  <a:pt x="755" y="487"/>
                </a:cubicBezTo>
                <a:cubicBezTo>
                  <a:pt x="783" y="577"/>
                  <a:pt x="841" y="606"/>
                  <a:pt x="882" y="609"/>
                </a:cubicBezTo>
                <a:cubicBezTo>
                  <a:pt x="923" y="612"/>
                  <a:pt x="971" y="530"/>
                  <a:pt x="1001" y="504"/>
                </a:cubicBezTo>
                <a:cubicBezTo>
                  <a:pt x="1031" y="478"/>
                  <a:pt x="1047" y="464"/>
                  <a:pt x="1064" y="451"/>
                </a:cubicBezTo>
              </a:path>
            </a:pathLst>
          </a:custGeom>
          <a:noFill/>
          <a:ln w="254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hangingPunct="0"/>
            <a:endParaRPr lang="en-US" sz="2400" b="1">
              <a:solidFill>
                <a:srgbClr val="000000"/>
              </a:solidFill>
              <a:latin typeface="Times New Roman" pitchFamily="18" charset="0"/>
            </a:endParaRPr>
          </a:p>
        </p:txBody>
      </p:sp>
      <p:sp>
        <p:nvSpPr>
          <p:cNvPr id="35" name="Line 44"/>
          <p:cNvSpPr>
            <a:spLocks noChangeShapeType="1"/>
          </p:cNvSpPr>
          <p:nvPr/>
        </p:nvSpPr>
        <p:spPr bwMode="auto">
          <a:xfrm>
            <a:off x="1641475" y="4231481"/>
            <a:ext cx="758825" cy="261938"/>
          </a:xfrm>
          <a:prstGeom prst="line">
            <a:avLst/>
          </a:prstGeom>
          <a:noFill/>
          <a:ln w="12700">
            <a:solidFill>
              <a:schemeClr val="accent2"/>
            </a:solidFill>
            <a:round/>
            <a:headEnd/>
            <a:tailEnd/>
          </a:ln>
          <a:extLst>
            <a:ext uri="{909E8E84-426E-40dd-AFC4-6F175D3DCCD1}">
              <a14:hiddenFill xmlns:a14="http://schemas.microsoft.com/office/drawing/2010/main" xmlns="">
                <a:noFill/>
              </a14:hiddenFill>
            </a:ext>
          </a:extLst>
        </p:spPr>
        <p:txBody>
          <a:bodyPr/>
          <a:lstStyle/>
          <a:p>
            <a:pPr eaLnBrk="0" hangingPunct="0"/>
            <a:endParaRPr lang="en-US" sz="2400" b="1">
              <a:solidFill>
                <a:srgbClr val="000000"/>
              </a:solidFill>
              <a:latin typeface="Times New Roman" pitchFamily="18" charset="0"/>
            </a:endParaRPr>
          </a:p>
        </p:txBody>
      </p:sp>
      <p:sp>
        <p:nvSpPr>
          <p:cNvPr id="36" name="Text Box 10"/>
          <p:cNvSpPr txBox="1">
            <a:spLocks noChangeArrowheads="1"/>
          </p:cNvSpPr>
          <p:nvPr/>
        </p:nvSpPr>
        <p:spPr bwMode="auto">
          <a:xfrm>
            <a:off x="769938" y="4258469"/>
            <a:ext cx="77152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g</a:t>
            </a:r>
            <a:r>
              <a:rPr lang="en-US" altLang="zh-CN" sz="1800">
                <a:solidFill>
                  <a:srgbClr val="000000"/>
                </a:solidFill>
                <a:ea typeface="宋体" pitchFamily="2" charset="-122"/>
              </a:rPr>
              <a:t>(</a:t>
            </a:r>
            <a:r>
              <a:rPr lang="en-US" altLang="zh-CN" sz="1800" i="1">
                <a:solidFill>
                  <a:srgbClr val="000000"/>
                </a:solidFill>
                <a:ea typeface="宋体" pitchFamily="2" charset="-122"/>
              </a:rPr>
              <a:t>x</a:t>
            </a:r>
            <a:r>
              <a:rPr lang="en-US" altLang="zh-CN" sz="1800">
                <a:solidFill>
                  <a:srgbClr val="000000"/>
                </a:solidFill>
                <a:ea typeface="宋体" pitchFamily="2" charset="-122"/>
              </a:rPr>
              <a:t>)</a:t>
            </a:r>
          </a:p>
        </p:txBody>
      </p:sp>
      <p:sp>
        <p:nvSpPr>
          <p:cNvPr id="37" name="Text Box 9"/>
          <p:cNvSpPr txBox="1">
            <a:spLocks noChangeArrowheads="1"/>
          </p:cNvSpPr>
          <p:nvPr/>
        </p:nvSpPr>
        <p:spPr bwMode="auto">
          <a:xfrm>
            <a:off x="3194050" y="5155406"/>
            <a:ext cx="4365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x</a:t>
            </a:r>
          </a:p>
        </p:txBody>
      </p:sp>
      <p:sp>
        <p:nvSpPr>
          <p:cNvPr id="38" name="Text Box 49"/>
          <p:cNvSpPr txBox="1">
            <a:spLocks noChangeArrowheads="1"/>
          </p:cNvSpPr>
          <p:nvPr/>
        </p:nvSpPr>
        <p:spPr bwMode="auto">
          <a:xfrm>
            <a:off x="822325" y="2005806"/>
            <a:ext cx="27701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r>
              <a:rPr lang="en-US" altLang="en-US" sz="1800">
                <a:solidFill>
                  <a:srgbClr val="C00000"/>
                </a:solidFill>
                <a:latin typeface="Arial Narrow" pitchFamily="34" charset="0"/>
              </a:rPr>
              <a:t>Fractional behavior</a:t>
            </a:r>
          </a:p>
        </p:txBody>
      </p:sp>
      <p:sp>
        <p:nvSpPr>
          <p:cNvPr id="40" name="内容占位符 1"/>
          <p:cNvSpPr>
            <a:spLocks noGrp="1"/>
          </p:cNvSpPr>
          <p:nvPr>
            <p:ph idx="1"/>
          </p:nvPr>
        </p:nvSpPr>
        <p:spPr>
          <a:xfrm>
            <a:off x="168110" y="1020287"/>
            <a:ext cx="8347240" cy="1064895"/>
          </a:xfrm>
        </p:spPr>
        <p:txBody>
          <a:bodyPr>
            <a:noAutofit/>
          </a:bodyPr>
          <a:lstStyle/>
          <a:p>
            <a:r>
              <a:rPr lang="en-US" sz="2400" dirty="0"/>
              <a:t>Real world processes (and their trajectories) are </a:t>
            </a:r>
            <a:r>
              <a:rPr lang="en-US" sz="2400" i="1" dirty="0">
                <a:solidFill>
                  <a:schemeClr val="accent5"/>
                </a:solidFill>
              </a:rPr>
              <a:t>not</a:t>
            </a:r>
            <a:r>
              <a:rPr lang="en-US" sz="2400" dirty="0"/>
              <a:t> always </a:t>
            </a:r>
            <a:r>
              <a:rPr lang="en-US" sz="2400" i="1" dirty="0">
                <a:solidFill>
                  <a:schemeClr val="accent5"/>
                </a:solidFill>
              </a:rPr>
              <a:t>smooth</a:t>
            </a:r>
            <a:r>
              <a:rPr lang="en-US" altLang="zh-CN" sz="2400" i="1" dirty="0">
                <a:solidFill>
                  <a:schemeClr val="accent5"/>
                </a:solidFill>
              </a:rPr>
              <a:t>:</a:t>
            </a:r>
            <a:r>
              <a:rPr lang="en-US" sz="2400" dirty="0"/>
              <a:t> continuous but </a:t>
            </a:r>
            <a:r>
              <a:rPr lang="en-US" sz="2400" i="1" dirty="0">
                <a:solidFill>
                  <a:schemeClr val="accent5"/>
                </a:solidFill>
              </a:rPr>
              <a:t>nowhere </a:t>
            </a:r>
            <a:r>
              <a:rPr lang="en-US" altLang="zh-CN" sz="2400" i="1" dirty="0">
                <a:solidFill>
                  <a:schemeClr val="accent5"/>
                </a:solidFill>
              </a:rPr>
              <a:t>(integer-) </a:t>
            </a:r>
            <a:r>
              <a:rPr lang="en-US" sz="2400" i="1" dirty="0">
                <a:solidFill>
                  <a:schemeClr val="accent5"/>
                </a:solidFill>
              </a:rPr>
              <a:t>differentiable</a:t>
            </a:r>
            <a:r>
              <a:rPr lang="en-US" sz="2400" dirty="0"/>
              <a:t> </a:t>
            </a:r>
          </a:p>
          <a:p>
            <a:endParaRPr lang="en-US" sz="2400" i="1" dirty="0">
              <a:solidFill>
                <a:schemeClr val="accent5"/>
              </a:solidFill>
            </a:endParaRPr>
          </a:p>
          <a:p>
            <a:endParaRPr lang="en-US" sz="2400" dirty="0">
              <a:latin typeface="Arial Narrow" panose="020B0606020202030204" pitchFamily="34" charset="0"/>
            </a:endParaRPr>
          </a:p>
        </p:txBody>
      </p:sp>
      <p:sp>
        <p:nvSpPr>
          <p:cNvPr id="43" name="Slide Number Placeholder 3"/>
          <p:cNvSpPr txBox="1">
            <a:spLocks/>
          </p:cNvSpPr>
          <p:nvPr/>
        </p:nvSpPr>
        <p:spPr>
          <a:xfrm>
            <a:off x="5930900" y="5941493"/>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BACAB69-1B2F-42C9-A36B-19E28B50061C}" type="slidenum">
              <a:rPr lang="en-US" smtClean="0"/>
              <a:pPr>
                <a:defRPr/>
              </a:pPr>
              <a:t>15</a:t>
            </a:fld>
            <a:endParaRPr lang="en-US"/>
          </a:p>
        </p:txBody>
      </p:sp>
      <p:pic>
        <p:nvPicPr>
          <p:cNvPr id="2" name="Picture 1"/>
          <p:cNvPicPr>
            <a:picLocks noChangeAspect="1"/>
          </p:cNvPicPr>
          <p:nvPr/>
        </p:nvPicPr>
        <p:blipFill>
          <a:blip r:embed="rId3"/>
          <a:stretch>
            <a:fillRect/>
          </a:stretch>
        </p:blipFill>
        <p:spPr>
          <a:xfrm>
            <a:off x="4059237" y="2190750"/>
            <a:ext cx="4178300" cy="3390900"/>
          </a:xfrm>
          <a:prstGeom prst="rect">
            <a:avLst/>
          </a:prstGeom>
        </p:spPr>
      </p:pic>
      <p:sp>
        <p:nvSpPr>
          <p:cNvPr id="48" name="矩形 29"/>
          <p:cNvSpPr/>
          <p:nvPr/>
        </p:nvSpPr>
        <p:spPr>
          <a:xfrm>
            <a:off x="4968763" y="4057436"/>
            <a:ext cx="384398" cy="36671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3854449" y="3122612"/>
            <a:ext cx="1133930" cy="914798"/>
          </a:xfrm>
          <a:prstGeom prst="line">
            <a:avLst/>
          </a:prstGeom>
        </p:spPr>
        <p:style>
          <a:lnRef idx="3">
            <a:schemeClr val="accent5"/>
          </a:lnRef>
          <a:fillRef idx="0">
            <a:schemeClr val="accent5"/>
          </a:fillRef>
          <a:effectRef idx="2">
            <a:schemeClr val="accent5"/>
          </a:effectRef>
          <a:fontRef idx="minor">
            <a:schemeClr val="tx1"/>
          </a:fontRef>
        </p:style>
      </p:cxnSp>
      <p:cxnSp>
        <p:nvCxnSpPr>
          <p:cNvPr id="49" name="Straight Connector 48"/>
          <p:cNvCxnSpPr/>
          <p:nvPr/>
        </p:nvCxnSpPr>
        <p:spPr>
          <a:xfrm flipV="1">
            <a:off x="3917949" y="4424761"/>
            <a:ext cx="1092655" cy="929083"/>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9073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linds(horizontal)">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16</a:t>
            </a:fld>
            <a:endParaRPr lang="en-US"/>
          </a:p>
        </p:txBody>
      </p:sp>
      <p:sp>
        <p:nvSpPr>
          <p:cNvPr id="42" name="内容占位符 1"/>
          <p:cNvSpPr txBox="1">
            <a:spLocks/>
          </p:cNvSpPr>
          <p:nvPr/>
        </p:nvSpPr>
        <p:spPr>
          <a:xfrm>
            <a:off x="264658" y="1175588"/>
            <a:ext cx="5788803" cy="1064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Fractional dynamics </a:t>
            </a:r>
            <a:r>
              <a:rPr lang="en-US" altLang="zh-CN" sz="2400" dirty="0"/>
              <a:t>goes</a:t>
            </a:r>
            <a:r>
              <a:rPr lang="zh-CN" altLang="en-US" sz="2400" dirty="0"/>
              <a:t> </a:t>
            </a:r>
            <a:r>
              <a:rPr lang="en-US" altLang="zh-CN" sz="2400" dirty="0"/>
              <a:t>beyond</a:t>
            </a:r>
            <a:r>
              <a:rPr lang="zh-CN" altLang="en-US" sz="2400" dirty="0"/>
              <a:t>  </a:t>
            </a:r>
            <a:r>
              <a:rPr lang="en-US" altLang="zh-CN" sz="2400" dirty="0"/>
              <a:t>integer</a:t>
            </a:r>
            <a:r>
              <a:rPr lang="zh-CN" altLang="en-US" sz="2400" dirty="0"/>
              <a:t> </a:t>
            </a:r>
            <a:r>
              <a:rPr lang="en-US" altLang="zh-CN" sz="2400" dirty="0"/>
              <a:t>calculus (which</a:t>
            </a:r>
            <a:r>
              <a:rPr lang="zh-CN" altLang="en-US" sz="2400" dirty="0"/>
              <a:t> </a:t>
            </a:r>
            <a:r>
              <a:rPr lang="en-US" altLang="zh-CN" sz="2400" dirty="0"/>
              <a:t>is</a:t>
            </a:r>
            <a:r>
              <a:rPr lang="zh-CN" altLang="en-US" sz="2400" dirty="0"/>
              <a:t> </a:t>
            </a:r>
            <a:r>
              <a:rPr lang="en-US" altLang="zh-CN" sz="2400" i="1" dirty="0">
                <a:solidFill>
                  <a:schemeClr val="accent5"/>
                </a:solidFill>
              </a:rPr>
              <a:t>local</a:t>
            </a:r>
            <a:r>
              <a:rPr lang="zh-CN" altLang="en-US" sz="2400" i="1" dirty="0">
                <a:solidFill>
                  <a:schemeClr val="accent5"/>
                </a:solidFill>
              </a:rPr>
              <a:t> </a:t>
            </a:r>
            <a:r>
              <a:rPr lang="en-US" altLang="zh-CN" sz="2400" i="1" dirty="0">
                <a:solidFill>
                  <a:schemeClr val="accent5"/>
                </a:solidFill>
              </a:rPr>
              <a:t>or</a:t>
            </a:r>
            <a:r>
              <a:rPr lang="zh-CN" altLang="en-US" sz="2400" i="1" dirty="0">
                <a:solidFill>
                  <a:schemeClr val="accent5"/>
                </a:solidFill>
              </a:rPr>
              <a:t> </a:t>
            </a:r>
            <a:r>
              <a:rPr lang="en-US" altLang="zh-CN" sz="2400" i="1" dirty="0">
                <a:solidFill>
                  <a:schemeClr val="accent5"/>
                </a:solidFill>
              </a:rPr>
              <a:t>memory-less</a:t>
            </a:r>
            <a:r>
              <a:rPr lang="en-US" altLang="zh-CN" sz="2400" dirty="0"/>
              <a:t>)</a:t>
            </a:r>
            <a:r>
              <a:rPr lang="zh-CN" altLang="en-US" sz="2400" dirty="0"/>
              <a:t> </a:t>
            </a:r>
          </a:p>
          <a:p>
            <a:endParaRPr lang="zh-CN" altLang="en-US" sz="2400" dirty="0"/>
          </a:p>
          <a:p>
            <a:endParaRPr lang="zh-CN" altLang="en-US" sz="2400" dirty="0"/>
          </a:p>
          <a:p>
            <a:endParaRPr lang="zh-CN" altLang="en-US" sz="2400" dirty="0"/>
          </a:p>
          <a:p>
            <a:r>
              <a:rPr lang="en-US" altLang="zh-CN" sz="2400" dirty="0"/>
              <a:t>R</a:t>
            </a:r>
            <a:r>
              <a:rPr lang="en-US" sz="2400" dirty="0"/>
              <a:t>epresents the </a:t>
            </a:r>
            <a:r>
              <a:rPr lang="en-US" sz="2400" i="1" dirty="0">
                <a:solidFill>
                  <a:srgbClr val="C00000"/>
                </a:solidFill>
              </a:rPr>
              <a:t>convolution</a:t>
            </a:r>
            <a:r>
              <a:rPr lang="en-US" sz="2400" dirty="0"/>
              <a:t> between a </a:t>
            </a:r>
            <a:r>
              <a:rPr lang="en-US" sz="2400" i="1" dirty="0">
                <a:solidFill>
                  <a:schemeClr val="accent5"/>
                </a:solidFill>
              </a:rPr>
              <a:t>memory</a:t>
            </a:r>
            <a:r>
              <a:rPr lang="en-US" sz="2400" dirty="0"/>
              <a:t> </a:t>
            </a:r>
            <a:r>
              <a:rPr lang="en-US" sz="2400" i="1" dirty="0">
                <a:solidFill>
                  <a:schemeClr val="accent5"/>
                </a:solidFill>
              </a:rPr>
              <a:t>kernel</a:t>
            </a:r>
            <a:r>
              <a:rPr lang="en-US" sz="2400" dirty="0"/>
              <a:t> and the </a:t>
            </a:r>
            <a:r>
              <a:rPr lang="en-US" sz="2400" i="1" dirty="0">
                <a:solidFill>
                  <a:srgbClr val="C00000"/>
                </a:solidFill>
              </a:rPr>
              <a:t>function of interest</a:t>
            </a:r>
          </a:p>
          <a:p>
            <a:endParaRPr lang="en-US" sz="2400" dirty="0"/>
          </a:p>
        </p:txBody>
      </p:sp>
      <p:sp>
        <p:nvSpPr>
          <p:cNvPr id="43" name="Slide Number Placeholder 3"/>
          <p:cNvSpPr txBox="1">
            <a:spLocks/>
          </p:cNvSpPr>
          <p:nvPr/>
        </p:nvSpPr>
        <p:spPr>
          <a:xfrm>
            <a:off x="6894464" y="3280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BACAB69-1B2F-42C9-A36B-19E28B50061C}" type="slidenum">
              <a:rPr lang="en-US" smtClean="0"/>
              <a:pPr>
                <a:defRPr/>
              </a:pPr>
              <a:t>16</a:t>
            </a:fld>
            <a:endParaRPr lang="en-US"/>
          </a:p>
        </p:txBody>
      </p:sp>
      <p:pic>
        <p:nvPicPr>
          <p:cNvPr id="4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1589401"/>
            <a:ext cx="3025775" cy="2833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Text Box 9"/>
          <p:cNvSpPr txBox="1">
            <a:spLocks noChangeArrowheads="1"/>
          </p:cNvSpPr>
          <p:nvPr/>
        </p:nvSpPr>
        <p:spPr bwMode="auto">
          <a:xfrm>
            <a:off x="8480424" y="3830950"/>
            <a:ext cx="4365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x</a:t>
            </a:r>
          </a:p>
        </p:txBody>
      </p:sp>
      <p:sp>
        <p:nvSpPr>
          <p:cNvPr id="46" name="Text Box 10"/>
          <p:cNvSpPr txBox="1">
            <a:spLocks noChangeArrowheads="1"/>
          </p:cNvSpPr>
          <p:nvPr/>
        </p:nvSpPr>
        <p:spPr bwMode="auto">
          <a:xfrm>
            <a:off x="6002337" y="1613213"/>
            <a:ext cx="22764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f</a:t>
            </a:r>
            <a:r>
              <a:rPr lang="en-US" altLang="zh-CN" sz="1800">
                <a:solidFill>
                  <a:srgbClr val="000000"/>
                </a:solidFill>
                <a:ea typeface="宋体" pitchFamily="2" charset="-122"/>
              </a:rPr>
              <a:t>(</a:t>
            </a:r>
            <a:r>
              <a:rPr lang="en-US" altLang="zh-CN" sz="1800" i="1">
                <a:solidFill>
                  <a:srgbClr val="000000"/>
                </a:solidFill>
                <a:ea typeface="宋体" pitchFamily="2" charset="-122"/>
              </a:rPr>
              <a:t>x</a:t>
            </a:r>
            <a:r>
              <a:rPr lang="en-US" altLang="zh-CN" sz="1800">
                <a:solidFill>
                  <a:srgbClr val="000000"/>
                </a:solidFill>
                <a:ea typeface="宋体" pitchFamily="2" charset="-122"/>
              </a:rPr>
              <a:t>) = d</a:t>
            </a:r>
            <a:r>
              <a:rPr lang="el-GR" altLang="en-US" baseline="30000">
                <a:solidFill>
                  <a:srgbClr val="000000"/>
                </a:solidFill>
              </a:rPr>
              <a:t>α</a:t>
            </a:r>
            <a:r>
              <a:rPr lang="en-US" altLang="zh-CN" sz="1800">
                <a:solidFill>
                  <a:srgbClr val="000000"/>
                </a:solidFill>
                <a:ea typeface="宋体" pitchFamily="2" charset="-122"/>
              </a:rPr>
              <a:t>( </a:t>
            </a:r>
            <a:r>
              <a:rPr lang="en-US" altLang="zh-CN" sz="1800" i="1">
                <a:solidFill>
                  <a:srgbClr val="000000"/>
                </a:solidFill>
                <a:ea typeface="宋体" pitchFamily="2" charset="-122"/>
              </a:rPr>
              <a:t>x </a:t>
            </a:r>
            <a:r>
              <a:rPr lang="en-US" altLang="zh-CN" sz="1800">
                <a:solidFill>
                  <a:srgbClr val="000000"/>
                </a:solidFill>
                <a:ea typeface="宋体" pitchFamily="2" charset="-122"/>
              </a:rPr>
              <a:t>)/d</a:t>
            </a:r>
            <a:r>
              <a:rPr lang="en-US" altLang="zh-CN" sz="1800" i="1">
                <a:solidFill>
                  <a:srgbClr val="000000"/>
                </a:solidFill>
                <a:ea typeface="宋体" pitchFamily="2" charset="-122"/>
              </a:rPr>
              <a:t>x</a:t>
            </a:r>
            <a:r>
              <a:rPr lang="el-GR" altLang="en-US" baseline="30000">
                <a:solidFill>
                  <a:srgbClr val="000000"/>
                </a:solidFill>
              </a:rPr>
              <a:t>α</a:t>
            </a:r>
            <a:endParaRPr lang="el-GR" altLang="zh-CN" baseline="30000">
              <a:solidFill>
                <a:srgbClr val="000000"/>
              </a:solidFill>
            </a:endParaRPr>
          </a:p>
        </p:txBody>
      </p:sp>
      <p:sp>
        <p:nvSpPr>
          <p:cNvPr id="47" name="Text Box 51"/>
          <p:cNvSpPr txBox="1">
            <a:spLocks noChangeArrowheads="1"/>
          </p:cNvSpPr>
          <p:nvPr/>
        </p:nvSpPr>
        <p:spPr bwMode="auto">
          <a:xfrm>
            <a:off x="6248562" y="908882"/>
            <a:ext cx="270033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r>
              <a:rPr lang="en-US" altLang="en-US" sz="1800" dirty="0">
                <a:solidFill>
                  <a:schemeClr val="accent5"/>
                </a:solidFill>
                <a:latin typeface="Arial Narrow" pitchFamily="34" charset="0"/>
              </a:rPr>
              <a:t>Impact of power law memory kernel</a:t>
            </a:r>
          </a:p>
        </p:txBody>
      </p:sp>
      <p:sp>
        <p:nvSpPr>
          <p:cNvPr id="49" name="标题 3"/>
          <p:cNvSpPr>
            <a:spLocks noGrp="1"/>
          </p:cNvSpPr>
          <p:nvPr>
            <p:ph type="title"/>
          </p:nvPr>
        </p:nvSpPr>
        <p:spPr>
          <a:xfrm>
            <a:off x="1" y="0"/>
            <a:ext cx="9144000" cy="908882"/>
          </a:xfrm>
        </p:spPr>
        <p:txBody>
          <a:bodyPr>
            <a:noAutofit/>
          </a:bodyPr>
          <a:lstStyle/>
          <a:p>
            <a:r>
              <a:rPr lang="en-US" altLang="zh-CN" sz="3200" dirty="0"/>
              <a:t>Real</a:t>
            </a:r>
            <a:r>
              <a:rPr lang="zh-CN" altLang="en-US" sz="3200" dirty="0"/>
              <a:t> </a:t>
            </a:r>
            <a:r>
              <a:rPr lang="en-US" altLang="zh-CN" sz="3200" dirty="0"/>
              <a:t>process</a:t>
            </a:r>
            <a:r>
              <a:rPr lang="zh-CN" altLang="en-US" sz="3200" dirty="0"/>
              <a:t> </a:t>
            </a:r>
            <a:r>
              <a:rPr lang="en-US" altLang="zh-CN" sz="3200" dirty="0"/>
              <a:t>is</a:t>
            </a:r>
            <a:r>
              <a:rPr lang="zh-CN" altLang="en-US" sz="3200" dirty="0"/>
              <a:t> </a:t>
            </a:r>
            <a:r>
              <a:rPr lang="en-US" altLang="zh-CN" sz="3200" i="1" dirty="0"/>
              <a:t>Fractal</a:t>
            </a:r>
            <a:r>
              <a:rPr lang="zh-CN" altLang="en-US" sz="3200" dirty="0"/>
              <a:t> </a:t>
            </a:r>
            <a:r>
              <a:rPr lang="en-US" altLang="zh-CN" sz="3200" dirty="0"/>
              <a:t>in</a:t>
            </a:r>
            <a:r>
              <a:rPr lang="zh-CN" altLang="en-US" sz="3200" dirty="0"/>
              <a:t> </a:t>
            </a:r>
            <a:r>
              <a:rPr lang="en-US" altLang="zh-CN" sz="3200" dirty="0"/>
              <a:t>nature: Memory</a:t>
            </a:r>
            <a:endParaRPr lang="en-US" sz="3200" dirty="0"/>
          </a:p>
        </p:txBody>
      </p:sp>
      <p:pic>
        <p:nvPicPr>
          <p:cNvPr id="41" name="Picture 40"/>
          <p:cNvPicPr>
            <a:picLocks noChangeAspect="1"/>
          </p:cNvPicPr>
          <p:nvPr/>
        </p:nvPicPr>
        <p:blipFill>
          <a:blip r:embed="rId4"/>
          <a:stretch>
            <a:fillRect/>
          </a:stretch>
        </p:blipFill>
        <p:spPr>
          <a:xfrm>
            <a:off x="992303" y="4681229"/>
            <a:ext cx="6462714" cy="1394688"/>
          </a:xfrm>
          <a:prstGeom prst="rect">
            <a:avLst/>
          </a:prstGeom>
        </p:spPr>
      </p:pic>
      <p:sp>
        <p:nvSpPr>
          <p:cNvPr id="56" name="矩形 29"/>
          <p:cNvSpPr/>
          <p:nvPr/>
        </p:nvSpPr>
        <p:spPr>
          <a:xfrm>
            <a:off x="6088389" y="4941787"/>
            <a:ext cx="1366628"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文本框 33"/>
          <p:cNvSpPr txBox="1"/>
          <p:nvPr/>
        </p:nvSpPr>
        <p:spPr>
          <a:xfrm>
            <a:off x="3633292" y="5986990"/>
            <a:ext cx="2630464" cy="461665"/>
          </a:xfrm>
          <a:prstGeom prst="rect">
            <a:avLst/>
          </a:prstGeom>
          <a:noFill/>
        </p:spPr>
        <p:txBody>
          <a:bodyPr wrap="none" rtlCol="0">
            <a:spAutoFit/>
          </a:bodyPr>
          <a:lstStyle/>
          <a:p>
            <a:r>
              <a:rPr lang="en-US" altLang="zh-CN" sz="2400" dirty="0">
                <a:solidFill>
                  <a:schemeClr val="accent5"/>
                </a:solidFill>
              </a:rPr>
              <a:t>Function</a:t>
            </a:r>
            <a:r>
              <a:rPr lang="zh-CN" altLang="en-US" sz="2400" dirty="0">
                <a:solidFill>
                  <a:schemeClr val="accent5"/>
                </a:solidFill>
              </a:rPr>
              <a:t> </a:t>
            </a:r>
            <a:r>
              <a:rPr lang="en-US" altLang="zh-CN" sz="2400" dirty="0">
                <a:solidFill>
                  <a:schemeClr val="accent5"/>
                </a:solidFill>
              </a:rPr>
              <a:t>of</a:t>
            </a:r>
            <a:r>
              <a:rPr lang="zh-CN" altLang="en-US" sz="2400" dirty="0">
                <a:solidFill>
                  <a:schemeClr val="accent5"/>
                </a:solidFill>
              </a:rPr>
              <a:t> </a:t>
            </a:r>
            <a:r>
              <a:rPr lang="en-US" altLang="zh-CN" sz="2400" dirty="0">
                <a:solidFill>
                  <a:schemeClr val="accent5"/>
                </a:solidFill>
              </a:rPr>
              <a:t>interest</a:t>
            </a:r>
            <a:endParaRPr lang="en-US" sz="2400" dirty="0">
              <a:solidFill>
                <a:schemeClr val="accent5"/>
              </a:solidFill>
            </a:endParaRPr>
          </a:p>
        </p:txBody>
      </p:sp>
      <p:sp>
        <p:nvSpPr>
          <p:cNvPr id="58" name="矩形 29"/>
          <p:cNvSpPr/>
          <p:nvPr/>
        </p:nvSpPr>
        <p:spPr>
          <a:xfrm>
            <a:off x="5362050" y="4941787"/>
            <a:ext cx="640287"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文本框 33"/>
          <p:cNvSpPr txBox="1"/>
          <p:nvPr/>
        </p:nvSpPr>
        <p:spPr>
          <a:xfrm>
            <a:off x="6171418" y="4463115"/>
            <a:ext cx="2344231" cy="461665"/>
          </a:xfrm>
          <a:prstGeom prst="rect">
            <a:avLst/>
          </a:prstGeom>
          <a:noFill/>
        </p:spPr>
        <p:txBody>
          <a:bodyPr wrap="none" rtlCol="0">
            <a:spAutoFit/>
          </a:bodyPr>
          <a:lstStyle/>
          <a:p>
            <a:r>
              <a:rPr lang="en-US" altLang="zh-CN" sz="2400" dirty="0">
                <a:solidFill>
                  <a:schemeClr val="accent5"/>
                </a:solidFill>
              </a:rPr>
              <a:t>Power-law</a:t>
            </a:r>
            <a:r>
              <a:rPr lang="zh-CN" altLang="en-US" sz="2400" dirty="0">
                <a:solidFill>
                  <a:schemeClr val="accent5"/>
                </a:solidFill>
              </a:rPr>
              <a:t> </a:t>
            </a:r>
            <a:r>
              <a:rPr lang="en-US" altLang="zh-CN" sz="2400" dirty="0">
                <a:solidFill>
                  <a:schemeClr val="accent5"/>
                </a:solidFill>
              </a:rPr>
              <a:t>kernel</a:t>
            </a:r>
            <a:endParaRPr lang="en-US" sz="2400" dirty="0">
              <a:solidFill>
                <a:schemeClr val="accent5"/>
              </a:solidFill>
            </a:endParaRPr>
          </a:p>
        </p:txBody>
      </p:sp>
      <p:sp>
        <p:nvSpPr>
          <p:cNvPr id="60" name="文本框 33"/>
          <p:cNvSpPr txBox="1"/>
          <p:nvPr/>
        </p:nvSpPr>
        <p:spPr>
          <a:xfrm>
            <a:off x="528537" y="4539821"/>
            <a:ext cx="2363852" cy="461665"/>
          </a:xfrm>
          <a:prstGeom prst="rect">
            <a:avLst/>
          </a:prstGeom>
          <a:noFill/>
        </p:spPr>
        <p:txBody>
          <a:bodyPr wrap="none" rtlCol="0">
            <a:spAutoFit/>
          </a:bodyPr>
          <a:lstStyle/>
          <a:p>
            <a:r>
              <a:rPr lang="en-US" altLang="zh-CN" sz="2400" dirty="0">
                <a:solidFill>
                  <a:schemeClr val="accent5"/>
                </a:solidFill>
              </a:rPr>
              <a:t>Continuous form:</a:t>
            </a:r>
            <a:endParaRPr lang="en-US" sz="2400" dirty="0">
              <a:solidFill>
                <a:schemeClr val="accent5"/>
              </a:solidFill>
            </a:endParaRPr>
          </a:p>
        </p:txBody>
      </p:sp>
      <p:sp>
        <p:nvSpPr>
          <p:cNvPr id="2" name="文本框 1"/>
          <p:cNvSpPr txBox="1"/>
          <p:nvPr/>
        </p:nvSpPr>
        <p:spPr>
          <a:xfrm>
            <a:off x="495181" y="4199250"/>
            <a:ext cx="3870098" cy="369332"/>
          </a:xfrm>
          <a:prstGeom prst="rect">
            <a:avLst/>
          </a:prstGeom>
          <a:noFill/>
        </p:spPr>
        <p:txBody>
          <a:bodyPr wrap="none" rtlCol="0">
            <a:spAutoFit/>
          </a:bodyPr>
          <a:lstStyle/>
          <a:p>
            <a:r>
              <a:rPr lang="en-US" altLang="zh-CN" b="1" dirty="0"/>
              <a:t>Riemann-</a:t>
            </a:r>
            <a:r>
              <a:rPr lang="en-US" altLang="zh-CN" b="1" dirty="0" err="1"/>
              <a:t>Liouville</a:t>
            </a:r>
            <a:r>
              <a:rPr lang="en-US" altLang="zh-CN" b="1" dirty="0"/>
              <a:t> fractional derivative</a:t>
            </a:r>
            <a:endParaRPr lang="zh-CN" altLang="en-US" b="1" dirty="0"/>
          </a:p>
        </p:txBody>
      </p:sp>
      <p:sp>
        <p:nvSpPr>
          <p:cNvPr id="17" name="矩形 29"/>
          <p:cNvSpPr/>
          <p:nvPr/>
        </p:nvSpPr>
        <p:spPr>
          <a:xfrm>
            <a:off x="548410" y="4199251"/>
            <a:ext cx="3726135" cy="36933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9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blinds(horizontal)">
                                      <p:cBhvr>
                                        <p:cTn id="14" dur="500"/>
                                        <p:tgtEl>
                                          <p:spTgt spid="43"/>
                                        </p:tgtEl>
                                      </p:cBhvr>
                                    </p:animEffect>
                                  </p:childTnLst>
                                </p:cTn>
                              </p:par>
                              <p:par>
                                <p:cTn id="15" presetID="3" presetClass="entr" presetSubtype="1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blinds(horizontal)">
                                      <p:cBhvr>
                                        <p:cTn id="17" dur="500"/>
                                        <p:tgtEl>
                                          <p:spTgt spid="4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linds(horizontal)">
                                      <p:cBhvr>
                                        <p:cTn id="23" dur="500"/>
                                        <p:tgtEl>
                                          <p:spTgt spid="4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blinds(horizontal)">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1000"/>
                                        <p:tgtEl>
                                          <p:spTgt spid="57"/>
                                        </p:tgtEl>
                                      </p:cBhvr>
                                    </p:animEffect>
                                    <p:anim calcmode="lin" valueType="num">
                                      <p:cBhvr>
                                        <p:cTn id="42" dur="1000" fill="hold"/>
                                        <p:tgtEl>
                                          <p:spTgt spid="57"/>
                                        </p:tgtEl>
                                        <p:attrNameLst>
                                          <p:attrName>ppt_x</p:attrName>
                                        </p:attrNameLst>
                                      </p:cBhvr>
                                      <p:tavLst>
                                        <p:tav tm="0">
                                          <p:val>
                                            <p:strVal val="#ppt_x"/>
                                          </p:val>
                                        </p:tav>
                                        <p:tav tm="100000">
                                          <p:val>
                                            <p:strVal val="#ppt_x"/>
                                          </p:val>
                                        </p:tav>
                                      </p:tavLst>
                                    </p:anim>
                                    <p:anim calcmode="lin" valueType="num">
                                      <p:cBhvr>
                                        <p:cTn id="43" dur="1000" fill="hold"/>
                                        <p:tgtEl>
                                          <p:spTgt spid="5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1000"/>
                                        <p:tgtEl>
                                          <p:spTgt spid="58"/>
                                        </p:tgtEl>
                                      </p:cBhvr>
                                    </p:animEffect>
                                    <p:anim calcmode="lin" valueType="num">
                                      <p:cBhvr>
                                        <p:cTn id="47" dur="1000" fill="hold"/>
                                        <p:tgtEl>
                                          <p:spTgt spid="58"/>
                                        </p:tgtEl>
                                        <p:attrNameLst>
                                          <p:attrName>ppt_x</p:attrName>
                                        </p:attrNameLst>
                                      </p:cBhvr>
                                      <p:tavLst>
                                        <p:tav tm="0">
                                          <p:val>
                                            <p:strVal val="#ppt_x"/>
                                          </p:val>
                                        </p:tav>
                                        <p:tav tm="100000">
                                          <p:val>
                                            <p:strVal val="#ppt_x"/>
                                          </p:val>
                                        </p:tav>
                                      </p:tavLst>
                                    </p:anim>
                                    <p:anim calcmode="lin" valueType="num">
                                      <p:cBhvr>
                                        <p:cTn id="48" dur="1000" fill="hold"/>
                                        <p:tgtEl>
                                          <p:spTgt spid="5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1000"/>
                                        <p:tgtEl>
                                          <p:spTgt spid="59"/>
                                        </p:tgtEl>
                                      </p:cBhvr>
                                    </p:animEffect>
                                    <p:anim calcmode="lin" valueType="num">
                                      <p:cBhvr>
                                        <p:cTn id="52" dur="1000" fill="hold"/>
                                        <p:tgtEl>
                                          <p:spTgt spid="59"/>
                                        </p:tgtEl>
                                        <p:attrNameLst>
                                          <p:attrName>ppt_x</p:attrName>
                                        </p:attrNameLst>
                                      </p:cBhvr>
                                      <p:tavLst>
                                        <p:tav tm="0">
                                          <p:val>
                                            <p:strVal val="#ppt_x"/>
                                          </p:val>
                                        </p:tav>
                                        <p:tav tm="100000">
                                          <p:val>
                                            <p:strVal val="#ppt_x"/>
                                          </p:val>
                                        </p:tav>
                                      </p:tavLst>
                                    </p:anim>
                                    <p:anim calcmode="lin" valueType="num">
                                      <p:cBhvr>
                                        <p:cTn id="53" dur="1000" fill="hold"/>
                                        <p:tgtEl>
                                          <p:spTgt spid="5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p:bldP spid="46" grpId="0"/>
      <p:bldP spid="47" grpId="0"/>
      <p:bldP spid="56" grpId="0" animBg="1"/>
      <p:bldP spid="57" grpId="0"/>
      <p:bldP spid="58" grpId="0" animBg="1"/>
      <p:bldP spid="59"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17</a:t>
            </a:fld>
            <a:endParaRPr lang="en-US"/>
          </a:p>
        </p:txBody>
      </p:sp>
      <p:sp>
        <p:nvSpPr>
          <p:cNvPr id="42" name="内容占位符 1"/>
          <p:cNvSpPr txBox="1">
            <a:spLocks/>
          </p:cNvSpPr>
          <p:nvPr/>
        </p:nvSpPr>
        <p:spPr>
          <a:xfrm>
            <a:off x="264658" y="1175588"/>
            <a:ext cx="5788803" cy="1064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Fractional dynamics </a:t>
            </a:r>
            <a:r>
              <a:rPr lang="en-US" altLang="zh-CN" sz="2400" dirty="0"/>
              <a:t>goes</a:t>
            </a:r>
            <a:r>
              <a:rPr lang="zh-CN" altLang="en-US" sz="2400" dirty="0"/>
              <a:t> </a:t>
            </a:r>
            <a:r>
              <a:rPr lang="en-US" altLang="zh-CN" sz="2400" dirty="0"/>
              <a:t>beyond</a:t>
            </a:r>
            <a:r>
              <a:rPr lang="zh-CN" altLang="en-US" sz="2400" dirty="0"/>
              <a:t>  </a:t>
            </a:r>
            <a:r>
              <a:rPr lang="en-US" altLang="zh-CN" sz="2400" dirty="0"/>
              <a:t>integer</a:t>
            </a:r>
            <a:r>
              <a:rPr lang="zh-CN" altLang="en-US" sz="2400" dirty="0"/>
              <a:t> </a:t>
            </a:r>
            <a:r>
              <a:rPr lang="en-US" altLang="zh-CN" sz="2400" dirty="0"/>
              <a:t>calculus (which</a:t>
            </a:r>
            <a:r>
              <a:rPr lang="zh-CN" altLang="en-US" sz="2400" dirty="0"/>
              <a:t> </a:t>
            </a:r>
            <a:r>
              <a:rPr lang="en-US" altLang="zh-CN" sz="2400" dirty="0"/>
              <a:t>is</a:t>
            </a:r>
            <a:r>
              <a:rPr lang="zh-CN" altLang="en-US" sz="2400" dirty="0"/>
              <a:t> </a:t>
            </a:r>
            <a:r>
              <a:rPr lang="en-US" altLang="zh-CN" sz="2400" i="1" dirty="0">
                <a:solidFill>
                  <a:schemeClr val="accent5"/>
                </a:solidFill>
              </a:rPr>
              <a:t>local</a:t>
            </a:r>
            <a:r>
              <a:rPr lang="zh-CN" altLang="en-US" sz="2400" i="1" dirty="0">
                <a:solidFill>
                  <a:schemeClr val="accent5"/>
                </a:solidFill>
              </a:rPr>
              <a:t> </a:t>
            </a:r>
            <a:r>
              <a:rPr lang="en-US" altLang="zh-CN" sz="2400" i="1" dirty="0">
                <a:solidFill>
                  <a:schemeClr val="accent5"/>
                </a:solidFill>
              </a:rPr>
              <a:t>or</a:t>
            </a:r>
            <a:r>
              <a:rPr lang="zh-CN" altLang="en-US" sz="2400" i="1" dirty="0">
                <a:solidFill>
                  <a:schemeClr val="accent5"/>
                </a:solidFill>
              </a:rPr>
              <a:t> </a:t>
            </a:r>
            <a:r>
              <a:rPr lang="en-US" altLang="zh-CN" sz="2400" i="1" dirty="0">
                <a:solidFill>
                  <a:schemeClr val="accent5"/>
                </a:solidFill>
              </a:rPr>
              <a:t>memory-less</a:t>
            </a:r>
            <a:r>
              <a:rPr lang="en-US" altLang="zh-CN" sz="2400" dirty="0"/>
              <a:t>)</a:t>
            </a:r>
            <a:r>
              <a:rPr lang="zh-CN" altLang="en-US" sz="2400" dirty="0"/>
              <a:t> </a:t>
            </a:r>
          </a:p>
          <a:p>
            <a:endParaRPr lang="zh-CN" altLang="en-US" sz="2400" dirty="0"/>
          </a:p>
          <a:p>
            <a:endParaRPr lang="zh-CN" altLang="en-US" sz="2400" dirty="0"/>
          </a:p>
          <a:p>
            <a:endParaRPr lang="zh-CN" altLang="en-US" sz="2400" dirty="0"/>
          </a:p>
          <a:p>
            <a:r>
              <a:rPr lang="en-US" altLang="zh-CN" sz="2400" dirty="0"/>
              <a:t>R</a:t>
            </a:r>
            <a:r>
              <a:rPr lang="en-US" sz="2400" dirty="0"/>
              <a:t>epresents the </a:t>
            </a:r>
            <a:r>
              <a:rPr lang="en-US" sz="2400" i="1" dirty="0">
                <a:solidFill>
                  <a:srgbClr val="C00000"/>
                </a:solidFill>
              </a:rPr>
              <a:t>convolution</a:t>
            </a:r>
            <a:r>
              <a:rPr lang="en-US" sz="2400" dirty="0"/>
              <a:t> between a </a:t>
            </a:r>
            <a:r>
              <a:rPr lang="en-US" sz="2400" i="1" dirty="0">
                <a:solidFill>
                  <a:schemeClr val="accent5"/>
                </a:solidFill>
              </a:rPr>
              <a:t>memory</a:t>
            </a:r>
            <a:r>
              <a:rPr lang="en-US" sz="2400" dirty="0"/>
              <a:t> </a:t>
            </a:r>
            <a:r>
              <a:rPr lang="en-US" sz="2400" i="1" dirty="0">
                <a:solidFill>
                  <a:schemeClr val="accent5"/>
                </a:solidFill>
              </a:rPr>
              <a:t>kernel</a:t>
            </a:r>
            <a:r>
              <a:rPr lang="en-US" sz="2400" dirty="0"/>
              <a:t> and the </a:t>
            </a:r>
            <a:r>
              <a:rPr lang="en-US" sz="2400" i="1" dirty="0">
                <a:solidFill>
                  <a:srgbClr val="C00000"/>
                </a:solidFill>
              </a:rPr>
              <a:t>function</a:t>
            </a:r>
            <a:r>
              <a:rPr lang="en-US" sz="2400" dirty="0"/>
              <a:t> </a:t>
            </a:r>
            <a:r>
              <a:rPr lang="en-US" sz="2400" i="1" dirty="0">
                <a:solidFill>
                  <a:srgbClr val="C00000"/>
                </a:solidFill>
              </a:rPr>
              <a:t>of interest</a:t>
            </a:r>
          </a:p>
          <a:p>
            <a:endParaRPr lang="en-US" sz="2400" dirty="0"/>
          </a:p>
        </p:txBody>
      </p:sp>
      <p:sp>
        <p:nvSpPr>
          <p:cNvPr id="43" name="Slide Number Placeholder 3"/>
          <p:cNvSpPr txBox="1">
            <a:spLocks/>
          </p:cNvSpPr>
          <p:nvPr/>
        </p:nvSpPr>
        <p:spPr>
          <a:xfrm>
            <a:off x="6894464" y="3280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BACAB69-1B2F-42C9-A36B-19E28B50061C}" type="slidenum">
              <a:rPr lang="en-US" smtClean="0"/>
              <a:pPr>
                <a:defRPr/>
              </a:pPr>
              <a:t>17</a:t>
            </a:fld>
            <a:endParaRPr lang="en-US"/>
          </a:p>
        </p:txBody>
      </p:sp>
      <p:pic>
        <p:nvPicPr>
          <p:cNvPr id="4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1589401"/>
            <a:ext cx="3025775" cy="2833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Text Box 9"/>
          <p:cNvSpPr txBox="1">
            <a:spLocks noChangeArrowheads="1"/>
          </p:cNvSpPr>
          <p:nvPr/>
        </p:nvSpPr>
        <p:spPr bwMode="auto">
          <a:xfrm>
            <a:off x="8480424" y="3830950"/>
            <a:ext cx="4365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x</a:t>
            </a:r>
          </a:p>
        </p:txBody>
      </p:sp>
      <p:sp>
        <p:nvSpPr>
          <p:cNvPr id="46" name="Text Box 10"/>
          <p:cNvSpPr txBox="1">
            <a:spLocks noChangeArrowheads="1"/>
          </p:cNvSpPr>
          <p:nvPr/>
        </p:nvSpPr>
        <p:spPr bwMode="auto">
          <a:xfrm>
            <a:off x="6002337" y="1613213"/>
            <a:ext cx="22764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sz="1800" i="1">
                <a:solidFill>
                  <a:srgbClr val="000000"/>
                </a:solidFill>
                <a:ea typeface="宋体" pitchFamily="2" charset="-122"/>
              </a:rPr>
              <a:t>f</a:t>
            </a:r>
            <a:r>
              <a:rPr lang="en-US" altLang="zh-CN" sz="1800">
                <a:solidFill>
                  <a:srgbClr val="000000"/>
                </a:solidFill>
                <a:ea typeface="宋体" pitchFamily="2" charset="-122"/>
              </a:rPr>
              <a:t>(</a:t>
            </a:r>
            <a:r>
              <a:rPr lang="en-US" altLang="zh-CN" sz="1800" i="1">
                <a:solidFill>
                  <a:srgbClr val="000000"/>
                </a:solidFill>
                <a:ea typeface="宋体" pitchFamily="2" charset="-122"/>
              </a:rPr>
              <a:t>x</a:t>
            </a:r>
            <a:r>
              <a:rPr lang="en-US" altLang="zh-CN" sz="1800">
                <a:solidFill>
                  <a:srgbClr val="000000"/>
                </a:solidFill>
                <a:ea typeface="宋体" pitchFamily="2" charset="-122"/>
              </a:rPr>
              <a:t>) = d</a:t>
            </a:r>
            <a:r>
              <a:rPr lang="el-GR" altLang="en-US" baseline="30000">
                <a:solidFill>
                  <a:srgbClr val="000000"/>
                </a:solidFill>
              </a:rPr>
              <a:t>α</a:t>
            </a:r>
            <a:r>
              <a:rPr lang="en-US" altLang="zh-CN" sz="1800">
                <a:solidFill>
                  <a:srgbClr val="000000"/>
                </a:solidFill>
                <a:ea typeface="宋体" pitchFamily="2" charset="-122"/>
              </a:rPr>
              <a:t>( </a:t>
            </a:r>
            <a:r>
              <a:rPr lang="en-US" altLang="zh-CN" sz="1800" i="1">
                <a:solidFill>
                  <a:srgbClr val="000000"/>
                </a:solidFill>
                <a:ea typeface="宋体" pitchFamily="2" charset="-122"/>
              </a:rPr>
              <a:t>x </a:t>
            </a:r>
            <a:r>
              <a:rPr lang="en-US" altLang="zh-CN" sz="1800">
                <a:solidFill>
                  <a:srgbClr val="000000"/>
                </a:solidFill>
                <a:ea typeface="宋体" pitchFamily="2" charset="-122"/>
              </a:rPr>
              <a:t>)/d</a:t>
            </a:r>
            <a:r>
              <a:rPr lang="en-US" altLang="zh-CN" sz="1800" i="1">
                <a:solidFill>
                  <a:srgbClr val="000000"/>
                </a:solidFill>
                <a:ea typeface="宋体" pitchFamily="2" charset="-122"/>
              </a:rPr>
              <a:t>x</a:t>
            </a:r>
            <a:r>
              <a:rPr lang="el-GR" altLang="en-US" baseline="30000">
                <a:solidFill>
                  <a:srgbClr val="000000"/>
                </a:solidFill>
              </a:rPr>
              <a:t>α</a:t>
            </a:r>
            <a:endParaRPr lang="el-GR" altLang="zh-CN" baseline="30000">
              <a:solidFill>
                <a:srgbClr val="000000"/>
              </a:solidFill>
            </a:endParaRPr>
          </a:p>
        </p:txBody>
      </p:sp>
      <p:sp>
        <p:nvSpPr>
          <p:cNvPr id="47" name="Text Box 51"/>
          <p:cNvSpPr txBox="1">
            <a:spLocks noChangeArrowheads="1"/>
          </p:cNvSpPr>
          <p:nvPr/>
        </p:nvSpPr>
        <p:spPr bwMode="auto">
          <a:xfrm>
            <a:off x="6248562" y="908882"/>
            <a:ext cx="270033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r>
              <a:rPr lang="en-US" altLang="en-US" sz="1800" dirty="0">
                <a:solidFill>
                  <a:schemeClr val="accent5"/>
                </a:solidFill>
                <a:latin typeface="Arial Narrow" pitchFamily="34" charset="0"/>
              </a:rPr>
              <a:t>Impact of power law memory kernel</a:t>
            </a:r>
          </a:p>
        </p:txBody>
      </p:sp>
      <p:sp>
        <p:nvSpPr>
          <p:cNvPr id="49" name="标题 3"/>
          <p:cNvSpPr>
            <a:spLocks noGrp="1"/>
          </p:cNvSpPr>
          <p:nvPr>
            <p:ph type="title"/>
          </p:nvPr>
        </p:nvSpPr>
        <p:spPr>
          <a:xfrm>
            <a:off x="1" y="0"/>
            <a:ext cx="9144000" cy="908882"/>
          </a:xfrm>
        </p:spPr>
        <p:txBody>
          <a:bodyPr>
            <a:noAutofit/>
          </a:bodyPr>
          <a:lstStyle/>
          <a:p>
            <a:r>
              <a:rPr lang="en-US" altLang="zh-CN" sz="3200" dirty="0"/>
              <a:t>Real</a:t>
            </a:r>
            <a:r>
              <a:rPr lang="zh-CN" altLang="en-US" sz="3200" dirty="0"/>
              <a:t> </a:t>
            </a:r>
            <a:r>
              <a:rPr lang="en-US" altLang="zh-CN" sz="3200" dirty="0"/>
              <a:t>process</a:t>
            </a:r>
            <a:r>
              <a:rPr lang="zh-CN" altLang="en-US" sz="3200" dirty="0"/>
              <a:t> </a:t>
            </a:r>
            <a:r>
              <a:rPr lang="en-US" altLang="zh-CN" sz="3200" dirty="0"/>
              <a:t>is</a:t>
            </a:r>
            <a:r>
              <a:rPr lang="zh-CN" altLang="en-US" sz="3200" dirty="0"/>
              <a:t> </a:t>
            </a:r>
            <a:r>
              <a:rPr lang="en-US" altLang="zh-CN" sz="3200" i="1" dirty="0"/>
              <a:t>Fractal</a:t>
            </a:r>
            <a:r>
              <a:rPr lang="zh-CN" altLang="en-US" sz="3200" dirty="0"/>
              <a:t> </a:t>
            </a:r>
            <a:r>
              <a:rPr lang="en-US" altLang="zh-CN" sz="3200" dirty="0"/>
              <a:t>in</a:t>
            </a:r>
            <a:r>
              <a:rPr lang="zh-CN" altLang="en-US" sz="3200" dirty="0"/>
              <a:t> </a:t>
            </a:r>
            <a:r>
              <a:rPr lang="en-US" altLang="zh-CN" sz="3200" dirty="0"/>
              <a:t>nature: Memory</a:t>
            </a:r>
            <a:endParaRPr lang="en-US" sz="3200" dirty="0"/>
          </a:p>
        </p:txBody>
      </p:sp>
      <p:grpSp>
        <p:nvGrpSpPr>
          <p:cNvPr id="11" name="组合 40"/>
          <p:cNvGrpSpPr/>
          <p:nvPr/>
        </p:nvGrpSpPr>
        <p:grpSpPr>
          <a:xfrm>
            <a:off x="1489081" y="5001486"/>
            <a:ext cx="5816490" cy="1153980"/>
            <a:chOff x="1381385" y="1144896"/>
            <a:chExt cx="4654921" cy="923527"/>
          </a:xfrm>
        </p:grpSpPr>
        <p:pic>
          <p:nvPicPr>
            <p:cNvPr id="12" name="图片 11"/>
            <p:cNvPicPr>
              <a:picLocks noChangeAspect="1"/>
            </p:cNvPicPr>
            <p:nvPr/>
          </p:nvPicPr>
          <p:blipFill>
            <a:blip r:embed="rId4"/>
            <a:stretch>
              <a:fillRect/>
            </a:stretch>
          </p:blipFill>
          <p:spPr>
            <a:xfrm>
              <a:off x="1381385" y="1144896"/>
              <a:ext cx="3886200" cy="923527"/>
            </a:xfrm>
            <a:prstGeom prst="rect">
              <a:avLst/>
            </a:prstGeom>
          </p:spPr>
        </p:pic>
        <p:pic>
          <p:nvPicPr>
            <p:cNvPr id="13" name="图片 37"/>
            <p:cNvPicPr>
              <a:picLocks noChangeAspect="1"/>
            </p:cNvPicPr>
            <p:nvPr/>
          </p:nvPicPr>
          <p:blipFill>
            <a:blip r:embed="rId5"/>
            <a:stretch>
              <a:fillRect/>
            </a:stretch>
          </p:blipFill>
          <p:spPr>
            <a:xfrm>
              <a:off x="5140956" y="1394708"/>
              <a:ext cx="895350" cy="323850"/>
            </a:xfrm>
            <a:prstGeom prst="rect">
              <a:avLst/>
            </a:prstGeom>
          </p:spPr>
        </p:pic>
      </p:grpSp>
      <p:sp>
        <p:nvSpPr>
          <p:cNvPr id="14" name="文本框 33"/>
          <p:cNvSpPr txBox="1"/>
          <p:nvPr/>
        </p:nvSpPr>
        <p:spPr>
          <a:xfrm>
            <a:off x="427283" y="4569408"/>
            <a:ext cx="2611292" cy="461665"/>
          </a:xfrm>
          <a:prstGeom prst="rect">
            <a:avLst/>
          </a:prstGeom>
          <a:noFill/>
        </p:spPr>
        <p:txBody>
          <a:bodyPr wrap="none" rtlCol="0">
            <a:spAutoFit/>
          </a:bodyPr>
          <a:lstStyle/>
          <a:p>
            <a:r>
              <a:rPr lang="en-US" altLang="zh-CN" sz="2400" dirty="0">
                <a:solidFill>
                  <a:schemeClr val="accent5"/>
                </a:solidFill>
              </a:rPr>
              <a:t>Or</a:t>
            </a:r>
            <a:r>
              <a:rPr lang="zh-CN" altLang="en-US" sz="2400" dirty="0">
                <a:solidFill>
                  <a:schemeClr val="accent5"/>
                </a:solidFill>
              </a:rPr>
              <a:t> </a:t>
            </a:r>
            <a:r>
              <a:rPr lang="en-US" altLang="zh-CN" sz="2400" dirty="0">
                <a:solidFill>
                  <a:schemeClr val="accent5"/>
                </a:solidFill>
              </a:rPr>
              <a:t>in</a:t>
            </a:r>
            <a:r>
              <a:rPr lang="zh-CN" altLang="en-US" sz="2400" dirty="0">
                <a:solidFill>
                  <a:schemeClr val="accent5"/>
                </a:solidFill>
              </a:rPr>
              <a:t> </a:t>
            </a:r>
            <a:r>
              <a:rPr lang="en-US" altLang="zh-CN" sz="2400" dirty="0">
                <a:solidFill>
                  <a:schemeClr val="accent5"/>
                </a:solidFill>
              </a:rPr>
              <a:t>discrete</a:t>
            </a:r>
            <a:r>
              <a:rPr lang="zh-CN" altLang="en-US" sz="2400" dirty="0">
                <a:solidFill>
                  <a:schemeClr val="accent5"/>
                </a:solidFill>
              </a:rPr>
              <a:t> </a:t>
            </a:r>
            <a:r>
              <a:rPr lang="en-US" altLang="zh-CN" sz="2400" dirty="0">
                <a:solidFill>
                  <a:schemeClr val="accent5"/>
                </a:solidFill>
              </a:rPr>
              <a:t>form:</a:t>
            </a:r>
            <a:endParaRPr lang="en-US" sz="2400" dirty="0">
              <a:solidFill>
                <a:schemeClr val="accent5"/>
              </a:solidFill>
            </a:endParaRPr>
          </a:p>
        </p:txBody>
      </p:sp>
      <p:pic>
        <p:nvPicPr>
          <p:cNvPr id="15" name="图片 32"/>
          <p:cNvPicPr>
            <a:picLocks noChangeAspect="1"/>
          </p:cNvPicPr>
          <p:nvPr/>
        </p:nvPicPr>
        <p:blipFill>
          <a:blip r:embed="rId6"/>
          <a:stretch>
            <a:fillRect/>
          </a:stretch>
        </p:blipFill>
        <p:spPr>
          <a:xfrm>
            <a:off x="1489081" y="6087105"/>
            <a:ext cx="2769590" cy="699686"/>
          </a:xfrm>
          <a:prstGeom prst="rect">
            <a:avLst/>
          </a:prstGeom>
        </p:spPr>
      </p:pic>
      <p:sp>
        <p:nvSpPr>
          <p:cNvPr id="16" name="矩形 29"/>
          <p:cNvSpPr/>
          <p:nvPr/>
        </p:nvSpPr>
        <p:spPr>
          <a:xfrm>
            <a:off x="4963885" y="5031073"/>
            <a:ext cx="1222913"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29"/>
          <p:cNvSpPr/>
          <p:nvPr/>
        </p:nvSpPr>
        <p:spPr>
          <a:xfrm>
            <a:off x="3938527" y="5031073"/>
            <a:ext cx="640287"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33"/>
          <p:cNvSpPr txBox="1"/>
          <p:nvPr/>
        </p:nvSpPr>
        <p:spPr>
          <a:xfrm>
            <a:off x="3231110" y="4569408"/>
            <a:ext cx="2344231" cy="461665"/>
          </a:xfrm>
          <a:prstGeom prst="rect">
            <a:avLst/>
          </a:prstGeom>
          <a:noFill/>
        </p:spPr>
        <p:txBody>
          <a:bodyPr wrap="none" rtlCol="0">
            <a:spAutoFit/>
          </a:bodyPr>
          <a:lstStyle/>
          <a:p>
            <a:r>
              <a:rPr lang="en-US" altLang="zh-CN" sz="2400" dirty="0">
                <a:solidFill>
                  <a:schemeClr val="accent5"/>
                </a:solidFill>
              </a:rPr>
              <a:t>Power-law</a:t>
            </a:r>
            <a:r>
              <a:rPr lang="zh-CN" altLang="en-US" sz="2400" dirty="0">
                <a:solidFill>
                  <a:schemeClr val="accent5"/>
                </a:solidFill>
              </a:rPr>
              <a:t> </a:t>
            </a:r>
            <a:r>
              <a:rPr lang="en-US" altLang="zh-CN" sz="2400" dirty="0">
                <a:solidFill>
                  <a:schemeClr val="accent5"/>
                </a:solidFill>
              </a:rPr>
              <a:t>kernel</a:t>
            </a:r>
            <a:endParaRPr lang="en-US" sz="2400" dirty="0">
              <a:solidFill>
                <a:schemeClr val="accent5"/>
              </a:solidFill>
            </a:endParaRPr>
          </a:p>
        </p:txBody>
      </p:sp>
      <p:sp>
        <p:nvSpPr>
          <p:cNvPr id="19" name="文本框 33"/>
          <p:cNvSpPr txBox="1"/>
          <p:nvPr/>
        </p:nvSpPr>
        <p:spPr>
          <a:xfrm>
            <a:off x="5029795" y="5988264"/>
            <a:ext cx="2630464" cy="461665"/>
          </a:xfrm>
          <a:prstGeom prst="rect">
            <a:avLst/>
          </a:prstGeom>
          <a:noFill/>
        </p:spPr>
        <p:txBody>
          <a:bodyPr wrap="none" rtlCol="0">
            <a:spAutoFit/>
          </a:bodyPr>
          <a:lstStyle/>
          <a:p>
            <a:r>
              <a:rPr lang="en-US" altLang="zh-CN" sz="2400" dirty="0">
                <a:solidFill>
                  <a:schemeClr val="accent5"/>
                </a:solidFill>
              </a:rPr>
              <a:t>Function</a:t>
            </a:r>
            <a:r>
              <a:rPr lang="zh-CN" altLang="en-US" sz="2400" dirty="0">
                <a:solidFill>
                  <a:schemeClr val="accent5"/>
                </a:solidFill>
              </a:rPr>
              <a:t> </a:t>
            </a:r>
            <a:r>
              <a:rPr lang="en-US" altLang="zh-CN" sz="2400" dirty="0">
                <a:solidFill>
                  <a:schemeClr val="accent5"/>
                </a:solidFill>
              </a:rPr>
              <a:t>of</a:t>
            </a:r>
            <a:r>
              <a:rPr lang="zh-CN" altLang="en-US" sz="2400" dirty="0">
                <a:solidFill>
                  <a:schemeClr val="accent5"/>
                </a:solidFill>
              </a:rPr>
              <a:t> </a:t>
            </a:r>
            <a:r>
              <a:rPr lang="en-US" altLang="zh-CN" sz="2400" dirty="0">
                <a:solidFill>
                  <a:schemeClr val="accent5"/>
                </a:solidFill>
              </a:rPr>
              <a:t>interest</a:t>
            </a:r>
            <a:endParaRPr lang="en-US" sz="2400" dirty="0">
              <a:solidFill>
                <a:schemeClr val="accent5"/>
              </a:solidFill>
            </a:endParaRPr>
          </a:p>
        </p:txBody>
      </p:sp>
      <p:sp>
        <p:nvSpPr>
          <p:cNvPr id="20" name="文本框 19"/>
          <p:cNvSpPr txBox="1"/>
          <p:nvPr/>
        </p:nvSpPr>
        <p:spPr>
          <a:xfrm>
            <a:off x="495181" y="4199250"/>
            <a:ext cx="2885598" cy="369332"/>
          </a:xfrm>
          <a:prstGeom prst="rect">
            <a:avLst/>
          </a:prstGeom>
          <a:noFill/>
        </p:spPr>
        <p:txBody>
          <a:bodyPr wrap="none" rtlCol="0">
            <a:spAutoFit/>
          </a:bodyPr>
          <a:lstStyle/>
          <a:p>
            <a:r>
              <a:rPr lang="en-US" altLang="zh-CN" b="1" dirty="0" err="1"/>
              <a:t>Grunwald-Letnikov</a:t>
            </a:r>
            <a:r>
              <a:rPr lang="en-US" altLang="zh-CN" b="1" dirty="0"/>
              <a:t> operator</a:t>
            </a:r>
            <a:endParaRPr lang="zh-CN" altLang="en-US" b="1" dirty="0"/>
          </a:p>
        </p:txBody>
      </p:sp>
      <p:sp>
        <p:nvSpPr>
          <p:cNvPr id="21" name="矩形 29"/>
          <p:cNvSpPr/>
          <p:nvPr/>
        </p:nvSpPr>
        <p:spPr>
          <a:xfrm>
            <a:off x="548410" y="4199251"/>
            <a:ext cx="2832369" cy="36933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464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994783" y="6492875"/>
            <a:ext cx="2057400" cy="365125"/>
          </a:xfrm>
        </p:spPr>
        <p:txBody>
          <a:bodyPr/>
          <a:lstStyle/>
          <a:p>
            <a:fld id="{929874C7-10E7-490D-B9F0-6C8187C22D83}" type="slidenum">
              <a:rPr lang="en-US" smtClean="0"/>
              <a:t>18</a:t>
            </a:fld>
            <a:endParaRPr lang="en-US" dirty="0"/>
          </a:p>
        </p:txBody>
      </p:sp>
      <p:sp>
        <p:nvSpPr>
          <p:cNvPr id="4" name="标题 3"/>
          <p:cNvSpPr>
            <a:spLocks noGrp="1"/>
          </p:cNvSpPr>
          <p:nvPr>
            <p:ph type="title"/>
          </p:nvPr>
        </p:nvSpPr>
        <p:spPr>
          <a:xfrm>
            <a:off x="142874" y="-8438"/>
            <a:ext cx="8984351" cy="908882"/>
          </a:xfrm>
        </p:spPr>
        <p:txBody>
          <a:bodyPr>
            <a:normAutofit/>
          </a:bodyPr>
          <a:lstStyle/>
          <a:p>
            <a:r>
              <a:rPr lang="en-US" dirty="0"/>
              <a:t>Real processes exhibit </a:t>
            </a:r>
            <a:r>
              <a:rPr lang="en-US" i="1" dirty="0"/>
              <a:t>spatial cross-coupling</a:t>
            </a:r>
            <a:endParaRPr lang="en-US" dirty="0"/>
          </a:p>
        </p:txBody>
      </p:sp>
      <p:sp>
        <p:nvSpPr>
          <p:cNvPr id="29" name="Content Placeholder 2"/>
          <p:cNvSpPr>
            <a:spLocks noGrp="1"/>
          </p:cNvSpPr>
          <p:nvPr>
            <p:ph idx="1"/>
          </p:nvPr>
        </p:nvSpPr>
        <p:spPr>
          <a:xfrm>
            <a:off x="-2594" y="943876"/>
            <a:ext cx="4916117" cy="5265826"/>
          </a:xfrm>
        </p:spPr>
        <p:txBody>
          <a:bodyPr>
            <a:normAutofit/>
          </a:bodyPr>
          <a:lstStyle/>
          <a:p>
            <a:r>
              <a:rPr lang="en-US" b="1" dirty="0">
                <a:latin typeface="Arial Narrow"/>
                <a:cs typeface="Arial Narrow"/>
              </a:rPr>
              <a:t>Cross long-range dependence (LRD) </a:t>
            </a:r>
          </a:p>
          <a:p>
            <a:pPr lvl="1"/>
            <a:r>
              <a:rPr lang="en-US" dirty="0">
                <a:latin typeface="Arial Narrow"/>
                <a:cs typeface="Arial Narrow"/>
              </a:rPr>
              <a:t>Quantified via the sample                                                                      cross-correlation function (SXACF)</a:t>
            </a:r>
          </a:p>
          <a:p>
            <a:pPr lvl="1"/>
            <a:r>
              <a:rPr lang="en-US" dirty="0">
                <a:latin typeface="Arial Narrow"/>
                <a:cs typeface="Arial Narrow"/>
              </a:rPr>
              <a:t> SXACF analysis among </a:t>
            </a:r>
            <a:r>
              <a:rPr lang="en-US" dirty="0" err="1">
                <a:latin typeface="Arial Narrow"/>
                <a:cs typeface="Arial Narrow"/>
              </a:rPr>
              <a:t>iEMG</a:t>
            </a:r>
            <a:r>
              <a:rPr lang="en-US" dirty="0">
                <a:latin typeface="Arial Narrow"/>
                <a:cs typeface="Arial Narrow"/>
              </a:rPr>
              <a:t> signals                                         shows higher values than between the                                                                          </a:t>
            </a:r>
            <a:r>
              <a:rPr lang="en-US" dirty="0" err="1">
                <a:latin typeface="Arial Narrow"/>
                <a:cs typeface="Arial Narrow"/>
              </a:rPr>
              <a:t>iEMG</a:t>
            </a:r>
            <a:r>
              <a:rPr lang="en-US" dirty="0">
                <a:latin typeface="Arial Narrow"/>
                <a:cs typeface="Arial Narrow"/>
              </a:rPr>
              <a:t> </a:t>
            </a:r>
            <a:r>
              <a:rPr lang="en-US" dirty="0" err="1">
                <a:latin typeface="Arial Narrow"/>
                <a:cs typeface="Arial Narrow"/>
              </a:rPr>
              <a:t>singal</a:t>
            </a:r>
            <a:r>
              <a:rPr lang="en-US" dirty="0">
                <a:latin typeface="Arial Narrow"/>
                <a:cs typeface="Arial Narrow"/>
              </a:rPr>
              <a:t> and an additive                                                              white  Gaussian noise (AWGN)</a:t>
            </a:r>
          </a:p>
          <a:p>
            <a:r>
              <a:rPr lang="en-US" b="1" dirty="0">
                <a:latin typeface="Arial Narrow"/>
                <a:cs typeface="Arial Narrow"/>
              </a:rPr>
              <a:t>Interdependent networks are                                                    time varying</a:t>
            </a:r>
          </a:p>
        </p:txBody>
      </p:sp>
      <p:pic>
        <p:nvPicPr>
          <p:cNvPr id="32" name="Picture 6"/>
          <p:cNvPicPr>
            <a:picLocks noChangeAspect="1"/>
          </p:cNvPicPr>
          <p:nvPr/>
        </p:nvPicPr>
        <p:blipFill rotWithShape="1">
          <a:blip r:embed="rId3"/>
          <a:srcRect l="1163" t="3125" r="8139" b="1420"/>
          <a:stretch/>
        </p:blipFill>
        <p:spPr>
          <a:xfrm>
            <a:off x="5211697" y="945494"/>
            <a:ext cx="3566173" cy="1920249"/>
          </a:xfrm>
          <a:prstGeom prst="rect">
            <a:avLst/>
          </a:prstGeom>
        </p:spPr>
      </p:pic>
      <p:pic>
        <p:nvPicPr>
          <p:cNvPr id="33" name="Picture 5" descr="exp_setting.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438" y="2865743"/>
            <a:ext cx="4507787" cy="1806523"/>
          </a:xfrm>
          <a:prstGeom prst="rect">
            <a:avLst/>
          </a:prstGeom>
        </p:spPr>
      </p:pic>
      <p:pic>
        <p:nvPicPr>
          <p:cNvPr id="5" name="图片 4"/>
          <p:cNvPicPr>
            <a:picLocks noChangeAspect="1"/>
          </p:cNvPicPr>
          <p:nvPr/>
        </p:nvPicPr>
        <p:blipFill>
          <a:blip r:embed="rId5"/>
          <a:stretch>
            <a:fillRect/>
          </a:stretch>
        </p:blipFill>
        <p:spPr>
          <a:xfrm>
            <a:off x="2232981" y="5011800"/>
            <a:ext cx="3341554" cy="1663637"/>
          </a:xfrm>
          <a:prstGeom prst="rect">
            <a:avLst/>
          </a:prstGeom>
        </p:spPr>
      </p:pic>
      <p:pic>
        <p:nvPicPr>
          <p:cNvPr id="10" name="图片 9"/>
          <p:cNvPicPr>
            <a:picLocks noChangeAspect="1"/>
          </p:cNvPicPr>
          <p:nvPr/>
        </p:nvPicPr>
        <p:blipFill>
          <a:blip r:embed="rId6"/>
          <a:stretch>
            <a:fillRect/>
          </a:stretch>
        </p:blipFill>
        <p:spPr>
          <a:xfrm>
            <a:off x="5685709" y="5074525"/>
            <a:ext cx="2926777" cy="1600912"/>
          </a:xfrm>
          <a:prstGeom prst="rect">
            <a:avLst/>
          </a:prstGeom>
        </p:spPr>
      </p:pic>
    </p:spTree>
    <p:extLst>
      <p:ext uri="{BB962C8B-B14F-4D97-AF65-F5344CB8AC3E}">
        <p14:creationId xmlns:p14="http://schemas.microsoft.com/office/powerpoint/2010/main" val="3663047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877"/>
            <a:ext cx="10063000" cy="685800"/>
          </a:xfrm>
        </p:spPr>
        <p:txBody>
          <a:bodyPr>
            <a:noAutofit/>
          </a:bodyPr>
          <a:lstStyle/>
          <a:p>
            <a:r>
              <a:rPr lang="en-US" sz="2800" dirty="0"/>
              <a:t>Capture </a:t>
            </a:r>
            <a:r>
              <a:rPr lang="en-US" sz="2800" dirty="0" err="1"/>
              <a:t>Spatio</a:t>
            </a:r>
            <a:r>
              <a:rPr lang="en-US" sz="2800" dirty="0"/>
              <a:t>-Temporal Coupling: A Microscopic View</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19</a:t>
            </a:fld>
            <a:endParaRPr lang="en-US"/>
          </a:p>
        </p:txBody>
      </p:sp>
      <p:sp>
        <p:nvSpPr>
          <p:cNvPr id="6" name="Line 28"/>
          <p:cNvSpPr>
            <a:spLocks noChangeShapeType="1"/>
          </p:cNvSpPr>
          <p:nvPr/>
        </p:nvSpPr>
        <p:spPr bwMode="auto">
          <a:xfrm>
            <a:off x="2622909" y="3211833"/>
            <a:ext cx="4112421"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sp>
        <p:nvSpPr>
          <p:cNvPr id="7" name="Line 29"/>
          <p:cNvSpPr>
            <a:spLocks noChangeShapeType="1"/>
          </p:cNvSpPr>
          <p:nvPr/>
        </p:nvSpPr>
        <p:spPr bwMode="auto">
          <a:xfrm rot="16200000">
            <a:off x="1556742" y="2163915"/>
            <a:ext cx="2125980"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cxnSp>
        <p:nvCxnSpPr>
          <p:cNvPr id="8" name="AutoShape 17"/>
          <p:cNvCxnSpPr>
            <a:cxnSpLocks noChangeShapeType="1"/>
          </p:cNvCxnSpPr>
          <p:nvPr/>
        </p:nvCxnSpPr>
        <p:spPr bwMode="auto">
          <a:xfrm flipH="1" flipV="1">
            <a:off x="3268227" y="1881500"/>
            <a:ext cx="399212" cy="1065227"/>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9" name="AutoShape 18"/>
          <p:cNvCxnSpPr>
            <a:cxnSpLocks noChangeShapeType="1"/>
          </p:cNvCxnSpPr>
          <p:nvPr/>
        </p:nvCxnSpPr>
        <p:spPr bwMode="auto">
          <a:xfrm flipV="1">
            <a:off x="3653945" y="2186300"/>
            <a:ext cx="154032" cy="769952"/>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0" name="AutoShape 19"/>
          <p:cNvCxnSpPr>
            <a:cxnSpLocks noChangeShapeType="1"/>
          </p:cNvCxnSpPr>
          <p:nvPr/>
        </p:nvCxnSpPr>
        <p:spPr bwMode="auto">
          <a:xfrm>
            <a:off x="3795277" y="2173599"/>
            <a:ext cx="441281" cy="604058"/>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1" name="AutoShape 20"/>
          <p:cNvCxnSpPr>
            <a:cxnSpLocks noChangeShapeType="1"/>
          </p:cNvCxnSpPr>
          <p:nvPr/>
        </p:nvCxnSpPr>
        <p:spPr bwMode="auto">
          <a:xfrm flipV="1">
            <a:off x="4219889" y="1306044"/>
            <a:ext cx="623888" cy="1476375"/>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2" name="AutoShape 21"/>
          <p:cNvCxnSpPr>
            <a:cxnSpLocks noChangeShapeType="1"/>
          </p:cNvCxnSpPr>
          <p:nvPr/>
        </p:nvCxnSpPr>
        <p:spPr bwMode="auto">
          <a:xfrm flipH="1" flipV="1">
            <a:off x="4841397" y="1313189"/>
            <a:ext cx="211136" cy="1127124"/>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3" name="AutoShape 22"/>
          <p:cNvCxnSpPr>
            <a:cxnSpLocks noChangeShapeType="1"/>
          </p:cNvCxnSpPr>
          <p:nvPr/>
        </p:nvCxnSpPr>
        <p:spPr bwMode="auto">
          <a:xfrm flipV="1">
            <a:off x="5066016" y="2082356"/>
            <a:ext cx="97631" cy="345281"/>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4" name="AutoShape 23"/>
          <p:cNvCxnSpPr>
            <a:cxnSpLocks noChangeShapeType="1"/>
          </p:cNvCxnSpPr>
          <p:nvPr/>
        </p:nvCxnSpPr>
        <p:spPr bwMode="auto">
          <a:xfrm flipH="1" flipV="1">
            <a:off x="5146979" y="2089499"/>
            <a:ext cx="371475" cy="404813"/>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5" name="AutoShape 24"/>
          <p:cNvCxnSpPr>
            <a:cxnSpLocks noChangeShapeType="1"/>
          </p:cNvCxnSpPr>
          <p:nvPr/>
        </p:nvCxnSpPr>
        <p:spPr bwMode="auto">
          <a:xfrm flipV="1">
            <a:off x="5520835" y="1768031"/>
            <a:ext cx="33338" cy="745331"/>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6" name="AutoShape 25"/>
          <p:cNvCxnSpPr>
            <a:cxnSpLocks noChangeShapeType="1"/>
          </p:cNvCxnSpPr>
          <p:nvPr/>
        </p:nvCxnSpPr>
        <p:spPr bwMode="auto">
          <a:xfrm>
            <a:off x="5547029" y="1782318"/>
            <a:ext cx="550068" cy="557213"/>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sp>
        <p:nvSpPr>
          <p:cNvPr id="17" name="Text Box 10"/>
          <p:cNvSpPr txBox="1">
            <a:spLocks noChangeArrowheads="1"/>
          </p:cNvSpPr>
          <p:nvPr/>
        </p:nvSpPr>
        <p:spPr bwMode="auto">
          <a:xfrm>
            <a:off x="1645040" y="961360"/>
            <a:ext cx="11572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i="1" dirty="0">
                <a:solidFill>
                  <a:srgbClr val="000000"/>
                </a:solidFill>
                <a:ea typeface="宋体" pitchFamily="2" charset="-122"/>
              </a:rPr>
              <a:t>x</a:t>
            </a:r>
            <a:r>
              <a:rPr lang="en-US" altLang="zh-CN" dirty="0">
                <a:solidFill>
                  <a:srgbClr val="000000"/>
                </a:solidFill>
                <a:ea typeface="宋体" pitchFamily="2" charset="-122"/>
              </a:rPr>
              <a:t>(</a:t>
            </a:r>
            <a:r>
              <a:rPr lang="en-US" altLang="zh-CN" i="1" dirty="0">
                <a:solidFill>
                  <a:srgbClr val="000000"/>
                </a:solidFill>
                <a:ea typeface="宋体" pitchFamily="2" charset="-122"/>
              </a:rPr>
              <a:t>t</a:t>
            </a:r>
            <a:r>
              <a:rPr lang="en-US" altLang="zh-CN" dirty="0">
                <a:solidFill>
                  <a:srgbClr val="000000"/>
                </a:solidFill>
                <a:ea typeface="宋体" pitchFamily="2" charset="-122"/>
              </a:rPr>
              <a:t>)</a:t>
            </a:r>
          </a:p>
        </p:txBody>
      </p:sp>
      <p:sp>
        <p:nvSpPr>
          <p:cNvPr id="18" name="Text Box 9"/>
          <p:cNvSpPr txBox="1">
            <a:spLocks noChangeArrowheads="1"/>
          </p:cNvSpPr>
          <p:nvPr/>
        </p:nvSpPr>
        <p:spPr bwMode="auto">
          <a:xfrm>
            <a:off x="6065404" y="2807746"/>
            <a:ext cx="65484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i="1" dirty="0">
                <a:solidFill>
                  <a:srgbClr val="000000"/>
                </a:solidFill>
                <a:ea typeface="宋体" pitchFamily="2" charset="-122"/>
              </a:rPr>
              <a:t>t</a:t>
            </a:r>
          </a:p>
        </p:txBody>
      </p:sp>
      <p:cxnSp>
        <p:nvCxnSpPr>
          <p:cNvPr id="19" name="AutoShape 20"/>
          <p:cNvCxnSpPr>
            <a:cxnSpLocks noChangeShapeType="1"/>
          </p:cNvCxnSpPr>
          <p:nvPr/>
        </p:nvCxnSpPr>
        <p:spPr bwMode="auto">
          <a:xfrm>
            <a:off x="4227081" y="2776848"/>
            <a:ext cx="6348" cy="411480"/>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cxnSp>
        <p:nvCxnSpPr>
          <p:cNvPr id="20" name="AutoShape 22"/>
          <p:cNvCxnSpPr>
            <a:cxnSpLocks noChangeShapeType="1"/>
          </p:cNvCxnSpPr>
          <p:nvPr/>
        </p:nvCxnSpPr>
        <p:spPr bwMode="auto">
          <a:xfrm flipV="1">
            <a:off x="2627614" y="2590356"/>
            <a:ext cx="97631" cy="345281"/>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1" name="AutoShape 23"/>
          <p:cNvCxnSpPr>
            <a:cxnSpLocks noChangeShapeType="1"/>
          </p:cNvCxnSpPr>
          <p:nvPr/>
        </p:nvCxnSpPr>
        <p:spPr bwMode="auto">
          <a:xfrm flipH="1" flipV="1">
            <a:off x="2708577" y="2597499"/>
            <a:ext cx="371475" cy="404813"/>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2" name="AutoShape 24"/>
          <p:cNvCxnSpPr>
            <a:cxnSpLocks noChangeShapeType="1"/>
          </p:cNvCxnSpPr>
          <p:nvPr/>
        </p:nvCxnSpPr>
        <p:spPr bwMode="auto">
          <a:xfrm flipV="1">
            <a:off x="3082433" y="1881500"/>
            <a:ext cx="179444" cy="1139864"/>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3" name="AutoShape 20"/>
          <p:cNvCxnSpPr>
            <a:cxnSpLocks noChangeShapeType="1"/>
          </p:cNvCxnSpPr>
          <p:nvPr/>
        </p:nvCxnSpPr>
        <p:spPr bwMode="auto">
          <a:xfrm>
            <a:off x="4830330" y="1378262"/>
            <a:ext cx="6348" cy="1783080"/>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cxnSp>
        <p:nvCxnSpPr>
          <p:cNvPr id="24" name="AutoShape 20"/>
          <p:cNvCxnSpPr>
            <a:cxnSpLocks noChangeShapeType="1"/>
          </p:cNvCxnSpPr>
          <p:nvPr/>
        </p:nvCxnSpPr>
        <p:spPr bwMode="auto">
          <a:xfrm rot="16200000">
            <a:off x="3740669" y="234308"/>
            <a:ext cx="6348" cy="2194562"/>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cxnSp>
        <p:nvCxnSpPr>
          <p:cNvPr id="25" name="AutoShape 20"/>
          <p:cNvCxnSpPr>
            <a:cxnSpLocks noChangeShapeType="1"/>
          </p:cNvCxnSpPr>
          <p:nvPr/>
        </p:nvCxnSpPr>
        <p:spPr bwMode="auto">
          <a:xfrm rot="16200000">
            <a:off x="3406664" y="1990712"/>
            <a:ext cx="6348" cy="1577341"/>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sp>
        <p:nvSpPr>
          <p:cNvPr id="26" name="Right Brace 25"/>
          <p:cNvSpPr>
            <a:spLocks/>
          </p:cNvSpPr>
          <p:nvPr/>
        </p:nvSpPr>
        <p:spPr>
          <a:xfrm rot="10800000">
            <a:off x="2386272" y="1318040"/>
            <a:ext cx="213086" cy="146304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ight Brace 26"/>
          <p:cNvSpPr>
            <a:spLocks/>
          </p:cNvSpPr>
          <p:nvPr/>
        </p:nvSpPr>
        <p:spPr>
          <a:xfrm rot="5400000">
            <a:off x="4425537" y="3062595"/>
            <a:ext cx="213086" cy="61722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2832129" y="3372434"/>
            <a:ext cx="2585260" cy="369332"/>
          </a:xfrm>
          <a:prstGeom prst="rect">
            <a:avLst/>
          </a:prstGeom>
          <a:noFill/>
        </p:spPr>
        <p:txBody>
          <a:bodyPr wrap="none" rtlCol="0">
            <a:spAutoFit/>
          </a:bodyPr>
          <a:lstStyle/>
          <a:p>
            <a:r>
              <a:rPr lang="en-US" b="1" dirty="0"/>
              <a:t>Inter-event time </a:t>
            </a:r>
            <a:r>
              <a:rPr lang="en-US" i="1" dirty="0">
                <a:latin typeface="Times New Roman"/>
                <a:cs typeface="Times New Roman"/>
              </a:rPr>
              <a:t>t</a:t>
            </a:r>
            <a:r>
              <a:rPr lang="en-US" baseline="-25000" dirty="0"/>
              <a:t>2</a:t>
            </a:r>
            <a:r>
              <a:rPr lang="en-US" dirty="0"/>
              <a:t>-</a:t>
            </a:r>
            <a:r>
              <a:rPr lang="en-US" i="1" dirty="0">
                <a:latin typeface="Times New Roman"/>
                <a:cs typeface="Times New Roman"/>
              </a:rPr>
              <a:t>t</a:t>
            </a:r>
            <a:r>
              <a:rPr lang="en-US" baseline="-25000" dirty="0"/>
              <a:t>1</a:t>
            </a:r>
            <a:r>
              <a:rPr lang="en-US" dirty="0"/>
              <a:t> = </a:t>
            </a:r>
            <a:r>
              <a:rPr lang="en-US" dirty="0" err="1">
                <a:latin typeface="Times New Roman"/>
                <a:cs typeface="Times New Roman"/>
              </a:rPr>
              <a:t>Δ</a:t>
            </a:r>
            <a:r>
              <a:rPr lang="en-US" i="1" dirty="0" err="1">
                <a:latin typeface="Times New Roman"/>
                <a:cs typeface="Times New Roman"/>
              </a:rPr>
              <a:t>t</a:t>
            </a:r>
            <a:endParaRPr lang="en-US" i="1" dirty="0">
              <a:latin typeface="Times New Roman"/>
              <a:cs typeface="Times New Roman"/>
            </a:endParaRPr>
          </a:p>
        </p:txBody>
      </p:sp>
      <p:sp>
        <p:nvSpPr>
          <p:cNvPr id="29" name="TextBox 28"/>
          <p:cNvSpPr txBox="1"/>
          <p:nvPr/>
        </p:nvSpPr>
        <p:spPr>
          <a:xfrm>
            <a:off x="-66428" y="1322245"/>
            <a:ext cx="2627759" cy="923330"/>
          </a:xfrm>
          <a:prstGeom prst="rect">
            <a:avLst/>
          </a:prstGeom>
          <a:noFill/>
        </p:spPr>
        <p:txBody>
          <a:bodyPr wrap="square" rtlCol="0">
            <a:spAutoFit/>
          </a:bodyPr>
          <a:lstStyle/>
          <a:p>
            <a:pPr algn="ctr"/>
            <a:r>
              <a:rPr lang="en-US" b="1" dirty="0"/>
              <a:t>Magnitude of positive increments in the stochastic process </a:t>
            </a:r>
            <a:r>
              <a:rPr lang="en-US" b="1" i="1" dirty="0">
                <a:latin typeface="Times New Roman"/>
                <a:cs typeface="Times New Roman"/>
              </a:rPr>
              <a:t>x</a:t>
            </a:r>
            <a:r>
              <a:rPr lang="en-US" b="1" dirty="0"/>
              <a:t>(</a:t>
            </a:r>
            <a:r>
              <a:rPr lang="en-US" b="1" i="1" dirty="0">
                <a:latin typeface="Times New Roman"/>
                <a:cs typeface="Times New Roman"/>
              </a:rPr>
              <a:t>t</a:t>
            </a:r>
            <a:r>
              <a:rPr lang="en-US" b="1" dirty="0"/>
              <a:t>)</a:t>
            </a:r>
            <a:r>
              <a:rPr lang="en-US" dirty="0"/>
              <a:t> </a:t>
            </a:r>
          </a:p>
        </p:txBody>
      </p:sp>
      <p:cxnSp>
        <p:nvCxnSpPr>
          <p:cNvPr id="31" name="AutoShape 20"/>
          <p:cNvCxnSpPr>
            <a:cxnSpLocks noChangeShapeType="1"/>
          </p:cNvCxnSpPr>
          <p:nvPr/>
        </p:nvCxnSpPr>
        <p:spPr bwMode="auto">
          <a:xfrm rot="16200000">
            <a:off x="5614872" y="606477"/>
            <a:ext cx="6348" cy="1463040"/>
          </a:xfrm>
          <a:prstGeom prst="straightConnector1">
            <a:avLst/>
          </a:prstGeom>
          <a:noFill/>
          <a:ln w="25400">
            <a:solidFill>
              <a:srgbClr val="3366FF"/>
            </a:solidFill>
            <a:prstDash val="sysDash"/>
            <a:round/>
            <a:headEnd/>
            <a:tailEnd/>
          </a:ln>
          <a:extLst>
            <a:ext uri="{909E8E84-426E-40dd-AFC4-6F175D3DCCD1}">
              <a14:hiddenFill xmlns="" xmlns:a14="http://schemas.microsoft.com/office/drawing/2010/main">
                <a:noFill/>
              </a14:hiddenFill>
            </a:ext>
          </a:extLst>
        </p:spPr>
      </p:cxnSp>
      <p:cxnSp>
        <p:nvCxnSpPr>
          <p:cNvPr id="33" name="AutoShape 20"/>
          <p:cNvCxnSpPr>
            <a:cxnSpLocks noChangeShapeType="1"/>
          </p:cNvCxnSpPr>
          <p:nvPr/>
        </p:nvCxnSpPr>
        <p:spPr bwMode="auto">
          <a:xfrm rot="16200000">
            <a:off x="5675832" y="1784653"/>
            <a:ext cx="6348" cy="1280160"/>
          </a:xfrm>
          <a:prstGeom prst="straightConnector1">
            <a:avLst/>
          </a:prstGeom>
          <a:noFill/>
          <a:ln w="25400">
            <a:solidFill>
              <a:srgbClr val="3366FF"/>
            </a:solidFill>
            <a:prstDash val="sysDash"/>
            <a:round/>
            <a:headEnd/>
            <a:tailEnd/>
          </a:ln>
          <a:extLst>
            <a:ext uri="{909E8E84-426E-40dd-AFC4-6F175D3DCCD1}">
              <a14:hiddenFill xmlns="" xmlns:a14="http://schemas.microsoft.com/office/drawing/2010/main">
                <a:noFill/>
              </a14:hiddenFill>
            </a:ext>
          </a:extLst>
        </p:spPr>
      </p:cxnSp>
      <p:sp>
        <p:nvSpPr>
          <p:cNvPr id="34" name="TextBox 33"/>
          <p:cNvSpPr txBox="1"/>
          <p:nvPr/>
        </p:nvSpPr>
        <p:spPr>
          <a:xfrm>
            <a:off x="6385582" y="1093165"/>
            <a:ext cx="2706157" cy="923330"/>
          </a:xfrm>
          <a:prstGeom prst="rect">
            <a:avLst/>
          </a:prstGeom>
          <a:noFill/>
        </p:spPr>
        <p:txBody>
          <a:bodyPr wrap="square" rtlCol="0">
            <a:spAutoFit/>
          </a:bodyPr>
          <a:lstStyle/>
          <a:p>
            <a:pPr algn="ctr"/>
            <a:r>
              <a:rPr lang="en-US" b="1" dirty="0"/>
              <a:t>Magnitude of negative increments in the stochastic process </a:t>
            </a:r>
            <a:r>
              <a:rPr lang="en-US" b="1" i="1" dirty="0">
                <a:latin typeface="Times New Roman"/>
                <a:cs typeface="Times New Roman"/>
              </a:rPr>
              <a:t>x</a:t>
            </a:r>
            <a:r>
              <a:rPr lang="en-US" b="1" dirty="0"/>
              <a:t>(</a:t>
            </a:r>
            <a:r>
              <a:rPr lang="en-US" b="1" i="1" dirty="0">
                <a:latin typeface="Times New Roman"/>
                <a:cs typeface="Times New Roman"/>
              </a:rPr>
              <a:t>t</a:t>
            </a:r>
            <a:r>
              <a:rPr lang="en-US" b="1" dirty="0"/>
              <a:t>) </a:t>
            </a:r>
          </a:p>
        </p:txBody>
      </p:sp>
      <p:sp>
        <p:nvSpPr>
          <p:cNvPr id="38" name="Right Brace 37"/>
          <p:cNvSpPr>
            <a:spLocks/>
          </p:cNvSpPr>
          <p:nvPr/>
        </p:nvSpPr>
        <p:spPr>
          <a:xfrm>
            <a:off x="6327560" y="1282777"/>
            <a:ext cx="213086" cy="1188720"/>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图片 4"/>
          <p:cNvPicPr>
            <a:picLocks noChangeAspect="1"/>
          </p:cNvPicPr>
          <p:nvPr/>
        </p:nvPicPr>
        <p:blipFill>
          <a:blip r:embed="rId3"/>
          <a:stretch>
            <a:fillRect/>
          </a:stretch>
        </p:blipFill>
        <p:spPr>
          <a:xfrm>
            <a:off x="253520" y="3812615"/>
            <a:ext cx="6800850" cy="552450"/>
          </a:xfrm>
          <a:prstGeom prst="rect">
            <a:avLst/>
          </a:prstGeom>
        </p:spPr>
      </p:pic>
      <p:pic>
        <p:nvPicPr>
          <p:cNvPr id="30" name="图片 29"/>
          <p:cNvPicPr>
            <a:picLocks noChangeAspect="1"/>
          </p:cNvPicPr>
          <p:nvPr/>
        </p:nvPicPr>
        <p:blipFill>
          <a:blip r:embed="rId4"/>
          <a:stretch>
            <a:fillRect/>
          </a:stretch>
        </p:blipFill>
        <p:spPr>
          <a:xfrm>
            <a:off x="1026577" y="4361024"/>
            <a:ext cx="6848475" cy="1000125"/>
          </a:xfrm>
          <a:prstGeom prst="rect">
            <a:avLst/>
          </a:prstGeom>
        </p:spPr>
      </p:pic>
      <p:sp>
        <p:nvSpPr>
          <p:cNvPr id="35" name="矩形 29"/>
          <p:cNvSpPr/>
          <p:nvPr/>
        </p:nvSpPr>
        <p:spPr>
          <a:xfrm>
            <a:off x="1921044" y="4438400"/>
            <a:ext cx="2144180"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29"/>
          <p:cNvSpPr/>
          <p:nvPr/>
        </p:nvSpPr>
        <p:spPr>
          <a:xfrm>
            <a:off x="4606916" y="4411744"/>
            <a:ext cx="3268136"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3"/>
          <p:cNvSpPr txBox="1"/>
          <p:nvPr/>
        </p:nvSpPr>
        <p:spPr>
          <a:xfrm>
            <a:off x="629818" y="5345842"/>
            <a:ext cx="3187732" cy="646331"/>
          </a:xfrm>
          <a:prstGeom prst="rect">
            <a:avLst/>
          </a:prstGeom>
          <a:noFill/>
        </p:spPr>
        <p:txBody>
          <a:bodyPr wrap="none" rtlCol="0">
            <a:spAutoFit/>
          </a:bodyPr>
          <a:lstStyle/>
          <a:p>
            <a:r>
              <a:rPr lang="en-US" altLang="zh-CN" b="1" dirty="0">
                <a:solidFill>
                  <a:schemeClr val="accent5"/>
                </a:solidFill>
              </a:rPr>
              <a:t>Inter-event time distribution</a:t>
            </a:r>
          </a:p>
          <a:p>
            <a:r>
              <a:rPr lang="en-US" b="1" dirty="0">
                <a:solidFill>
                  <a:schemeClr val="accent5"/>
                </a:solidFill>
              </a:rPr>
              <a:t>dictates memory of the process</a:t>
            </a:r>
          </a:p>
        </p:txBody>
      </p:sp>
      <p:sp>
        <p:nvSpPr>
          <p:cNvPr id="39" name="文本框 33"/>
          <p:cNvSpPr txBox="1"/>
          <p:nvPr/>
        </p:nvSpPr>
        <p:spPr>
          <a:xfrm>
            <a:off x="5146979" y="5345447"/>
            <a:ext cx="3552447" cy="646331"/>
          </a:xfrm>
          <a:prstGeom prst="rect">
            <a:avLst/>
          </a:prstGeom>
          <a:noFill/>
        </p:spPr>
        <p:txBody>
          <a:bodyPr wrap="none" rtlCol="0">
            <a:spAutoFit/>
          </a:bodyPr>
          <a:lstStyle/>
          <a:p>
            <a:r>
              <a:rPr lang="en-US" altLang="zh-CN" b="1" dirty="0">
                <a:solidFill>
                  <a:schemeClr val="accent5"/>
                </a:solidFill>
              </a:rPr>
              <a:t>Spatial increments distribution</a:t>
            </a:r>
          </a:p>
          <a:p>
            <a:r>
              <a:rPr lang="en-US" b="1" dirty="0">
                <a:solidFill>
                  <a:schemeClr val="accent5"/>
                </a:solidFill>
              </a:rPr>
              <a:t>dictates the degree of non-linearity</a:t>
            </a:r>
          </a:p>
        </p:txBody>
      </p:sp>
    </p:spTree>
    <p:extLst>
      <p:ext uri="{BB962C8B-B14F-4D97-AF65-F5344CB8AC3E}">
        <p14:creationId xmlns:p14="http://schemas.microsoft.com/office/powerpoint/2010/main" val="406684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500"/>
                                        <p:tgtEl>
                                          <p:spTgt spid="2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blinds(horizontal)">
                                      <p:cBhvr>
                                        <p:cTn id="21" dur="500"/>
                                        <p:tgtEl>
                                          <p:spTgt spid="2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linds(horizontal)">
                                      <p:cBhvr>
                                        <p:cTn id="24" dur="500"/>
                                        <p:tgtEl>
                                          <p:spTgt spid="26"/>
                                        </p:tgtEl>
                                      </p:cBhvr>
                                    </p:animEffect>
                                  </p:childTnLst>
                                </p:cTn>
                              </p:par>
                              <p:par>
                                <p:cTn id="25" presetID="3"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3" presetClass="entr" presetSubtype="1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blinds(horizontal)">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linds(horizontal)">
                                      <p:cBhvr>
                                        <p:cTn id="35" dur="500"/>
                                        <p:tgtEl>
                                          <p:spTgt spid="31"/>
                                        </p:tgtEl>
                                      </p:cBhvr>
                                    </p:animEffect>
                                  </p:childTnLst>
                                </p:cTn>
                              </p:par>
                              <p:par>
                                <p:cTn id="36" presetID="3" presetClass="entr" presetSubtype="1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linds(horizontal)">
                                      <p:cBhvr>
                                        <p:cTn id="38" dur="500"/>
                                        <p:tgtEl>
                                          <p:spTgt spid="3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blinds(horizontal)">
                                      <p:cBhvr>
                                        <p:cTn id="41" dur="500"/>
                                        <p:tgtEl>
                                          <p:spTgt spid="38"/>
                                        </p:tgtEl>
                                      </p:cBhvr>
                                    </p:animEffect>
                                  </p:childTnLst>
                                </p:cTn>
                              </p:par>
                            </p:childTnLst>
                          </p:cTn>
                        </p:par>
                        <p:par>
                          <p:cTn id="42" fill="hold">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linds(horizontal)">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4" grpId="0"/>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9733" y="3572952"/>
            <a:ext cx="9064289" cy="3623471"/>
            <a:chOff x="122646" y="4841608"/>
            <a:chExt cx="9064289" cy="3623471"/>
          </a:xfrm>
        </p:grpSpPr>
        <p:sp>
          <p:nvSpPr>
            <p:cNvPr id="81" name="Freeform 10"/>
            <p:cNvSpPr>
              <a:spLocks/>
            </p:cNvSpPr>
            <p:nvPr/>
          </p:nvSpPr>
          <p:spPr bwMode="auto">
            <a:xfrm>
              <a:off x="2038133" y="5802245"/>
              <a:ext cx="5771895" cy="2662834"/>
            </a:xfrm>
            <a:custGeom>
              <a:avLst/>
              <a:gdLst>
                <a:gd name="T0" fmla="*/ 2137 w 3066"/>
                <a:gd name="T1" fmla="*/ 34 h 1466"/>
                <a:gd name="T2" fmla="*/ 1884 w 3066"/>
                <a:gd name="T3" fmla="*/ 34 h 1466"/>
                <a:gd name="T4" fmla="*/ 70 w 3066"/>
                <a:gd name="T5" fmla="*/ 901 h 1466"/>
                <a:gd name="T6" fmla="*/ 70 w 3066"/>
                <a:gd name="T7" fmla="*/ 1022 h 1466"/>
                <a:gd name="T8" fmla="*/ 929 w 3066"/>
                <a:gd name="T9" fmla="*/ 1432 h 1466"/>
                <a:gd name="T10" fmla="*/ 1182 w 3066"/>
                <a:gd name="T11" fmla="*/ 1432 h 1466"/>
                <a:gd name="T12" fmla="*/ 2996 w 3066"/>
                <a:gd name="T13" fmla="*/ 565 h 1466"/>
                <a:gd name="T14" fmla="*/ 2996 w 3066"/>
                <a:gd name="T15" fmla="*/ 444 h 1466"/>
                <a:gd name="T16" fmla="*/ 2137 w 3066"/>
                <a:gd name="T17" fmla="*/ 34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6" h="1466">
                  <a:moveTo>
                    <a:pt x="2137" y="34"/>
                  </a:moveTo>
                  <a:cubicBezTo>
                    <a:pt x="2067" y="0"/>
                    <a:pt x="1954" y="0"/>
                    <a:pt x="1884" y="34"/>
                  </a:cubicBezTo>
                  <a:cubicBezTo>
                    <a:pt x="70" y="901"/>
                    <a:pt x="70" y="901"/>
                    <a:pt x="70" y="901"/>
                  </a:cubicBezTo>
                  <a:cubicBezTo>
                    <a:pt x="0" y="934"/>
                    <a:pt x="0" y="988"/>
                    <a:pt x="70" y="1022"/>
                  </a:cubicBezTo>
                  <a:cubicBezTo>
                    <a:pt x="929" y="1432"/>
                    <a:pt x="929" y="1432"/>
                    <a:pt x="929" y="1432"/>
                  </a:cubicBezTo>
                  <a:cubicBezTo>
                    <a:pt x="999" y="1466"/>
                    <a:pt x="1113" y="1466"/>
                    <a:pt x="1182" y="1432"/>
                  </a:cubicBezTo>
                  <a:cubicBezTo>
                    <a:pt x="2996" y="565"/>
                    <a:pt x="2996" y="565"/>
                    <a:pt x="2996" y="565"/>
                  </a:cubicBezTo>
                  <a:cubicBezTo>
                    <a:pt x="3066" y="532"/>
                    <a:pt x="3066" y="478"/>
                    <a:pt x="2996" y="444"/>
                  </a:cubicBezTo>
                  <a:cubicBezTo>
                    <a:pt x="2137" y="34"/>
                    <a:pt x="2137" y="34"/>
                    <a:pt x="2137" y="34"/>
                  </a:cubicBezTo>
                </a:path>
              </a:pathLst>
            </a:custGeom>
            <a:solidFill>
              <a:schemeClr val="tx1">
                <a:lumMod val="50000"/>
                <a:lumOff val="50000"/>
                <a:alpha val="6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76" name="Group 175"/>
            <p:cNvGrpSpPr/>
            <p:nvPr/>
          </p:nvGrpSpPr>
          <p:grpSpPr>
            <a:xfrm>
              <a:off x="2224348" y="4841608"/>
              <a:ext cx="5450311" cy="2650780"/>
              <a:chOff x="-257822" y="2402002"/>
              <a:chExt cx="5450311" cy="2650780"/>
            </a:xfrm>
          </p:grpSpPr>
          <p:sp>
            <p:nvSpPr>
              <p:cNvPr id="177" name="Freeform 13"/>
              <p:cNvSpPr>
                <a:spLocks/>
              </p:cNvSpPr>
              <p:nvPr/>
            </p:nvSpPr>
            <p:spPr bwMode="auto">
              <a:xfrm>
                <a:off x="4024110" y="3237284"/>
                <a:ext cx="518714" cy="249186"/>
              </a:xfrm>
              <a:custGeom>
                <a:avLst/>
                <a:gdLst>
                  <a:gd name="T0" fmla="*/ 105 w 255"/>
                  <a:gd name="T1" fmla="*/ 12 h 122"/>
                  <a:gd name="T2" fmla="*/ 22 w 255"/>
                  <a:gd name="T3" fmla="*/ 11 h 122"/>
                  <a:gd name="T4" fmla="*/ 24 w 255"/>
                  <a:gd name="T5" fmla="*/ 51 h 122"/>
                  <a:gd name="T6" fmla="*/ 149 w 255"/>
                  <a:gd name="T7" fmla="*/ 110 h 122"/>
                  <a:gd name="T8" fmla="*/ 232 w 255"/>
                  <a:gd name="T9" fmla="*/ 111 h 122"/>
                  <a:gd name="T10" fmla="*/ 230 w 255"/>
                  <a:gd name="T11" fmla="*/ 72 h 122"/>
                  <a:gd name="T12" fmla="*/ 105 w 255"/>
                  <a:gd name="T13" fmla="*/ 12 h 122"/>
                </a:gdLst>
                <a:ahLst/>
                <a:cxnLst>
                  <a:cxn ang="0">
                    <a:pos x="T0" y="T1"/>
                  </a:cxn>
                  <a:cxn ang="0">
                    <a:pos x="T2" y="T3"/>
                  </a:cxn>
                  <a:cxn ang="0">
                    <a:pos x="T4" y="T5"/>
                  </a:cxn>
                  <a:cxn ang="0">
                    <a:pos x="T6" y="T7"/>
                  </a:cxn>
                  <a:cxn ang="0">
                    <a:pos x="T8" y="T9"/>
                  </a:cxn>
                  <a:cxn ang="0">
                    <a:pos x="T10" y="T11"/>
                  </a:cxn>
                  <a:cxn ang="0">
                    <a:pos x="T12" y="T13"/>
                  </a:cxn>
                </a:cxnLst>
                <a:rect l="0" t="0" r="r" b="b"/>
                <a:pathLst>
                  <a:path w="255" h="122">
                    <a:moveTo>
                      <a:pt x="105" y="12"/>
                    </a:moveTo>
                    <a:cubicBezTo>
                      <a:pt x="82" y="1"/>
                      <a:pt x="45" y="0"/>
                      <a:pt x="22" y="11"/>
                    </a:cubicBezTo>
                    <a:cubicBezTo>
                      <a:pt x="0" y="22"/>
                      <a:pt x="1" y="39"/>
                      <a:pt x="24" y="51"/>
                    </a:cubicBezTo>
                    <a:cubicBezTo>
                      <a:pt x="149" y="110"/>
                      <a:pt x="149" y="110"/>
                      <a:pt x="149" y="110"/>
                    </a:cubicBezTo>
                    <a:cubicBezTo>
                      <a:pt x="173" y="122"/>
                      <a:pt x="210" y="122"/>
                      <a:pt x="232" y="111"/>
                    </a:cubicBezTo>
                    <a:cubicBezTo>
                      <a:pt x="255" y="101"/>
                      <a:pt x="254" y="83"/>
                      <a:pt x="230" y="72"/>
                    </a:cubicBezTo>
                    <a:cubicBezTo>
                      <a:pt x="105" y="12"/>
                      <a:pt x="105" y="12"/>
                      <a:pt x="105" y="12"/>
                    </a:cubicBezTo>
                  </a:path>
                </a:pathLst>
              </a:custGeom>
              <a:solidFill>
                <a:srgbClr val="3131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8" name="Freeform 18"/>
              <p:cNvSpPr>
                <a:spLocks/>
              </p:cNvSpPr>
              <p:nvPr/>
            </p:nvSpPr>
            <p:spPr bwMode="auto">
              <a:xfrm>
                <a:off x="-257822" y="2935972"/>
                <a:ext cx="4569259" cy="1685820"/>
              </a:xfrm>
              <a:custGeom>
                <a:avLst/>
                <a:gdLst>
                  <a:gd name="T0" fmla="*/ 2505 w 3594"/>
                  <a:gd name="T1" fmla="*/ 0 h 1326"/>
                  <a:gd name="T2" fmla="*/ 0 w 3594"/>
                  <a:gd name="T3" fmla="*/ 1199 h 1326"/>
                  <a:gd name="T4" fmla="*/ 267 w 3594"/>
                  <a:gd name="T5" fmla="*/ 1326 h 1326"/>
                  <a:gd name="T6" fmla="*/ 3594 w 3594"/>
                  <a:gd name="T7" fmla="*/ 521 h 1326"/>
                  <a:gd name="T8" fmla="*/ 2505 w 3594"/>
                  <a:gd name="T9" fmla="*/ 0 h 1326"/>
                </a:gdLst>
                <a:ahLst/>
                <a:cxnLst>
                  <a:cxn ang="0">
                    <a:pos x="T0" y="T1"/>
                  </a:cxn>
                  <a:cxn ang="0">
                    <a:pos x="T2" y="T3"/>
                  </a:cxn>
                  <a:cxn ang="0">
                    <a:pos x="T4" y="T5"/>
                  </a:cxn>
                  <a:cxn ang="0">
                    <a:pos x="T6" y="T7"/>
                  </a:cxn>
                  <a:cxn ang="0">
                    <a:pos x="T8" y="T9"/>
                  </a:cxn>
                </a:cxnLst>
                <a:rect l="0" t="0" r="r" b="b"/>
                <a:pathLst>
                  <a:path w="3594" h="1326">
                    <a:moveTo>
                      <a:pt x="2505" y="0"/>
                    </a:moveTo>
                    <a:lnTo>
                      <a:pt x="0" y="1199"/>
                    </a:lnTo>
                    <a:lnTo>
                      <a:pt x="267" y="1326"/>
                    </a:lnTo>
                    <a:lnTo>
                      <a:pt x="3594" y="521"/>
                    </a:lnTo>
                    <a:lnTo>
                      <a:pt x="250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19"/>
              <p:cNvSpPr>
                <a:spLocks/>
              </p:cNvSpPr>
              <p:nvPr/>
            </p:nvSpPr>
            <p:spPr bwMode="auto">
              <a:xfrm>
                <a:off x="4024110" y="3243640"/>
                <a:ext cx="518714" cy="236473"/>
              </a:xfrm>
              <a:custGeom>
                <a:avLst/>
                <a:gdLst>
                  <a:gd name="T0" fmla="*/ 62 w 255"/>
                  <a:gd name="T1" fmla="*/ 0 h 116"/>
                  <a:gd name="T2" fmla="*/ 22 w 255"/>
                  <a:gd name="T3" fmla="*/ 8 h 116"/>
                  <a:gd name="T4" fmla="*/ 24 w 255"/>
                  <a:gd name="T5" fmla="*/ 48 h 116"/>
                  <a:gd name="T6" fmla="*/ 149 w 255"/>
                  <a:gd name="T7" fmla="*/ 107 h 116"/>
                  <a:gd name="T8" fmla="*/ 193 w 255"/>
                  <a:gd name="T9" fmla="*/ 116 h 116"/>
                  <a:gd name="T10" fmla="*/ 232 w 255"/>
                  <a:gd name="T11" fmla="*/ 108 h 116"/>
                  <a:gd name="T12" fmla="*/ 230 w 255"/>
                  <a:gd name="T13" fmla="*/ 69 h 116"/>
                  <a:gd name="T14" fmla="*/ 105 w 255"/>
                  <a:gd name="T15" fmla="*/ 9 h 116"/>
                  <a:gd name="T16" fmla="*/ 62 w 255"/>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16">
                    <a:moveTo>
                      <a:pt x="62" y="0"/>
                    </a:moveTo>
                    <a:cubicBezTo>
                      <a:pt x="47" y="0"/>
                      <a:pt x="33" y="3"/>
                      <a:pt x="22" y="8"/>
                    </a:cubicBezTo>
                    <a:cubicBezTo>
                      <a:pt x="0" y="19"/>
                      <a:pt x="1" y="36"/>
                      <a:pt x="24" y="48"/>
                    </a:cubicBezTo>
                    <a:cubicBezTo>
                      <a:pt x="149" y="107"/>
                      <a:pt x="149" y="107"/>
                      <a:pt x="149" y="107"/>
                    </a:cubicBezTo>
                    <a:cubicBezTo>
                      <a:pt x="162" y="113"/>
                      <a:pt x="177" y="116"/>
                      <a:pt x="193" y="116"/>
                    </a:cubicBezTo>
                    <a:cubicBezTo>
                      <a:pt x="207" y="116"/>
                      <a:pt x="222" y="114"/>
                      <a:pt x="232" y="108"/>
                    </a:cubicBezTo>
                    <a:cubicBezTo>
                      <a:pt x="255" y="98"/>
                      <a:pt x="254" y="80"/>
                      <a:pt x="230" y="69"/>
                    </a:cubicBezTo>
                    <a:cubicBezTo>
                      <a:pt x="105" y="9"/>
                      <a:pt x="105" y="9"/>
                      <a:pt x="105" y="9"/>
                    </a:cubicBezTo>
                    <a:cubicBezTo>
                      <a:pt x="93" y="3"/>
                      <a:pt x="77" y="0"/>
                      <a:pt x="62" y="0"/>
                    </a:cubicBezTo>
                  </a:path>
                </a:pathLst>
              </a:custGeom>
              <a:solidFill>
                <a:srgbClr val="46464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0" name="Freeform 20"/>
              <p:cNvSpPr>
                <a:spLocks/>
              </p:cNvSpPr>
              <p:nvPr/>
            </p:nvSpPr>
            <p:spPr bwMode="auto">
              <a:xfrm>
                <a:off x="-257822" y="2447770"/>
                <a:ext cx="5450310" cy="2605012"/>
              </a:xfrm>
              <a:custGeom>
                <a:avLst/>
                <a:gdLst>
                  <a:gd name="T0" fmla="*/ 0 w 4287"/>
                  <a:gd name="T1" fmla="*/ 1197 h 2049"/>
                  <a:gd name="T2" fmla="*/ 1781 w 4287"/>
                  <a:gd name="T3" fmla="*/ 2049 h 2049"/>
                  <a:gd name="T4" fmla="*/ 4287 w 4287"/>
                  <a:gd name="T5" fmla="*/ 851 h 2049"/>
                  <a:gd name="T6" fmla="*/ 2505 w 4287"/>
                  <a:gd name="T7" fmla="*/ 0 h 2049"/>
                  <a:gd name="T8" fmla="*/ 0 w 4287"/>
                  <a:gd name="T9" fmla="*/ 1197 h 2049"/>
                </a:gdLst>
                <a:ahLst/>
                <a:cxnLst>
                  <a:cxn ang="0">
                    <a:pos x="T0" y="T1"/>
                  </a:cxn>
                  <a:cxn ang="0">
                    <a:pos x="T2" y="T3"/>
                  </a:cxn>
                  <a:cxn ang="0">
                    <a:pos x="T4" y="T5"/>
                  </a:cxn>
                  <a:cxn ang="0">
                    <a:pos x="T6" y="T7"/>
                  </a:cxn>
                  <a:cxn ang="0">
                    <a:pos x="T8" y="T9"/>
                  </a:cxn>
                </a:cxnLst>
                <a:rect l="0" t="0" r="r" b="b"/>
                <a:pathLst>
                  <a:path w="4287" h="2049">
                    <a:moveTo>
                      <a:pt x="0" y="1197"/>
                    </a:moveTo>
                    <a:lnTo>
                      <a:pt x="1781" y="2049"/>
                    </a:lnTo>
                    <a:lnTo>
                      <a:pt x="4287" y="851"/>
                    </a:lnTo>
                    <a:lnTo>
                      <a:pt x="2505" y="0"/>
                    </a:lnTo>
                    <a:lnTo>
                      <a:pt x="0" y="1197"/>
                    </a:lnTo>
                    <a:close/>
                  </a:path>
                </a:pathLst>
              </a:custGeom>
              <a:solidFill>
                <a:srgbClr val="40AB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1" name="Rectangle 21"/>
              <p:cNvSpPr>
                <a:spLocks noChangeArrowheads="1"/>
              </p:cNvSpPr>
              <p:nvPr/>
            </p:nvSpPr>
            <p:spPr bwMode="auto">
              <a:xfrm>
                <a:off x="-257822" y="3926360"/>
                <a:ext cx="64840" cy="43226"/>
              </a:xfrm>
              <a:prstGeom prst="rect">
                <a:avLst/>
              </a:prstGeom>
              <a:solidFill>
                <a:srgbClr val="41A3A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2" name="Freeform 22"/>
              <p:cNvSpPr>
                <a:spLocks/>
              </p:cNvSpPr>
              <p:nvPr/>
            </p:nvSpPr>
            <p:spPr bwMode="auto">
              <a:xfrm>
                <a:off x="2006467" y="3483927"/>
                <a:ext cx="3186022" cy="1568855"/>
              </a:xfrm>
              <a:custGeom>
                <a:avLst/>
                <a:gdLst>
                  <a:gd name="T0" fmla="*/ 0 w 2506"/>
                  <a:gd name="T1" fmla="*/ 1199 h 1234"/>
                  <a:gd name="T2" fmla="*/ 0 w 2506"/>
                  <a:gd name="T3" fmla="*/ 1234 h 1234"/>
                  <a:gd name="T4" fmla="*/ 2506 w 2506"/>
                  <a:gd name="T5" fmla="*/ 36 h 1234"/>
                  <a:gd name="T6" fmla="*/ 2506 w 2506"/>
                  <a:gd name="T7" fmla="*/ 0 h 1234"/>
                  <a:gd name="T8" fmla="*/ 0 w 2506"/>
                  <a:gd name="T9" fmla="*/ 1199 h 1234"/>
                </a:gdLst>
                <a:ahLst/>
                <a:cxnLst>
                  <a:cxn ang="0">
                    <a:pos x="T0" y="T1"/>
                  </a:cxn>
                  <a:cxn ang="0">
                    <a:pos x="T2" y="T3"/>
                  </a:cxn>
                  <a:cxn ang="0">
                    <a:pos x="T4" y="T5"/>
                  </a:cxn>
                  <a:cxn ang="0">
                    <a:pos x="T6" y="T7"/>
                  </a:cxn>
                  <a:cxn ang="0">
                    <a:pos x="T8" y="T9"/>
                  </a:cxn>
                </a:cxnLst>
                <a:rect l="0" t="0" r="r" b="b"/>
                <a:pathLst>
                  <a:path w="2506" h="1234">
                    <a:moveTo>
                      <a:pt x="0" y="1199"/>
                    </a:moveTo>
                    <a:lnTo>
                      <a:pt x="0" y="1234"/>
                    </a:lnTo>
                    <a:lnTo>
                      <a:pt x="2506" y="36"/>
                    </a:lnTo>
                    <a:lnTo>
                      <a:pt x="2506" y="0"/>
                    </a:lnTo>
                    <a:lnTo>
                      <a:pt x="0" y="1199"/>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3" name="Freeform 23"/>
              <p:cNvSpPr>
                <a:spLocks/>
              </p:cNvSpPr>
              <p:nvPr/>
            </p:nvSpPr>
            <p:spPr bwMode="auto">
              <a:xfrm>
                <a:off x="-257822" y="2402002"/>
                <a:ext cx="5450310" cy="2606283"/>
              </a:xfrm>
              <a:custGeom>
                <a:avLst/>
                <a:gdLst>
                  <a:gd name="T0" fmla="*/ 0 w 4287"/>
                  <a:gd name="T1" fmla="*/ 1197 h 2050"/>
                  <a:gd name="T2" fmla="*/ 1781 w 4287"/>
                  <a:gd name="T3" fmla="*/ 2050 h 2050"/>
                  <a:gd name="T4" fmla="*/ 4287 w 4287"/>
                  <a:gd name="T5" fmla="*/ 851 h 2050"/>
                  <a:gd name="T6" fmla="*/ 2505 w 4287"/>
                  <a:gd name="T7" fmla="*/ 0 h 2050"/>
                  <a:gd name="T8" fmla="*/ 0 w 4287"/>
                  <a:gd name="T9" fmla="*/ 1197 h 2050"/>
                </a:gdLst>
                <a:ahLst/>
                <a:cxnLst>
                  <a:cxn ang="0">
                    <a:pos x="T0" y="T1"/>
                  </a:cxn>
                  <a:cxn ang="0">
                    <a:pos x="T2" y="T3"/>
                  </a:cxn>
                  <a:cxn ang="0">
                    <a:pos x="T4" y="T5"/>
                  </a:cxn>
                  <a:cxn ang="0">
                    <a:pos x="T6" y="T7"/>
                  </a:cxn>
                  <a:cxn ang="0">
                    <a:pos x="T8" y="T9"/>
                  </a:cxn>
                </a:cxnLst>
                <a:rect l="0" t="0" r="r" b="b"/>
                <a:pathLst>
                  <a:path w="4287" h="2050">
                    <a:moveTo>
                      <a:pt x="0" y="1197"/>
                    </a:moveTo>
                    <a:lnTo>
                      <a:pt x="1781" y="2050"/>
                    </a:lnTo>
                    <a:lnTo>
                      <a:pt x="4287" y="851"/>
                    </a:lnTo>
                    <a:lnTo>
                      <a:pt x="2505" y="0"/>
                    </a:lnTo>
                    <a:lnTo>
                      <a:pt x="0" y="119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84" name="Freeform 24"/>
              <p:cNvSpPr>
                <a:spLocks/>
              </p:cNvSpPr>
              <p:nvPr/>
            </p:nvSpPr>
            <p:spPr bwMode="auto">
              <a:xfrm>
                <a:off x="-257822" y="3594535"/>
                <a:ext cx="2958449" cy="1413750"/>
              </a:xfrm>
              <a:custGeom>
                <a:avLst/>
                <a:gdLst>
                  <a:gd name="T0" fmla="*/ 544 w 2327"/>
                  <a:gd name="T1" fmla="*/ 0 h 1112"/>
                  <a:gd name="T2" fmla="*/ 0 w 2327"/>
                  <a:gd name="T3" fmla="*/ 259 h 1112"/>
                  <a:gd name="T4" fmla="*/ 1781 w 2327"/>
                  <a:gd name="T5" fmla="*/ 1112 h 1112"/>
                  <a:gd name="T6" fmla="*/ 2327 w 2327"/>
                  <a:gd name="T7" fmla="*/ 851 h 1112"/>
                  <a:gd name="T8" fmla="*/ 544 w 2327"/>
                  <a:gd name="T9" fmla="*/ 0 h 1112"/>
                </a:gdLst>
                <a:ahLst/>
                <a:cxnLst>
                  <a:cxn ang="0">
                    <a:pos x="T0" y="T1"/>
                  </a:cxn>
                  <a:cxn ang="0">
                    <a:pos x="T2" y="T3"/>
                  </a:cxn>
                  <a:cxn ang="0">
                    <a:pos x="T4" y="T5"/>
                  </a:cxn>
                  <a:cxn ang="0">
                    <a:pos x="T6" y="T7"/>
                  </a:cxn>
                  <a:cxn ang="0">
                    <a:pos x="T8" y="T9"/>
                  </a:cxn>
                </a:cxnLst>
                <a:rect l="0" t="0" r="r" b="b"/>
                <a:pathLst>
                  <a:path w="2327" h="1112">
                    <a:moveTo>
                      <a:pt x="544" y="0"/>
                    </a:moveTo>
                    <a:lnTo>
                      <a:pt x="0" y="259"/>
                    </a:lnTo>
                    <a:lnTo>
                      <a:pt x="1781" y="1112"/>
                    </a:lnTo>
                    <a:lnTo>
                      <a:pt x="2327" y="851"/>
                    </a:lnTo>
                    <a:lnTo>
                      <a:pt x="544"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36"/>
              <p:cNvSpPr>
                <a:spLocks/>
              </p:cNvSpPr>
              <p:nvPr/>
            </p:nvSpPr>
            <p:spPr bwMode="auto">
              <a:xfrm>
                <a:off x="433797" y="3262711"/>
                <a:ext cx="2958449" cy="1413750"/>
              </a:xfrm>
              <a:custGeom>
                <a:avLst/>
                <a:gdLst>
                  <a:gd name="T0" fmla="*/ 545 w 2327"/>
                  <a:gd name="T1" fmla="*/ 0 h 1112"/>
                  <a:gd name="T2" fmla="*/ 0 w 2327"/>
                  <a:gd name="T3" fmla="*/ 261 h 1112"/>
                  <a:gd name="T4" fmla="*/ 1783 w 2327"/>
                  <a:gd name="T5" fmla="*/ 1112 h 1112"/>
                  <a:gd name="T6" fmla="*/ 2327 w 2327"/>
                  <a:gd name="T7" fmla="*/ 852 h 1112"/>
                  <a:gd name="T8" fmla="*/ 545 w 2327"/>
                  <a:gd name="T9" fmla="*/ 0 h 1112"/>
                </a:gdLst>
                <a:ahLst/>
                <a:cxnLst>
                  <a:cxn ang="0">
                    <a:pos x="T0" y="T1"/>
                  </a:cxn>
                  <a:cxn ang="0">
                    <a:pos x="T2" y="T3"/>
                  </a:cxn>
                  <a:cxn ang="0">
                    <a:pos x="T4" y="T5"/>
                  </a:cxn>
                  <a:cxn ang="0">
                    <a:pos x="T6" y="T7"/>
                  </a:cxn>
                  <a:cxn ang="0">
                    <a:pos x="T8" y="T9"/>
                  </a:cxn>
                </a:cxnLst>
                <a:rect l="0" t="0" r="r" b="b"/>
                <a:pathLst>
                  <a:path w="2327" h="1112">
                    <a:moveTo>
                      <a:pt x="545" y="0"/>
                    </a:moveTo>
                    <a:lnTo>
                      <a:pt x="0" y="261"/>
                    </a:lnTo>
                    <a:lnTo>
                      <a:pt x="1783" y="1112"/>
                    </a:lnTo>
                    <a:lnTo>
                      <a:pt x="2327" y="852"/>
                    </a:lnTo>
                    <a:lnTo>
                      <a:pt x="54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60" name="Group 249"/>
            <p:cNvGrpSpPr/>
            <p:nvPr/>
          </p:nvGrpSpPr>
          <p:grpSpPr>
            <a:xfrm>
              <a:off x="3412737" y="5803670"/>
              <a:ext cx="401806" cy="382330"/>
              <a:chOff x="0" y="0"/>
              <a:chExt cx="401805" cy="382328"/>
            </a:xfrm>
          </p:grpSpPr>
          <p:sp>
            <p:nvSpPr>
              <p:cNvPr id="561" name="Shape 242"/>
              <p:cNvSpPr/>
              <p:nvPr/>
            </p:nvSpPr>
            <p:spPr>
              <a:xfrm>
                <a:off x="-1" y="0"/>
                <a:ext cx="401807" cy="382329"/>
              </a:xfrm>
              <a:custGeom>
                <a:avLst/>
                <a:gdLst/>
                <a:ahLst/>
                <a:cxnLst>
                  <a:cxn ang="0">
                    <a:pos x="wd2" y="hd2"/>
                  </a:cxn>
                  <a:cxn ang="5400000">
                    <a:pos x="wd2" y="hd2"/>
                  </a:cxn>
                  <a:cxn ang="10800000">
                    <a:pos x="wd2" y="hd2"/>
                  </a:cxn>
                  <a:cxn ang="16200000">
                    <a:pos x="wd2" y="hd2"/>
                  </a:cxn>
                </a:cxnLst>
                <a:rect l="0" t="0" r="r" b="b"/>
                <a:pathLst>
                  <a:path w="21600" h="21600" extrusionOk="0">
                    <a:moveTo>
                      <a:pt x="19784" y="0"/>
                    </a:moveTo>
                    <a:cubicBezTo>
                      <a:pt x="1816" y="0"/>
                      <a:pt x="1816" y="0"/>
                      <a:pt x="1816" y="0"/>
                    </a:cubicBezTo>
                    <a:cubicBezTo>
                      <a:pt x="818" y="0"/>
                      <a:pt x="0" y="847"/>
                      <a:pt x="0" y="1908"/>
                    </a:cubicBezTo>
                    <a:cubicBezTo>
                      <a:pt x="0" y="16519"/>
                      <a:pt x="0" y="16519"/>
                      <a:pt x="0" y="16519"/>
                    </a:cubicBezTo>
                    <a:cubicBezTo>
                      <a:pt x="0" y="17568"/>
                      <a:pt x="818" y="18428"/>
                      <a:pt x="1816" y="18428"/>
                    </a:cubicBezTo>
                    <a:cubicBezTo>
                      <a:pt x="7288" y="18428"/>
                      <a:pt x="7288" y="18428"/>
                      <a:pt x="7288" y="18428"/>
                    </a:cubicBezTo>
                    <a:cubicBezTo>
                      <a:pt x="7000" y="18807"/>
                      <a:pt x="6543" y="19300"/>
                      <a:pt x="6326" y="19527"/>
                    </a:cubicBezTo>
                    <a:cubicBezTo>
                      <a:pt x="6086" y="19767"/>
                      <a:pt x="5905" y="19957"/>
                      <a:pt x="5809" y="20096"/>
                    </a:cubicBezTo>
                    <a:cubicBezTo>
                      <a:pt x="5677" y="20286"/>
                      <a:pt x="5616" y="20652"/>
                      <a:pt x="5761" y="20968"/>
                    </a:cubicBezTo>
                    <a:cubicBezTo>
                      <a:pt x="5905" y="21259"/>
                      <a:pt x="6254" y="21600"/>
                      <a:pt x="7132" y="21600"/>
                    </a:cubicBezTo>
                    <a:cubicBezTo>
                      <a:pt x="14468" y="21600"/>
                      <a:pt x="14468" y="21600"/>
                      <a:pt x="14468" y="21600"/>
                    </a:cubicBezTo>
                    <a:cubicBezTo>
                      <a:pt x="15346" y="21600"/>
                      <a:pt x="15695" y="21259"/>
                      <a:pt x="15827" y="20968"/>
                    </a:cubicBezTo>
                    <a:cubicBezTo>
                      <a:pt x="15984" y="20652"/>
                      <a:pt x="15923" y="20286"/>
                      <a:pt x="15779" y="20096"/>
                    </a:cubicBezTo>
                    <a:cubicBezTo>
                      <a:pt x="15683" y="19957"/>
                      <a:pt x="15502" y="19767"/>
                      <a:pt x="15274" y="19527"/>
                    </a:cubicBezTo>
                    <a:cubicBezTo>
                      <a:pt x="15057" y="19300"/>
                      <a:pt x="14588" y="18807"/>
                      <a:pt x="14312" y="18428"/>
                    </a:cubicBezTo>
                    <a:cubicBezTo>
                      <a:pt x="19784" y="18428"/>
                      <a:pt x="19784" y="18428"/>
                      <a:pt x="19784" y="18428"/>
                    </a:cubicBezTo>
                    <a:cubicBezTo>
                      <a:pt x="20782" y="18428"/>
                      <a:pt x="21600" y="17568"/>
                      <a:pt x="21600" y="16519"/>
                    </a:cubicBezTo>
                    <a:cubicBezTo>
                      <a:pt x="21600" y="1908"/>
                      <a:pt x="21600" y="1908"/>
                      <a:pt x="21600" y="1908"/>
                    </a:cubicBezTo>
                    <a:cubicBezTo>
                      <a:pt x="21600" y="847"/>
                      <a:pt x="20782" y="0"/>
                      <a:pt x="19784" y="0"/>
                    </a:cubicBezTo>
                    <a:close/>
                    <a:moveTo>
                      <a:pt x="14805" y="20033"/>
                    </a:moveTo>
                    <a:cubicBezTo>
                      <a:pt x="14997" y="20235"/>
                      <a:pt x="15178" y="20425"/>
                      <a:pt x="15238" y="20500"/>
                    </a:cubicBezTo>
                    <a:cubicBezTo>
                      <a:pt x="15238" y="20500"/>
                      <a:pt x="15262" y="20589"/>
                      <a:pt x="15214" y="20665"/>
                    </a:cubicBezTo>
                    <a:cubicBezTo>
                      <a:pt x="15130" y="20804"/>
                      <a:pt x="14853" y="20892"/>
                      <a:pt x="14468" y="20892"/>
                    </a:cubicBezTo>
                    <a:cubicBezTo>
                      <a:pt x="7132" y="20892"/>
                      <a:pt x="7132" y="20892"/>
                      <a:pt x="7132" y="20892"/>
                    </a:cubicBezTo>
                    <a:cubicBezTo>
                      <a:pt x="6747" y="20892"/>
                      <a:pt x="6470" y="20804"/>
                      <a:pt x="6374" y="20665"/>
                    </a:cubicBezTo>
                    <a:cubicBezTo>
                      <a:pt x="6338" y="20589"/>
                      <a:pt x="6350" y="20513"/>
                      <a:pt x="6350" y="20513"/>
                    </a:cubicBezTo>
                    <a:cubicBezTo>
                      <a:pt x="6350" y="20513"/>
                      <a:pt x="6350" y="20513"/>
                      <a:pt x="6350" y="20513"/>
                    </a:cubicBezTo>
                    <a:cubicBezTo>
                      <a:pt x="6422" y="20425"/>
                      <a:pt x="6603" y="20235"/>
                      <a:pt x="6795" y="20033"/>
                    </a:cubicBezTo>
                    <a:cubicBezTo>
                      <a:pt x="7384" y="19413"/>
                      <a:pt x="7865" y="18883"/>
                      <a:pt x="8082" y="18428"/>
                    </a:cubicBezTo>
                    <a:cubicBezTo>
                      <a:pt x="13518" y="18428"/>
                      <a:pt x="13518" y="18428"/>
                      <a:pt x="13518" y="18428"/>
                    </a:cubicBezTo>
                    <a:cubicBezTo>
                      <a:pt x="13735" y="18883"/>
                      <a:pt x="14216" y="19413"/>
                      <a:pt x="14805" y="20033"/>
                    </a:cubicBezTo>
                    <a:close/>
                    <a:moveTo>
                      <a:pt x="20253" y="16519"/>
                    </a:moveTo>
                    <a:cubicBezTo>
                      <a:pt x="20253" y="16785"/>
                      <a:pt x="20037" y="17012"/>
                      <a:pt x="19784" y="17012"/>
                    </a:cubicBezTo>
                    <a:cubicBezTo>
                      <a:pt x="1816" y="17012"/>
                      <a:pt x="1816" y="17012"/>
                      <a:pt x="1816" y="17012"/>
                    </a:cubicBezTo>
                    <a:cubicBezTo>
                      <a:pt x="1551" y="17012"/>
                      <a:pt x="1347" y="16785"/>
                      <a:pt x="1347" y="16519"/>
                    </a:cubicBezTo>
                    <a:cubicBezTo>
                      <a:pt x="1347" y="1908"/>
                      <a:pt x="1347" y="1908"/>
                      <a:pt x="1347" y="1908"/>
                    </a:cubicBezTo>
                    <a:cubicBezTo>
                      <a:pt x="1347" y="1630"/>
                      <a:pt x="1551" y="1416"/>
                      <a:pt x="1816" y="1416"/>
                    </a:cubicBezTo>
                    <a:cubicBezTo>
                      <a:pt x="19784" y="1416"/>
                      <a:pt x="19784" y="1416"/>
                      <a:pt x="19784" y="1416"/>
                    </a:cubicBezTo>
                    <a:cubicBezTo>
                      <a:pt x="20037" y="1416"/>
                      <a:pt x="20253" y="1630"/>
                      <a:pt x="20253" y="1908"/>
                    </a:cubicBezTo>
                    <a:lnTo>
                      <a:pt x="20253" y="16519"/>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2" name="Shape 243"/>
              <p:cNvSpPr/>
              <p:nvPr/>
            </p:nvSpPr>
            <p:spPr>
              <a:xfrm>
                <a:off x="50107" y="50107"/>
                <a:ext cx="301591" cy="201092"/>
              </a:xfrm>
              <a:custGeom>
                <a:avLst/>
                <a:gdLst/>
                <a:ahLst/>
                <a:cxnLst>
                  <a:cxn ang="0">
                    <a:pos x="wd2" y="hd2"/>
                  </a:cxn>
                  <a:cxn ang="5400000">
                    <a:pos x="wd2" y="hd2"/>
                  </a:cxn>
                  <a:cxn ang="10800000">
                    <a:pos x="wd2" y="hd2"/>
                  </a:cxn>
                  <a:cxn ang="16200000">
                    <a:pos x="wd2" y="hd2"/>
                  </a:cxn>
                </a:cxnLst>
                <a:rect l="0" t="0" r="r" b="b"/>
                <a:pathLst>
                  <a:path w="21600" h="21600" extrusionOk="0">
                    <a:moveTo>
                      <a:pt x="20062" y="0"/>
                    </a:moveTo>
                    <a:cubicBezTo>
                      <a:pt x="1538" y="0"/>
                      <a:pt x="1538" y="0"/>
                      <a:pt x="1538" y="0"/>
                    </a:cubicBezTo>
                    <a:cubicBezTo>
                      <a:pt x="689" y="0"/>
                      <a:pt x="0" y="1033"/>
                      <a:pt x="0" y="2283"/>
                    </a:cubicBezTo>
                    <a:cubicBezTo>
                      <a:pt x="0" y="19293"/>
                      <a:pt x="0" y="19293"/>
                      <a:pt x="0" y="19293"/>
                    </a:cubicBezTo>
                    <a:cubicBezTo>
                      <a:pt x="0" y="20567"/>
                      <a:pt x="689" y="21600"/>
                      <a:pt x="1538" y="21600"/>
                    </a:cubicBezTo>
                    <a:cubicBezTo>
                      <a:pt x="20062" y="21600"/>
                      <a:pt x="20062" y="21600"/>
                      <a:pt x="20062" y="21600"/>
                    </a:cubicBezTo>
                    <a:cubicBezTo>
                      <a:pt x="20911" y="21600"/>
                      <a:pt x="21600" y="20567"/>
                      <a:pt x="21600" y="19293"/>
                    </a:cubicBezTo>
                    <a:cubicBezTo>
                      <a:pt x="21600" y="2283"/>
                      <a:pt x="21600" y="2283"/>
                      <a:pt x="21600" y="2283"/>
                    </a:cubicBezTo>
                    <a:cubicBezTo>
                      <a:pt x="21600" y="1033"/>
                      <a:pt x="20911" y="0"/>
                      <a:pt x="20062" y="0"/>
                    </a:cubicBezTo>
                    <a:close/>
                    <a:moveTo>
                      <a:pt x="20687" y="19293"/>
                    </a:moveTo>
                    <a:cubicBezTo>
                      <a:pt x="20687" y="19822"/>
                      <a:pt x="20414" y="20255"/>
                      <a:pt x="20062" y="20255"/>
                    </a:cubicBezTo>
                    <a:cubicBezTo>
                      <a:pt x="1538" y="20255"/>
                      <a:pt x="1538" y="20255"/>
                      <a:pt x="1538" y="20255"/>
                    </a:cubicBezTo>
                    <a:cubicBezTo>
                      <a:pt x="1186" y="20255"/>
                      <a:pt x="897" y="19822"/>
                      <a:pt x="897" y="19293"/>
                    </a:cubicBezTo>
                    <a:cubicBezTo>
                      <a:pt x="897" y="2283"/>
                      <a:pt x="897" y="2283"/>
                      <a:pt x="897" y="2283"/>
                    </a:cubicBezTo>
                    <a:cubicBezTo>
                      <a:pt x="897" y="1778"/>
                      <a:pt x="1186" y="1345"/>
                      <a:pt x="1538" y="1345"/>
                    </a:cubicBezTo>
                    <a:cubicBezTo>
                      <a:pt x="20062" y="1345"/>
                      <a:pt x="20062" y="1345"/>
                      <a:pt x="20062" y="1345"/>
                    </a:cubicBezTo>
                    <a:cubicBezTo>
                      <a:pt x="20414" y="1345"/>
                      <a:pt x="20687" y="1778"/>
                      <a:pt x="20687" y="2283"/>
                    </a:cubicBezTo>
                    <a:lnTo>
                      <a:pt x="20687" y="19293"/>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3" name="Shape 244"/>
              <p:cNvSpPr/>
              <p:nvPr/>
            </p:nvSpPr>
            <p:spPr>
              <a:xfrm>
                <a:off x="182088" y="257060"/>
                <a:ext cx="37629" cy="375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6" y="0"/>
                      <a:pt x="0" y="4886"/>
                      <a:pt x="0" y="10800"/>
                    </a:cubicBezTo>
                    <a:cubicBezTo>
                      <a:pt x="0" y="16843"/>
                      <a:pt x="4886" y="21600"/>
                      <a:pt x="10800" y="21600"/>
                    </a:cubicBezTo>
                    <a:cubicBezTo>
                      <a:pt x="16714" y="21600"/>
                      <a:pt x="21600" y="16843"/>
                      <a:pt x="21600" y="10800"/>
                    </a:cubicBezTo>
                    <a:cubicBezTo>
                      <a:pt x="21600" y="4886"/>
                      <a:pt x="16714" y="0"/>
                      <a:pt x="10800" y="0"/>
                    </a:cubicBezTo>
                    <a:close/>
                    <a:moveTo>
                      <a:pt x="10800" y="14400"/>
                    </a:moveTo>
                    <a:cubicBezTo>
                      <a:pt x="8743" y="14400"/>
                      <a:pt x="7200" y="12857"/>
                      <a:pt x="7200" y="10800"/>
                    </a:cubicBezTo>
                    <a:cubicBezTo>
                      <a:pt x="7200" y="8871"/>
                      <a:pt x="8743" y="7200"/>
                      <a:pt x="10800" y="7200"/>
                    </a:cubicBezTo>
                    <a:cubicBezTo>
                      <a:pt x="12729" y="7200"/>
                      <a:pt x="14400" y="8871"/>
                      <a:pt x="14400" y="10800"/>
                    </a:cubicBezTo>
                    <a:cubicBezTo>
                      <a:pt x="14400" y="12857"/>
                      <a:pt x="12729" y="14400"/>
                      <a:pt x="10800" y="1440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4" name="Shape 245"/>
              <p:cNvSpPr/>
              <p:nvPr/>
            </p:nvSpPr>
            <p:spPr>
              <a:xfrm>
                <a:off x="150511" y="150605"/>
                <a:ext cx="37440" cy="75163"/>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432" y="0"/>
                      <a:pt x="5432" y="0"/>
                      <a:pt x="5432" y="0"/>
                    </a:cubicBezTo>
                    <a:cubicBezTo>
                      <a:pt x="2457" y="0"/>
                      <a:pt x="0" y="1157"/>
                      <a:pt x="0" y="2700"/>
                    </a:cubicBezTo>
                    <a:cubicBezTo>
                      <a:pt x="0" y="18900"/>
                      <a:pt x="0" y="18900"/>
                      <a:pt x="0" y="18900"/>
                    </a:cubicBezTo>
                    <a:cubicBezTo>
                      <a:pt x="0" y="20379"/>
                      <a:pt x="2457" y="21600"/>
                      <a:pt x="5432" y="21600"/>
                    </a:cubicBezTo>
                    <a:cubicBezTo>
                      <a:pt x="16168" y="21600"/>
                      <a:pt x="16168" y="21600"/>
                      <a:pt x="16168" y="21600"/>
                    </a:cubicBezTo>
                    <a:cubicBezTo>
                      <a:pt x="19143" y="21600"/>
                      <a:pt x="21600" y="20379"/>
                      <a:pt x="21600" y="18900"/>
                    </a:cubicBezTo>
                    <a:cubicBezTo>
                      <a:pt x="21600" y="2700"/>
                      <a:pt x="21600" y="2700"/>
                      <a:pt x="21600" y="2700"/>
                    </a:cubicBezTo>
                    <a:cubicBezTo>
                      <a:pt x="21600" y="1157"/>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5" name="Shape 246"/>
              <p:cNvSpPr/>
              <p:nvPr/>
            </p:nvSpPr>
            <p:spPr>
              <a:xfrm>
                <a:off x="275780" y="75161"/>
                <a:ext cx="37818" cy="150607"/>
              </a:xfrm>
              <a:custGeom>
                <a:avLst/>
                <a:gdLst/>
                <a:ahLst/>
                <a:cxnLst>
                  <a:cxn ang="0">
                    <a:pos x="wd2" y="hd2"/>
                  </a:cxn>
                  <a:cxn ang="5400000">
                    <a:pos x="wd2" y="hd2"/>
                  </a:cxn>
                  <a:cxn ang="10800000">
                    <a:pos x="wd2" y="hd2"/>
                  </a:cxn>
                  <a:cxn ang="16200000">
                    <a:pos x="wd2" y="hd2"/>
                  </a:cxn>
                </a:cxnLst>
                <a:rect l="0" t="0" r="r" b="b"/>
                <a:pathLst>
                  <a:path w="21600" h="21600" extrusionOk="0">
                    <a:moveTo>
                      <a:pt x="16104" y="0"/>
                    </a:moveTo>
                    <a:cubicBezTo>
                      <a:pt x="5368" y="0"/>
                      <a:pt x="5368" y="0"/>
                      <a:pt x="5368" y="0"/>
                    </a:cubicBezTo>
                    <a:cubicBezTo>
                      <a:pt x="2428" y="0"/>
                      <a:pt x="0" y="610"/>
                      <a:pt x="0" y="1316"/>
                    </a:cubicBezTo>
                    <a:cubicBezTo>
                      <a:pt x="0" y="20284"/>
                      <a:pt x="0" y="20284"/>
                      <a:pt x="0" y="20284"/>
                    </a:cubicBezTo>
                    <a:cubicBezTo>
                      <a:pt x="0" y="21022"/>
                      <a:pt x="2428" y="21600"/>
                      <a:pt x="5368" y="21600"/>
                    </a:cubicBezTo>
                    <a:cubicBezTo>
                      <a:pt x="16104" y="21600"/>
                      <a:pt x="16104" y="21600"/>
                      <a:pt x="16104" y="21600"/>
                    </a:cubicBezTo>
                    <a:cubicBezTo>
                      <a:pt x="19172" y="21600"/>
                      <a:pt x="21600" y="21022"/>
                      <a:pt x="21600" y="20284"/>
                    </a:cubicBezTo>
                    <a:cubicBezTo>
                      <a:pt x="21600" y="1316"/>
                      <a:pt x="21600" y="1316"/>
                      <a:pt x="21600" y="1316"/>
                    </a:cubicBezTo>
                    <a:cubicBezTo>
                      <a:pt x="21600" y="610"/>
                      <a:pt x="19172" y="0"/>
                      <a:pt x="16104"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6" name="Shape 247"/>
              <p:cNvSpPr/>
              <p:nvPr/>
            </p:nvSpPr>
            <p:spPr>
              <a:xfrm>
                <a:off x="213382" y="125552"/>
                <a:ext cx="37345" cy="100215"/>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303" y="0"/>
                      <a:pt x="5303" y="0"/>
                      <a:pt x="5303" y="0"/>
                    </a:cubicBezTo>
                    <a:cubicBezTo>
                      <a:pt x="2328" y="0"/>
                      <a:pt x="0" y="868"/>
                      <a:pt x="0" y="1929"/>
                    </a:cubicBezTo>
                    <a:cubicBezTo>
                      <a:pt x="0" y="19623"/>
                      <a:pt x="0" y="19623"/>
                      <a:pt x="0" y="19623"/>
                    </a:cubicBezTo>
                    <a:cubicBezTo>
                      <a:pt x="0" y="20732"/>
                      <a:pt x="2328" y="21600"/>
                      <a:pt x="5303" y="21600"/>
                    </a:cubicBezTo>
                    <a:cubicBezTo>
                      <a:pt x="16168" y="21600"/>
                      <a:pt x="16168" y="21600"/>
                      <a:pt x="16168" y="21600"/>
                    </a:cubicBezTo>
                    <a:cubicBezTo>
                      <a:pt x="19143" y="21600"/>
                      <a:pt x="21600" y="20732"/>
                      <a:pt x="21600" y="19623"/>
                    </a:cubicBezTo>
                    <a:cubicBezTo>
                      <a:pt x="21600" y="1929"/>
                      <a:pt x="21600" y="1929"/>
                      <a:pt x="21600" y="1929"/>
                    </a:cubicBezTo>
                    <a:cubicBezTo>
                      <a:pt x="21600" y="868"/>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67" name="Shape 248"/>
              <p:cNvSpPr/>
              <p:nvPr/>
            </p:nvSpPr>
            <p:spPr>
              <a:xfrm>
                <a:off x="87735" y="100214"/>
                <a:ext cx="37723" cy="125553"/>
              </a:xfrm>
              <a:custGeom>
                <a:avLst/>
                <a:gdLst/>
                <a:ahLst/>
                <a:cxnLst>
                  <a:cxn ang="0">
                    <a:pos x="wd2" y="hd2"/>
                  </a:cxn>
                  <a:cxn ang="5400000">
                    <a:pos x="wd2" y="hd2"/>
                  </a:cxn>
                  <a:cxn ang="10800000">
                    <a:pos x="wd2" y="hd2"/>
                  </a:cxn>
                  <a:cxn ang="16200000">
                    <a:pos x="wd2" y="hd2"/>
                  </a:cxn>
                </a:cxnLst>
                <a:rect l="0" t="0" r="r" b="b"/>
                <a:pathLst>
                  <a:path w="21600" h="21600" extrusionOk="0">
                    <a:moveTo>
                      <a:pt x="16232" y="0"/>
                    </a:moveTo>
                    <a:cubicBezTo>
                      <a:pt x="5496" y="0"/>
                      <a:pt x="5496" y="0"/>
                      <a:pt x="5496" y="0"/>
                    </a:cubicBezTo>
                    <a:cubicBezTo>
                      <a:pt x="2428" y="0"/>
                      <a:pt x="0" y="693"/>
                      <a:pt x="0" y="1540"/>
                    </a:cubicBezTo>
                    <a:cubicBezTo>
                      <a:pt x="0" y="20060"/>
                      <a:pt x="0" y="20060"/>
                      <a:pt x="0" y="20060"/>
                    </a:cubicBezTo>
                    <a:cubicBezTo>
                      <a:pt x="0" y="20907"/>
                      <a:pt x="2428" y="21600"/>
                      <a:pt x="5496" y="21600"/>
                    </a:cubicBezTo>
                    <a:cubicBezTo>
                      <a:pt x="16232" y="21600"/>
                      <a:pt x="16232" y="21600"/>
                      <a:pt x="16232" y="21600"/>
                    </a:cubicBezTo>
                    <a:cubicBezTo>
                      <a:pt x="19172" y="21600"/>
                      <a:pt x="21600" y="20907"/>
                      <a:pt x="21600" y="20060"/>
                    </a:cubicBezTo>
                    <a:cubicBezTo>
                      <a:pt x="21600" y="1540"/>
                      <a:pt x="21600" y="1540"/>
                      <a:pt x="21600" y="1540"/>
                    </a:cubicBezTo>
                    <a:cubicBezTo>
                      <a:pt x="21600" y="693"/>
                      <a:pt x="19172" y="0"/>
                      <a:pt x="16232"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grpSp>
        <p:grpSp>
          <p:nvGrpSpPr>
            <p:cNvPr id="568" name="Group 249"/>
            <p:cNvGrpSpPr/>
            <p:nvPr/>
          </p:nvGrpSpPr>
          <p:grpSpPr>
            <a:xfrm>
              <a:off x="3795918" y="6011468"/>
              <a:ext cx="401806" cy="382330"/>
              <a:chOff x="0" y="0"/>
              <a:chExt cx="401805" cy="382328"/>
            </a:xfrm>
          </p:grpSpPr>
          <p:sp>
            <p:nvSpPr>
              <p:cNvPr id="569" name="Shape 242"/>
              <p:cNvSpPr/>
              <p:nvPr/>
            </p:nvSpPr>
            <p:spPr>
              <a:xfrm>
                <a:off x="-1" y="0"/>
                <a:ext cx="401807" cy="382329"/>
              </a:xfrm>
              <a:custGeom>
                <a:avLst/>
                <a:gdLst/>
                <a:ahLst/>
                <a:cxnLst>
                  <a:cxn ang="0">
                    <a:pos x="wd2" y="hd2"/>
                  </a:cxn>
                  <a:cxn ang="5400000">
                    <a:pos x="wd2" y="hd2"/>
                  </a:cxn>
                  <a:cxn ang="10800000">
                    <a:pos x="wd2" y="hd2"/>
                  </a:cxn>
                  <a:cxn ang="16200000">
                    <a:pos x="wd2" y="hd2"/>
                  </a:cxn>
                </a:cxnLst>
                <a:rect l="0" t="0" r="r" b="b"/>
                <a:pathLst>
                  <a:path w="21600" h="21600" extrusionOk="0">
                    <a:moveTo>
                      <a:pt x="19784" y="0"/>
                    </a:moveTo>
                    <a:cubicBezTo>
                      <a:pt x="1816" y="0"/>
                      <a:pt x="1816" y="0"/>
                      <a:pt x="1816" y="0"/>
                    </a:cubicBezTo>
                    <a:cubicBezTo>
                      <a:pt x="818" y="0"/>
                      <a:pt x="0" y="847"/>
                      <a:pt x="0" y="1908"/>
                    </a:cubicBezTo>
                    <a:cubicBezTo>
                      <a:pt x="0" y="16519"/>
                      <a:pt x="0" y="16519"/>
                      <a:pt x="0" y="16519"/>
                    </a:cubicBezTo>
                    <a:cubicBezTo>
                      <a:pt x="0" y="17568"/>
                      <a:pt x="818" y="18428"/>
                      <a:pt x="1816" y="18428"/>
                    </a:cubicBezTo>
                    <a:cubicBezTo>
                      <a:pt x="7288" y="18428"/>
                      <a:pt x="7288" y="18428"/>
                      <a:pt x="7288" y="18428"/>
                    </a:cubicBezTo>
                    <a:cubicBezTo>
                      <a:pt x="7000" y="18807"/>
                      <a:pt x="6543" y="19300"/>
                      <a:pt x="6326" y="19527"/>
                    </a:cubicBezTo>
                    <a:cubicBezTo>
                      <a:pt x="6086" y="19767"/>
                      <a:pt x="5905" y="19957"/>
                      <a:pt x="5809" y="20096"/>
                    </a:cubicBezTo>
                    <a:cubicBezTo>
                      <a:pt x="5677" y="20286"/>
                      <a:pt x="5616" y="20652"/>
                      <a:pt x="5761" y="20968"/>
                    </a:cubicBezTo>
                    <a:cubicBezTo>
                      <a:pt x="5905" y="21259"/>
                      <a:pt x="6254" y="21600"/>
                      <a:pt x="7132" y="21600"/>
                    </a:cubicBezTo>
                    <a:cubicBezTo>
                      <a:pt x="14468" y="21600"/>
                      <a:pt x="14468" y="21600"/>
                      <a:pt x="14468" y="21600"/>
                    </a:cubicBezTo>
                    <a:cubicBezTo>
                      <a:pt x="15346" y="21600"/>
                      <a:pt x="15695" y="21259"/>
                      <a:pt x="15827" y="20968"/>
                    </a:cubicBezTo>
                    <a:cubicBezTo>
                      <a:pt x="15984" y="20652"/>
                      <a:pt x="15923" y="20286"/>
                      <a:pt x="15779" y="20096"/>
                    </a:cubicBezTo>
                    <a:cubicBezTo>
                      <a:pt x="15683" y="19957"/>
                      <a:pt x="15502" y="19767"/>
                      <a:pt x="15274" y="19527"/>
                    </a:cubicBezTo>
                    <a:cubicBezTo>
                      <a:pt x="15057" y="19300"/>
                      <a:pt x="14588" y="18807"/>
                      <a:pt x="14312" y="18428"/>
                    </a:cubicBezTo>
                    <a:cubicBezTo>
                      <a:pt x="19784" y="18428"/>
                      <a:pt x="19784" y="18428"/>
                      <a:pt x="19784" y="18428"/>
                    </a:cubicBezTo>
                    <a:cubicBezTo>
                      <a:pt x="20782" y="18428"/>
                      <a:pt x="21600" y="17568"/>
                      <a:pt x="21600" y="16519"/>
                    </a:cubicBezTo>
                    <a:cubicBezTo>
                      <a:pt x="21600" y="1908"/>
                      <a:pt x="21600" y="1908"/>
                      <a:pt x="21600" y="1908"/>
                    </a:cubicBezTo>
                    <a:cubicBezTo>
                      <a:pt x="21600" y="847"/>
                      <a:pt x="20782" y="0"/>
                      <a:pt x="19784" y="0"/>
                    </a:cubicBezTo>
                    <a:close/>
                    <a:moveTo>
                      <a:pt x="14805" y="20033"/>
                    </a:moveTo>
                    <a:cubicBezTo>
                      <a:pt x="14997" y="20235"/>
                      <a:pt x="15178" y="20425"/>
                      <a:pt x="15238" y="20500"/>
                    </a:cubicBezTo>
                    <a:cubicBezTo>
                      <a:pt x="15238" y="20500"/>
                      <a:pt x="15262" y="20589"/>
                      <a:pt x="15214" y="20665"/>
                    </a:cubicBezTo>
                    <a:cubicBezTo>
                      <a:pt x="15130" y="20804"/>
                      <a:pt x="14853" y="20892"/>
                      <a:pt x="14468" y="20892"/>
                    </a:cubicBezTo>
                    <a:cubicBezTo>
                      <a:pt x="7132" y="20892"/>
                      <a:pt x="7132" y="20892"/>
                      <a:pt x="7132" y="20892"/>
                    </a:cubicBezTo>
                    <a:cubicBezTo>
                      <a:pt x="6747" y="20892"/>
                      <a:pt x="6470" y="20804"/>
                      <a:pt x="6374" y="20665"/>
                    </a:cubicBezTo>
                    <a:cubicBezTo>
                      <a:pt x="6338" y="20589"/>
                      <a:pt x="6350" y="20513"/>
                      <a:pt x="6350" y="20513"/>
                    </a:cubicBezTo>
                    <a:cubicBezTo>
                      <a:pt x="6350" y="20513"/>
                      <a:pt x="6350" y="20513"/>
                      <a:pt x="6350" y="20513"/>
                    </a:cubicBezTo>
                    <a:cubicBezTo>
                      <a:pt x="6422" y="20425"/>
                      <a:pt x="6603" y="20235"/>
                      <a:pt x="6795" y="20033"/>
                    </a:cubicBezTo>
                    <a:cubicBezTo>
                      <a:pt x="7384" y="19413"/>
                      <a:pt x="7865" y="18883"/>
                      <a:pt x="8082" y="18428"/>
                    </a:cubicBezTo>
                    <a:cubicBezTo>
                      <a:pt x="13518" y="18428"/>
                      <a:pt x="13518" y="18428"/>
                      <a:pt x="13518" y="18428"/>
                    </a:cubicBezTo>
                    <a:cubicBezTo>
                      <a:pt x="13735" y="18883"/>
                      <a:pt x="14216" y="19413"/>
                      <a:pt x="14805" y="20033"/>
                    </a:cubicBezTo>
                    <a:close/>
                    <a:moveTo>
                      <a:pt x="20253" y="16519"/>
                    </a:moveTo>
                    <a:cubicBezTo>
                      <a:pt x="20253" y="16785"/>
                      <a:pt x="20037" y="17012"/>
                      <a:pt x="19784" y="17012"/>
                    </a:cubicBezTo>
                    <a:cubicBezTo>
                      <a:pt x="1816" y="17012"/>
                      <a:pt x="1816" y="17012"/>
                      <a:pt x="1816" y="17012"/>
                    </a:cubicBezTo>
                    <a:cubicBezTo>
                      <a:pt x="1551" y="17012"/>
                      <a:pt x="1347" y="16785"/>
                      <a:pt x="1347" y="16519"/>
                    </a:cubicBezTo>
                    <a:cubicBezTo>
                      <a:pt x="1347" y="1908"/>
                      <a:pt x="1347" y="1908"/>
                      <a:pt x="1347" y="1908"/>
                    </a:cubicBezTo>
                    <a:cubicBezTo>
                      <a:pt x="1347" y="1630"/>
                      <a:pt x="1551" y="1416"/>
                      <a:pt x="1816" y="1416"/>
                    </a:cubicBezTo>
                    <a:cubicBezTo>
                      <a:pt x="19784" y="1416"/>
                      <a:pt x="19784" y="1416"/>
                      <a:pt x="19784" y="1416"/>
                    </a:cubicBezTo>
                    <a:cubicBezTo>
                      <a:pt x="20037" y="1416"/>
                      <a:pt x="20253" y="1630"/>
                      <a:pt x="20253" y="1908"/>
                    </a:cubicBezTo>
                    <a:lnTo>
                      <a:pt x="20253" y="16519"/>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0" name="Shape 243"/>
              <p:cNvSpPr/>
              <p:nvPr/>
            </p:nvSpPr>
            <p:spPr>
              <a:xfrm>
                <a:off x="50107" y="50107"/>
                <a:ext cx="301591" cy="201092"/>
              </a:xfrm>
              <a:custGeom>
                <a:avLst/>
                <a:gdLst/>
                <a:ahLst/>
                <a:cxnLst>
                  <a:cxn ang="0">
                    <a:pos x="wd2" y="hd2"/>
                  </a:cxn>
                  <a:cxn ang="5400000">
                    <a:pos x="wd2" y="hd2"/>
                  </a:cxn>
                  <a:cxn ang="10800000">
                    <a:pos x="wd2" y="hd2"/>
                  </a:cxn>
                  <a:cxn ang="16200000">
                    <a:pos x="wd2" y="hd2"/>
                  </a:cxn>
                </a:cxnLst>
                <a:rect l="0" t="0" r="r" b="b"/>
                <a:pathLst>
                  <a:path w="21600" h="21600" extrusionOk="0">
                    <a:moveTo>
                      <a:pt x="20062" y="0"/>
                    </a:moveTo>
                    <a:cubicBezTo>
                      <a:pt x="1538" y="0"/>
                      <a:pt x="1538" y="0"/>
                      <a:pt x="1538" y="0"/>
                    </a:cubicBezTo>
                    <a:cubicBezTo>
                      <a:pt x="689" y="0"/>
                      <a:pt x="0" y="1033"/>
                      <a:pt x="0" y="2283"/>
                    </a:cubicBezTo>
                    <a:cubicBezTo>
                      <a:pt x="0" y="19293"/>
                      <a:pt x="0" y="19293"/>
                      <a:pt x="0" y="19293"/>
                    </a:cubicBezTo>
                    <a:cubicBezTo>
                      <a:pt x="0" y="20567"/>
                      <a:pt x="689" y="21600"/>
                      <a:pt x="1538" y="21600"/>
                    </a:cubicBezTo>
                    <a:cubicBezTo>
                      <a:pt x="20062" y="21600"/>
                      <a:pt x="20062" y="21600"/>
                      <a:pt x="20062" y="21600"/>
                    </a:cubicBezTo>
                    <a:cubicBezTo>
                      <a:pt x="20911" y="21600"/>
                      <a:pt x="21600" y="20567"/>
                      <a:pt x="21600" y="19293"/>
                    </a:cubicBezTo>
                    <a:cubicBezTo>
                      <a:pt x="21600" y="2283"/>
                      <a:pt x="21600" y="2283"/>
                      <a:pt x="21600" y="2283"/>
                    </a:cubicBezTo>
                    <a:cubicBezTo>
                      <a:pt x="21600" y="1033"/>
                      <a:pt x="20911" y="0"/>
                      <a:pt x="20062" y="0"/>
                    </a:cubicBezTo>
                    <a:close/>
                    <a:moveTo>
                      <a:pt x="20687" y="19293"/>
                    </a:moveTo>
                    <a:cubicBezTo>
                      <a:pt x="20687" y="19822"/>
                      <a:pt x="20414" y="20255"/>
                      <a:pt x="20062" y="20255"/>
                    </a:cubicBezTo>
                    <a:cubicBezTo>
                      <a:pt x="1538" y="20255"/>
                      <a:pt x="1538" y="20255"/>
                      <a:pt x="1538" y="20255"/>
                    </a:cubicBezTo>
                    <a:cubicBezTo>
                      <a:pt x="1186" y="20255"/>
                      <a:pt x="897" y="19822"/>
                      <a:pt x="897" y="19293"/>
                    </a:cubicBezTo>
                    <a:cubicBezTo>
                      <a:pt x="897" y="2283"/>
                      <a:pt x="897" y="2283"/>
                      <a:pt x="897" y="2283"/>
                    </a:cubicBezTo>
                    <a:cubicBezTo>
                      <a:pt x="897" y="1778"/>
                      <a:pt x="1186" y="1345"/>
                      <a:pt x="1538" y="1345"/>
                    </a:cubicBezTo>
                    <a:cubicBezTo>
                      <a:pt x="20062" y="1345"/>
                      <a:pt x="20062" y="1345"/>
                      <a:pt x="20062" y="1345"/>
                    </a:cubicBezTo>
                    <a:cubicBezTo>
                      <a:pt x="20414" y="1345"/>
                      <a:pt x="20687" y="1778"/>
                      <a:pt x="20687" y="2283"/>
                    </a:cubicBezTo>
                    <a:lnTo>
                      <a:pt x="20687" y="19293"/>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1" name="Shape 244"/>
              <p:cNvSpPr/>
              <p:nvPr/>
            </p:nvSpPr>
            <p:spPr>
              <a:xfrm>
                <a:off x="182088" y="257060"/>
                <a:ext cx="37629" cy="375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6" y="0"/>
                      <a:pt x="0" y="4886"/>
                      <a:pt x="0" y="10800"/>
                    </a:cubicBezTo>
                    <a:cubicBezTo>
                      <a:pt x="0" y="16843"/>
                      <a:pt x="4886" y="21600"/>
                      <a:pt x="10800" y="21600"/>
                    </a:cubicBezTo>
                    <a:cubicBezTo>
                      <a:pt x="16714" y="21600"/>
                      <a:pt x="21600" y="16843"/>
                      <a:pt x="21600" y="10800"/>
                    </a:cubicBezTo>
                    <a:cubicBezTo>
                      <a:pt x="21600" y="4886"/>
                      <a:pt x="16714" y="0"/>
                      <a:pt x="10800" y="0"/>
                    </a:cubicBezTo>
                    <a:close/>
                    <a:moveTo>
                      <a:pt x="10800" y="14400"/>
                    </a:moveTo>
                    <a:cubicBezTo>
                      <a:pt x="8743" y="14400"/>
                      <a:pt x="7200" y="12857"/>
                      <a:pt x="7200" y="10800"/>
                    </a:cubicBezTo>
                    <a:cubicBezTo>
                      <a:pt x="7200" y="8871"/>
                      <a:pt x="8743" y="7200"/>
                      <a:pt x="10800" y="7200"/>
                    </a:cubicBezTo>
                    <a:cubicBezTo>
                      <a:pt x="12729" y="7200"/>
                      <a:pt x="14400" y="8871"/>
                      <a:pt x="14400" y="10800"/>
                    </a:cubicBezTo>
                    <a:cubicBezTo>
                      <a:pt x="14400" y="12857"/>
                      <a:pt x="12729" y="14400"/>
                      <a:pt x="10800" y="1440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2" name="Shape 245"/>
              <p:cNvSpPr/>
              <p:nvPr/>
            </p:nvSpPr>
            <p:spPr>
              <a:xfrm>
                <a:off x="150511" y="150605"/>
                <a:ext cx="37440" cy="75163"/>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432" y="0"/>
                      <a:pt x="5432" y="0"/>
                      <a:pt x="5432" y="0"/>
                    </a:cubicBezTo>
                    <a:cubicBezTo>
                      <a:pt x="2457" y="0"/>
                      <a:pt x="0" y="1157"/>
                      <a:pt x="0" y="2700"/>
                    </a:cubicBezTo>
                    <a:cubicBezTo>
                      <a:pt x="0" y="18900"/>
                      <a:pt x="0" y="18900"/>
                      <a:pt x="0" y="18900"/>
                    </a:cubicBezTo>
                    <a:cubicBezTo>
                      <a:pt x="0" y="20379"/>
                      <a:pt x="2457" y="21600"/>
                      <a:pt x="5432" y="21600"/>
                    </a:cubicBezTo>
                    <a:cubicBezTo>
                      <a:pt x="16168" y="21600"/>
                      <a:pt x="16168" y="21600"/>
                      <a:pt x="16168" y="21600"/>
                    </a:cubicBezTo>
                    <a:cubicBezTo>
                      <a:pt x="19143" y="21600"/>
                      <a:pt x="21600" y="20379"/>
                      <a:pt x="21600" y="18900"/>
                    </a:cubicBezTo>
                    <a:cubicBezTo>
                      <a:pt x="21600" y="2700"/>
                      <a:pt x="21600" y="2700"/>
                      <a:pt x="21600" y="2700"/>
                    </a:cubicBezTo>
                    <a:cubicBezTo>
                      <a:pt x="21600" y="1157"/>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3" name="Shape 246"/>
              <p:cNvSpPr/>
              <p:nvPr/>
            </p:nvSpPr>
            <p:spPr>
              <a:xfrm>
                <a:off x="275780" y="75161"/>
                <a:ext cx="37818" cy="150607"/>
              </a:xfrm>
              <a:custGeom>
                <a:avLst/>
                <a:gdLst/>
                <a:ahLst/>
                <a:cxnLst>
                  <a:cxn ang="0">
                    <a:pos x="wd2" y="hd2"/>
                  </a:cxn>
                  <a:cxn ang="5400000">
                    <a:pos x="wd2" y="hd2"/>
                  </a:cxn>
                  <a:cxn ang="10800000">
                    <a:pos x="wd2" y="hd2"/>
                  </a:cxn>
                  <a:cxn ang="16200000">
                    <a:pos x="wd2" y="hd2"/>
                  </a:cxn>
                </a:cxnLst>
                <a:rect l="0" t="0" r="r" b="b"/>
                <a:pathLst>
                  <a:path w="21600" h="21600" extrusionOk="0">
                    <a:moveTo>
                      <a:pt x="16104" y="0"/>
                    </a:moveTo>
                    <a:cubicBezTo>
                      <a:pt x="5368" y="0"/>
                      <a:pt x="5368" y="0"/>
                      <a:pt x="5368" y="0"/>
                    </a:cubicBezTo>
                    <a:cubicBezTo>
                      <a:pt x="2428" y="0"/>
                      <a:pt x="0" y="610"/>
                      <a:pt x="0" y="1316"/>
                    </a:cubicBezTo>
                    <a:cubicBezTo>
                      <a:pt x="0" y="20284"/>
                      <a:pt x="0" y="20284"/>
                      <a:pt x="0" y="20284"/>
                    </a:cubicBezTo>
                    <a:cubicBezTo>
                      <a:pt x="0" y="21022"/>
                      <a:pt x="2428" y="21600"/>
                      <a:pt x="5368" y="21600"/>
                    </a:cubicBezTo>
                    <a:cubicBezTo>
                      <a:pt x="16104" y="21600"/>
                      <a:pt x="16104" y="21600"/>
                      <a:pt x="16104" y="21600"/>
                    </a:cubicBezTo>
                    <a:cubicBezTo>
                      <a:pt x="19172" y="21600"/>
                      <a:pt x="21600" y="21022"/>
                      <a:pt x="21600" y="20284"/>
                    </a:cubicBezTo>
                    <a:cubicBezTo>
                      <a:pt x="21600" y="1316"/>
                      <a:pt x="21600" y="1316"/>
                      <a:pt x="21600" y="1316"/>
                    </a:cubicBezTo>
                    <a:cubicBezTo>
                      <a:pt x="21600" y="610"/>
                      <a:pt x="19172" y="0"/>
                      <a:pt x="16104"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4" name="Shape 247"/>
              <p:cNvSpPr/>
              <p:nvPr/>
            </p:nvSpPr>
            <p:spPr>
              <a:xfrm>
                <a:off x="213382" y="125552"/>
                <a:ext cx="37345" cy="100215"/>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303" y="0"/>
                      <a:pt x="5303" y="0"/>
                      <a:pt x="5303" y="0"/>
                    </a:cubicBezTo>
                    <a:cubicBezTo>
                      <a:pt x="2328" y="0"/>
                      <a:pt x="0" y="868"/>
                      <a:pt x="0" y="1929"/>
                    </a:cubicBezTo>
                    <a:cubicBezTo>
                      <a:pt x="0" y="19623"/>
                      <a:pt x="0" y="19623"/>
                      <a:pt x="0" y="19623"/>
                    </a:cubicBezTo>
                    <a:cubicBezTo>
                      <a:pt x="0" y="20732"/>
                      <a:pt x="2328" y="21600"/>
                      <a:pt x="5303" y="21600"/>
                    </a:cubicBezTo>
                    <a:cubicBezTo>
                      <a:pt x="16168" y="21600"/>
                      <a:pt x="16168" y="21600"/>
                      <a:pt x="16168" y="21600"/>
                    </a:cubicBezTo>
                    <a:cubicBezTo>
                      <a:pt x="19143" y="21600"/>
                      <a:pt x="21600" y="20732"/>
                      <a:pt x="21600" y="19623"/>
                    </a:cubicBezTo>
                    <a:cubicBezTo>
                      <a:pt x="21600" y="1929"/>
                      <a:pt x="21600" y="1929"/>
                      <a:pt x="21600" y="1929"/>
                    </a:cubicBezTo>
                    <a:cubicBezTo>
                      <a:pt x="21600" y="868"/>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5" name="Shape 248"/>
              <p:cNvSpPr/>
              <p:nvPr/>
            </p:nvSpPr>
            <p:spPr>
              <a:xfrm>
                <a:off x="87735" y="100214"/>
                <a:ext cx="37723" cy="125553"/>
              </a:xfrm>
              <a:custGeom>
                <a:avLst/>
                <a:gdLst/>
                <a:ahLst/>
                <a:cxnLst>
                  <a:cxn ang="0">
                    <a:pos x="wd2" y="hd2"/>
                  </a:cxn>
                  <a:cxn ang="5400000">
                    <a:pos x="wd2" y="hd2"/>
                  </a:cxn>
                  <a:cxn ang="10800000">
                    <a:pos x="wd2" y="hd2"/>
                  </a:cxn>
                  <a:cxn ang="16200000">
                    <a:pos x="wd2" y="hd2"/>
                  </a:cxn>
                </a:cxnLst>
                <a:rect l="0" t="0" r="r" b="b"/>
                <a:pathLst>
                  <a:path w="21600" h="21600" extrusionOk="0">
                    <a:moveTo>
                      <a:pt x="16232" y="0"/>
                    </a:moveTo>
                    <a:cubicBezTo>
                      <a:pt x="5496" y="0"/>
                      <a:pt x="5496" y="0"/>
                      <a:pt x="5496" y="0"/>
                    </a:cubicBezTo>
                    <a:cubicBezTo>
                      <a:pt x="2428" y="0"/>
                      <a:pt x="0" y="693"/>
                      <a:pt x="0" y="1540"/>
                    </a:cubicBezTo>
                    <a:cubicBezTo>
                      <a:pt x="0" y="20060"/>
                      <a:pt x="0" y="20060"/>
                      <a:pt x="0" y="20060"/>
                    </a:cubicBezTo>
                    <a:cubicBezTo>
                      <a:pt x="0" y="20907"/>
                      <a:pt x="2428" y="21600"/>
                      <a:pt x="5496" y="21600"/>
                    </a:cubicBezTo>
                    <a:cubicBezTo>
                      <a:pt x="16232" y="21600"/>
                      <a:pt x="16232" y="21600"/>
                      <a:pt x="16232" y="21600"/>
                    </a:cubicBezTo>
                    <a:cubicBezTo>
                      <a:pt x="19172" y="21600"/>
                      <a:pt x="21600" y="20907"/>
                      <a:pt x="21600" y="20060"/>
                    </a:cubicBezTo>
                    <a:cubicBezTo>
                      <a:pt x="21600" y="1540"/>
                      <a:pt x="21600" y="1540"/>
                      <a:pt x="21600" y="1540"/>
                    </a:cubicBezTo>
                    <a:cubicBezTo>
                      <a:pt x="21600" y="693"/>
                      <a:pt x="19172" y="0"/>
                      <a:pt x="16232"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grpSp>
        <p:grpSp>
          <p:nvGrpSpPr>
            <p:cNvPr id="576" name="Group 249"/>
            <p:cNvGrpSpPr/>
            <p:nvPr/>
          </p:nvGrpSpPr>
          <p:grpSpPr>
            <a:xfrm>
              <a:off x="4179100" y="6207630"/>
              <a:ext cx="401806" cy="382330"/>
              <a:chOff x="0" y="0"/>
              <a:chExt cx="401805" cy="382328"/>
            </a:xfrm>
          </p:grpSpPr>
          <p:sp>
            <p:nvSpPr>
              <p:cNvPr id="577" name="Shape 242"/>
              <p:cNvSpPr/>
              <p:nvPr/>
            </p:nvSpPr>
            <p:spPr>
              <a:xfrm>
                <a:off x="-1" y="0"/>
                <a:ext cx="401807" cy="382329"/>
              </a:xfrm>
              <a:custGeom>
                <a:avLst/>
                <a:gdLst/>
                <a:ahLst/>
                <a:cxnLst>
                  <a:cxn ang="0">
                    <a:pos x="wd2" y="hd2"/>
                  </a:cxn>
                  <a:cxn ang="5400000">
                    <a:pos x="wd2" y="hd2"/>
                  </a:cxn>
                  <a:cxn ang="10800000">
                    <a:pos x="wd2" y="hd2"/>
                  </a:cxn>
                  <a:cxn ang="16200000">
                    <a:pos x="wd2" y="hd2"/>
                  </a:cxn>
                </a:cxnLst>
                <a:rect l="0" t="0" r="r" b="b"/>
                <a:pathLst>
                  <a:path w="21600" h="21600" extrusionOk="0">
                    <a:moveTo>
                      <a:pt x="19784" y="0"/>
                    </a:moveTo>
                    <a:cubicBezTo>
                      <a:pt x="1816" y="0"/>
                      <a:pt x="1816" y="0"/>
                      <a:pt x="1816" y="0"/>
                    </a:cubicBezTo>
                    <a:cubicBezTo>
                      <a:pt x="818" y="0"/>
                      <a:pt x="0" y="847"/>
                      <a:pt x="0" y="1908"/>
                    </a:cubicBezTo>
                    <a:cubicBezTo>
                      <a:pt x="0" y="16519"/>
                      <a:pt x="0" y="16519"/>
                      <a:pt x="0" y="16519"/>
                    </a:cubicBezTo>
                    <a:cubicBezTo>
                      <a:pt x="0" y="17568"/>
                      <a:pt x="818" y="18428"/>
                      <a:pt x="1816" y="18428"/>
                    </a:cubicBezTo>
                    <a:cubicBezTo>
                      <a:pt x="7288" y="18428"/>
                      <a:pt x="7288" y="18428"/>
                      <a:pt x="7288" y="18428"/>
                    </a:cubicBezTo>
                    <a:cubicBezTo>
                      <a:pt x="7000" y="18807"/>
                      <a:pt x="6543" y="19300"/>
                      <a:pt x="6326" y="19527"/>
                    </a:cubicBezTo>
                    <a:cubicBezTo>
                      <a:pt x="6086" y="19767"/>
                      <a:pt x="5905" y="19957"/>
                      <a:pt x="5809" y="20096"/>
                    </a:cubicBezTo>
                    <a:cubicBezTo>
                      <a:pt x="5677" y="20286"/>
                      <a:pt x="5616" y="20652"/>
                      <a:pt x="5761" y="20968"/>
                    </a:cubicBezTo>
                    <a:cubicBezTo>
                      <a:pt x="5905" y="21259"/>
                      <a:pt x="6254" y="21600"/>
                      <a:pt x="7132" y="21600"/>
                    </a:cubicBezTo>
                    <a:cubicBezTo>
                      <a:pt x="14468" y="21600"/>
                      <a:pt x="14468" y="21600"/>
                      <a:pt x="14468" y="21600"/>
                    </a:cubicBezTo>
                    <a:cubicBezTo>
                      <a:pt x="15346" y="21600"/>
                      <a:pt x="15695" y="21259"/>
                      <a:pt x="15827" y="20968"/>
                    </a:cubicBezTo>
                    <a:cubicBezTo>
                      <a:pt x="15984" y="20652"/>
                      <a:pt x="15923" y="20286"/>
                      <a:pt x="15779" y="20096"/>
                    </a:cubicBezTo>
                    <a:cubicBezTo>
                      <a:pt x="15683" y="19957"/>
                      <a:pt x="15502" y="19767"/>
                      <a:pt x="15274" y="19527"/>
                    </a:cubicBezTo>
                    <a:cubicBezTo>
                      <a:pt x="15057" y="19300"/>
                      <a:pt x="14588" y="18807"/>
                      <a:pt x="14312" y="18428"/>
                    </a:cubicBezTo>
                    <a:cubicBezTo>
                      <a:pt x="19784" y="18428"/>
                      <a:pt x="19784" y="18428"/>
                      <a:pt x="19784" y="18428"/>
                    </a:cubicBezTo>
                    <a:cubicBezTo>
                      <a:pt x="20782" y="18428"/>
                      <a:pt x="21600" y="17568"/>
                      <a:pt x="21600" y="16519"/>
                    </a:cubicBezTo>
                    <a:cubicBezTo>
                      <a:pt x="21600" y="1908"/>
                      <a:pt x="21600" y="1908"/>
                      <a:pt x="21600" y="1908"/>
                    </a:cubicBezTo>
                    <a:cubicBezTo>
                      <a:pt x="21600" y="847"/>
                      <a:pt x="20782" y="0"/>
                      <a:pt x="19784" y="0"/>
                    </a:cubicBezTo>
                    <a:close/>
                    <a:moveTo>
                      <a:pt x="14805" y="20033"/>
                    </a:moveTo>
                    <a:cubicBezTo>
                      <a:pt x="14997" y="20235"/>
                      <a:pt x="15178" y="20425"/>
                      <a:pt x="15238" y="20500"/>
                    </a:cubicBezTo>
                    <a:cubicBezTo>
                      <a:pt x="15238" y="20500"/>
                      <a:pt x="15262" y="20589"/>
                      <a:pt x="15214" y="20665"/>
                    </a:cubicBezTo>
                    <a:cubicBezTo>
                      <a:pt x="15130" y="20804"/>
                      <a:pt x="14853" y="20892"/>
                      <a:pt x="14468" y="20892"/>
                    </a:cubicBezTo>
                    <a:cubicBezTo>
                      <a:pt x="7132" y="20892"/>
                      <a:pt x="7132" y="20892"/>
                      <a:pt x="7132" y="20892"/>
                    </a:cubicBezTo>
                    <a:cubicBezTo>
                      <a:pt x="6747" y="20892"/>
                      <a:pt x="6470" y="20804"/>
                      <a:pt x="6374" y="20665"/>
                    </a:cubicBezTo>
                    <a:cubicBezTo>
                      <a:pt x="6338" y="20589"/>
                      <a:pt x="6350" y="20513"/>
                      <a:pt x="6350" y="20513"/>
                    </a:cubicBezTo>
                    <a:cubicBezTo>
                      <a:pt x="6350" y="20513"/>
                      <a:pt x="6350" y="20513"/>
                      <a:pt x="6350" y="20513"/>
                    </a:cubicBezTo>
                    <a:cubicBezTo>
                      <a:pt x="6422" y="20425"/>
                      <a:pt x="6603" y="20235"/>
                      <a:pt x="6795" y="20033"/>
                    </a:cubicBezTo>
                    <a:cubicBezTo>
                      <a:pt x="7384" y="19413"/>
                      <a:pt x="7865" y="18883"/>
                      <a:pt x="8082" y="18428"/>
                    </a:cubicBezTo>
                    <a:cubicBezTo>
                      <a:pt x="13518" y="18428"/>
                      <a:pt x="13518" y="18428"/>
                      <a:pt x="13518" y="18428"/>
                    </a:cubicBezTo>
                    <a:cubicBezTo>
                      <a:pt x="13735" y="18883"/>
                      <a:pt x="14216" y="19413"/>
                      <a:pt x="14805" y="20033"/>
                    </a:cubicBezTo>
                    <a:close/>
                    <a:moveTo>
                      <a:pt x="20253" y="16519"/>
                    </a:moveTo>
                    <a:cubicBezTo>
                      <a:pt x="20253" y="16785"/>
                      <a:pt x="20037" y="17012"/>
                      <a:pt x="19784" y="17012"/>
                    </a:cubicBezTo>
                    <a:cubicBezTo>
                      <a:pt x="1816" y="17012"/>
                      <a:pt x="1816" y="17012"/>
                      <a:pt x="1816" y="17012"/>
                    </a:cubicBezTo>
                    <a:cubicBezTo>
                      <a:pt x="1551" y="17012"/>
                      <a:pt x="1347" y="16785"/>
                      <a:pt x="1347" y="16519"/>
                    </a:cubicBezTo>
                    <a:cubicBezTo>
                      <a:pt x="1347" y="1908"/>
                      <a:pt x="1347" y="1908"/>
                      <a:pt x="1347" y="1908"/>
                    </a:cubicBezTo>
                    <a:cubicBezTo>
                      <a:pt x="1347" y="1630"/>
                      <a:pt x="1551" y="1416"/>
                      <a:pt x="1816" y="1416"/>
                    </a:cubicBezTo>
                    <a:cubicBezTo>
                      <a:pt x="19784" y="1416"/>
                      <a:pt x="19784" y="1416"/>
                      <a:pt x="19784" y="1416"/>
                    </a:cubicBezTo>
                    <a:cubicBezTo>
                      <a:pt x="20037" y="1416"/>
                      <a:pt x="20253" y="1630"/>
                      <a:pt x="20253" y="1908"/>
                    </a:cubicBezTo>
                    <a:lnTo>
                      <a:pt x="20253" y="16519"/>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8" name="Shape 243"/>
              <p:cNvSpPr/>
              <p:nvPr/>
            </p:nvSpPr>
            <p:spPr>
              <a:xfrm>
                <a:off x="50107" y="50107"/>
                <a:ext cx="301591" cy="201092"/>
              </a:xfrm>
              <a:custGeom>
                <a:avLst/>
                <a:gdLst/>
                <a:ahLst/>
                <a:cxnLst>
                  <a:cxn ang="0">
                    <a:pos x="wd2" y="hd2"/>
                  </a:cxn>
                  <a:cxn ang="5400000">
                    <a:pos x="wd2" y="hd2"/>
                  </a:cxn>
                  <a:cxn ang="10800000">
                    <a:pos x="wd2" y="hd2"/>
                  </a:cxn>
                  <a:cxn ang="16200000">
                    <a:pos x="wd2" y="hd2"/>
                  </a:cxn>
                </a:cxnLst>
                <a:rect l="0" t="0" r="r" b="b"/>
                <a:pathLst>
                  <a:path w="21600" h="21600" extrusionOk="0">
                    <a:moveTo>
                      <a:pt x="20062" y="0"/>
                    </a:moveTo>
                    <a:cubicBezTo>
                      <a:pt x="1538" y="0"/>
                      <a:pt x="1538" y="0"/>
                      <a:pt x="1538" y="0"/>
                    </a:cubicBezTo>
                    <a:cubicBezTo>
                      <a:pt x="689" y="0"/>
                      <a:pt x="0" y="1033"/>
                      <a:pt x="0" y="2283"/>
                    </a:cubicBezTo>
                    <a:cubicBezTo>
                      <a:pt x="0" y="19293"/>
                      <a:pt x="0" y="19293"/>
                      <a:pt x="0" y="19293"/>
                    </a:cubicBezTo>
                    <a:cubicBezTo>
                      <a:pt x="0" y="20567"/>
                      <a:pt x="689" y="21600"/>
                      <a:pt x="1538" y="21600"/>
                    </a:cubicBezTo>
                    <a:cubicBezTo>
                      <a:pt x="20062" y="21600"/>
                      <a:pt x="20062" y="21600"/>
                      <a:pt x="20062" y="21600"/>
                    </a:cubicBezTo>
                    <a:cubicBezTo>
                      <a:pt x="20911" y="21600"/>
                      <a:pt x="21600" y="20567"/>
                      <a:pt x="21600" y="19293"/>
                    </a:cubicBezTo>
                    <a:cubicBezTo>
                      <a:pt x="21600" y="2283"/>
                      <a:pt x="21600" y="2283"/>
                      <a:pt x="21600" y="2283"/>
                    </a:cubicBezTo>
                    <a:cubicBezTo>
                      <a:pt x="21600" y="1033"/>
                      <a:pt x="20911" y="0"/>
                      <a:pt x="20062" y="0"/>
                    </a:cubicBezTo>
                    <a:close/>
                    <a:moveTo>
                      <a:pt x="20687" y="19293"/>
                    </a:moveTo>
                    <a:cubicBezTo>
                      <a:pt x="20687" y="19822"/>
                      <a:pt x="20414" y="20255"/>
                      <a:pt x="20062" y="20255"/>
                    </a:cubicBezTo>
                    <a:cubicBezTo>
                      <a:pt x="1538" y="20255"/>
                      <a:pt x="1538" y="20255"/>
                      <a:pt x="1538" y="20255"/>
                    </a:cubicBezTo>
                    <a:cubicBezTo>
                      <a:pt x="1186" y="20255"/>
                      <a:pt x="897" y="19822"/>
                      <a:pt x="897" y="19293"/>
                    </a:cubicBezTo>
                    <a:cubicBezTo>
                      <a:pt x="897" y="2283"/>
                      <a:pt x="897" y="2283"/>
                      <a:pt x="897" y="2283"/>
                    </a:cubicBezTo>
                    <a:cubicBezTo>
                      <a:pt x="897" y="1778"/>
                      <a:pt x="1186" y="1345"/>
                      <a:pt x="1538" y="1345"/>
                    </a:cubicBezTo>
                    <a:cubicBezTo>
                      <a:pt x="20062" y="1345"/>
                      <a:pt x="20062" y="1345"/>
                      <a:pt x="20062" y="1345"/>
                    </a:cubicBezTo>
                    <a:cubicBezTo>
                      <a:pt x="20414" y="1345"/>
                      <a:pt x="20687" y="1778"/>
                      <a:pt x="20687" y="2283"/>
                    </a:cubicBezTo>
                    <a:lnTo>
                      <a:pt x="20687" y="19293"/>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79" name="Shape 244"/>
              <p:cNvSpPr/>
              <p:nvPr/>
            </p:nvSpPr>
            <p:spPr>
              <a:xfrm>
                <a:off x="182088" y="257060"/>
                <a:ext cx="37629" cy="375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6" y="0"/>
                      <a:pt x="0" y="4886"/>
                      <a:pt x="0" y="10800"/>
                    </a:cubicBezTo>
                    <a:cubicBezTo>
                      <a:pt x="0" y="16843"/>
                      <a:pt x="4886" y="21600"/>
                      <a:pt x="10800" y="21600"/>
                    </a:cubicBezTo>
                    <a:cubicBezTo>
                      <a:pt x="16714" y="21600"/>
                      <a:pt x="21600" y="16843"/>
                      <a:pt x="21600" y="10800"/>
                    </a:cubicBezTo>
                    <a:cubicBezTo>
                      <a:pt x="21600" y="4886"/>
                      <a:pt x="16714" y="0"/>
                      <a:pt x="10800" y="0"/>
                    </a:cubicBezTo>
                    <a:close/>
                    <a:moveTo>
                      <a:pt x="10800" y="14400"/>
                    </a:moveTo>
                    <a:cubicBezTo>
                      <a:pt x="8743" y="14400"/>
                      <a:pt x="7200" y="12857"/>
                      <a:pt x="7200" y="10800"/>
                    </a:cubicBezTo>
                    <a:cubicBezTo>
                      <a:pt x="7200" y="8871"/>
                      <a:pt x="8743" y="7200"/>
                      <a:pt x="10800" y="7200"/>
                    </a:cubicBezTo>
                    <a:cubicBezTo>
                      <a:pt x="12729" y="7200"/>
                      <a:pt x="14400" y="8871"/>
                      <a:pt x="14400" y="10800"/>
                    </a:cubicBezTo>
                    <a:cubicBezTo>
                      <a:pt x="14400" y="12857"/>
                      <a:pt x="12729" y="14400"/>
                      <a:pt x="10800" y="1440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0" name="Shape 245"/>
              <p:cNvSpPr/>
              <p:nvPr/>
            </p:nvSpPr>
            <p:spPr>
              <a:xfrm>
                <a:off x="150511" y="150605"/>
                <a:ext cx="37440" cy="75163"/>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432" y="0"/>
                      <a:pt x="5432" y="0"/>
                      <a:pt x="5432" y="0"/>
                    </a:cubicBezTo>
                    <a:cubicBezTo>
                      <a:pt x="2457" y="0"/>
                      <a:pt x="0" y="1157"/>
                      <a:pt x="0" y="2700"/>
                    </a:cubicBezTo>
                    <a:cubicBezTo>
                      <a:pt x="0" y="18900"/>
                      <a:pt x="0" y="18900"/>
                      <a:pt x="0" y="18900"/>
                    </a:cubicBezTo>
                    <a:cubicBezTo>
                      <a:pt x="0" y="20379"/>
                      <a:pt x="2457" y="21600"/>
                      <a:pt x="5432" y="21600"/>
                    </a:cubicBezTo>
                    <a:cubicBezTo>
                      <a:pt x="16168" y="21600"/>
                      <a:pt x="16168" y="21600"/>
                      <a:pt x="16168" y="21600"/>
                    </a:cubicBezTo>
                    <a:cubicBezTo>
                      <a:pt x="19143" y="21600"/>
                      <a:pt x="21600" y="20379"/>
                      <a:pt x="21600" y="18900"/>
                    </a:cubicBezTo>
                    <a:cubicBezTo>
                      <a:pt x="21600" y="2700"/>
                      <a:pt x="21600" y="2700"/>
                      <a:pt x="21600" y="2700"/>
                    </a:cubicBezTo>
                    <a:cubicBezTo>
                      <a:pt x="21600" y="1157"/>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1" name="Shape 246"/>
              <p:cNvSpPr/>
              <p:nvPr/>
            </p:nvSpPr>
            <p:spPr>
              <a:xfrm>
                <a:off x="275780" y="75161"/>
                <a:ext cx="37818" cy="150607"/>
              </a:xfrm>
              <a:custGeom>
                <a:avLst/>
                <a:gdLst/>
                <a:ahLst/>
                <a:cxnLst>
                  <a:cxn ang="0">
                    <a:pos x="wd2" y="hd2"/>
                  </a:cxn>
                  <a:cxn ang="5400000">
                    <a:pos x="wd2" y="hd2"/>
                  </a:cxn>
                  <a:cxn ang="10800000">
                    <a:pos x="wd2" y="hd2"/>
                  </a:cxn>
                  <a:cxn ang="16200000">
                    <a:pos x="wd2" y="hd2"/>
                  </a:cxn>
                </a:cxnLst>
                <a:rect l="0" t="0" r="r" b="b"/>
                <a:pathLst>
                  <a:path w="21600" h="21600" extrusionOk="0">
                    <a:moveTo>
                      <a:pt x="16104" y="0"/>
                    </a:moveTo>
                    <a:cubicBezTo>
                      <a:pt x="5368" y="0"/>
                      <a:pt x="5368" y="0"/>
                      <a:pt x="5368" y="0"/>
                    </a:cubicBezTo>
                    <a:cubicBezTo>
                      <a:pt x="2428" y="0"/>
                      <a:pt x="0" y="610"/>
                      <a:pt x="0" y="1316"/>
                    </a:cubicBezTo>
                    <a:cubicBezTo>
                      <a:pt x="0" y="20284"/>
                      <a:pt x="0" y="20284"/>
                      <a:pt x="0" y="20284"/>
                    </a:cubicBezTo>
                    <a:cubicBezTo>
                      <a:pt x="0" y="21022"/>
                      <a:pt x="2428" y="21600"/>
                      <a:pt x="5368" y="21600"/>
                    </a:cubicBezTo>
                    <a:cubicBezTo>
                      <a:pt x="16104" y="21600"/>
                      <a:pt x="16104" y="21600"/>
                      <a:pt x="16104" y="21600"/>
                    </a:cubicBezTo>
                    <a:cubicBezTo>
                      <a:pt x="19172" y="21600"/>
                      <a:pt x="21600" y="21022"/>
                      <a:pt x="21600" y="20284"/>
                    </a:cubicBezTo>
                    <a:cubicBezTo>
                      <a:pt x="21600" y="1316"/>
                      <a:pt x="21600" y="1316"/>
                      <a:pt x="21600" y="1316"/>
                    </a:cubicBezTo>
                    <a:cubicBezTo>
                      <a:pt x="21600" y="610"/>
                      <a:pt x="19172" y="0"/>
                      <a:pt x="16104"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2" name="Shape 247"/>
              <p:cNvSpPr/>
              <p:nvPr/>
            </p:nvSpPr>
            <p:spPr>
              <a:xfrm>
                <a:off x="213382" y="125552"/>
                <a:ext cx="37345" cy="100215"/>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303" y="0"/>
                      <a:pt x="5303" y="0"/>
                      <a:pt x="5303" y="0"/>
                    </a:cubicBezTo>
                    <a:cubicBezTo>
                      <a:pt x="2328" y="0"/>
                      <a:pt x="0" y="868"/>
                      <a:pt x="0" y="1929"/>
                    </a:cubicBezTo>
                    <a:cubicBezTo>
                      <a:pt x="0" y="19623"/>
                      <a:pt x="0" y="19623"/>
                      <a:pt x="0" y="19623"/>
                    </a:cubicBezTo>
                    <a:cubicBezTo>
                      <a:pt x="0" y="20732"/>
                      <a:pt x="2328" y="21600"/>
                      <a:pt x="5303" y="21600"/>
                    </a:cubicBezTo>
                    <a:cubicBezTo>
                      <a:pt x="16168" y="21600"/>
                      <a:pt x="16168" y="21600"/>
                      <a:pt x="16168" y="21600"/>
                    </a:cubicBezTo>
                    <a:cubicBezTo>
                      <a:pt x="19143" y="21600"/>
                      <a:pt x="21600" y="20732"/>
                      <a:pt x="21600" y="19623"/>
                    </a:cubicBezTo>
                    <a:cubicBezTo>
                      <a:pt x="21600" y="1929"/>
                      <a:pt x="21600" y="1929"/>
                      <a:pt x="21600" y="1929"/>
                    </a:cubicBezTo>
                    <a:cubicBezTo>
                      <a:pt x="21600" y="868"/>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3" name="Shape 248"/>
              <p:cNvSpPr/>
              <p:nvPr/>
            </p:nvSpPr>
            <p:spPr>
              <a:xfrm>
                <a:off x="87735" y="100214"/>
                <a:ext cx="37723" cy="125553"/>
              </a:xfrm>
              <a:custGeom>
                <a:avLst/>
                <a:gdLst/>
                <a:ahLst/>
                <a:cxnLst>
                  <a:cxn ang="0">
                    <a:pos x="wd2" y="hd2"/>
                  </a:cxn>
                  <a:cxn ang="5400000">
                    <a:pos x="wd2" y="hd2"/>
                  </a:cxn>
                  <a:cxn ang="10800000">
                    <a:pos x="wd2" y="hd2"/>
                  </a:cxn>
                  <a:cxn ang="16200000">
                    <a:pos x="wd2" y="hd2"/>
                  </a:cxn>
                </a:cxnLst>
                <a:rect l="0" t="0" r="r" b="b"/>
                <a:pathLst>
                  <a:path w="21600" h="21600" extrusionOk="0">
                    <a:moveTo>
                      <a:pt x="16232" y="0"/>
                    </a:moveTo>
                    <a:cubicBezTo>
                      <a:pt x="5496" y="0"/>
                      <a:pt x="5496" y="0"/>
                      <a:pt x="5496" y="0"/>
                    </a:cubicBezTo>
                    <a:cubicBezTo>
                      <a:pt x="2428" y="0"/>
                      <a:pt x="0" y="693"/>
                      <a:pt x="0" y="1540"/>
                    </a:cubicBezTo>
                    <a:cubicBezTo>
                      <a:pt x="0" y="20060"/>
                      <a:pt x="0" y="20060"/>
                      <a:pt x="0" y="20060"/>
                    </a:cubicBezTo>
                    <a:cubicBezTo>
                      <a:pt x="0" y="20907"/>
                      <a:pt x="2428" y="21600"/>
                      <a:pt x="5496" y="21600"/>
                    </a:cubicBezTo>
                    <a:cubicBezTo>
                      <a:pt x="16232" y="21600"/>
                      <a:pt x="16232" y="21600"/>
                      <a:pt x="16232" y="21600"/>
                    </a:cubicBezTo>
                    <a:cubicBezTo>
                      <a:pt x="19172" y="21600"/>
                      <a:pt x="21600" y="20907"/>
                      <a:pt x="21600" y="20060"/>
                    </a:cubicBezTo>
                    <a:cubicBezTo>
                      <a:pt x="21600" y="1540"/>
                      <a:pt x="21600" y="1540"/>
                      <a:pt x="21600" y="1540"/>
                    </a:cubicBezTo>
                    <a:cubicBezTo>
                      <a:pt x="21600" y="693"/>
                      <a:pt x="19172" y="0"/>
                      <a:pt x="16232"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grpSp>
        <p:grpSp>
          <p:nvGrpSpPr>
            <p:cNvPr id="584" name="Group 249"/>
            <p:cNvGrpSpPr/>
            <p:nvPr/>
          </p:nvGrpSpPr>
          <p:grpSpPr>
            <a:xfrm>
              <a:off x="4551856" y="6407046"/>
              <a:ext cx="401806" cy="382330"/>
              <a:chOff x="0" y="0"/>
              <a:chExt cx="401805" cy="382328"/>
            </a:xfrm>
          </p:grpSpPr>
          <p:sp>
            <p:nvSpPr>
              <p:cNvPr id="585" name="Shape 242"/>
              <p:cNvSpPr/>
              <p:nvPr/>
            </p:nvSpPr>
            <p:spPr>
              <a:xfrm>
                <a:off x="-1" y="0"/>
                <a:ext cx="401807" cy="382329"/>
              </a:xfrm>
              <a:custGeom>
                <a:avLst/>
                <a:gdLst/>
                <a:ahLst/>
                <a:cxnLst>
                  <a:cxn ang="0">
                    <a:pos x="wd2" y="hd2"/>
                  </a:cxn>
                  <a:cxn ang="5400000">
                    <a:pos x="wd2" y="hd2"/>
                  </a:cxn>
                  <a:cxn ang="10800000">
                    <a:pos x="wd2" y="hd2"/>
                  </a:cxn>
                  <a:cxn ang="16200000">
                    <a:pos x="wd2" y="hd2"/>
                  </a:cxn>
                </a:cxnLst>
                <a:rect l="0" t="0" r="r" b="b"/>
                <a:pathLst>
                  <a:path w="21600" h="21600" extrusionOk="0">
                    <a:moveTo>
                      <a:pt x="19784" y="0"/>
                    </a:moveTo>
                    <a:cubicBezTo>
                      <a:pt x="1816" y="0"/>
                      <a:pt x="1816" y="0"/>
                      <a:pt x="1816" y="0"/>
                    </a:cubicBezTo>
                    <a:cubicBezTo>
                      <a:pt x="818" y="0"/>
                      <a:pt x="0" y="847"/>
                      <a:pt x="0" y="1908"/>
                    </a:cubicBezTo>
                    <a:cubicBezTo>
                      <a:pt x="0" y="16519"/>
                      <a:pt x="0" y="16519"/>
                      <a:pt x="0" y="16519"/>
                    </a:cubicBezTo>
                    <a:cubicBezTo>
                      <a:pt x="0" y="17568"/>
                      <a:pt x="818" y="18428"/>
                      <a:pt x="1816" y="18428"/>
                    </a:cubicBezTo>
                    <a:cubicBezTo>
                      <a:pt x="7288" y="18428"/>
                      <a:pt x="7288" y="18428"/>
                      <a:pt x="7288" y="18428"/>
                    </a:cubicBezTo>
                    <a:cubicBezTo>
                      <a:pt x="7000" y="18807"/>
                      <a:pt x="6543" y="19300"/>
                      <a:pt x="6326" y="19527"/>
                    </a:cubicBezTo>
                    <a:cubicBezTo>
                      <a:pt x="6086" y="19767"/>
                      <a:pt x="5905" y="19957"/>
                      <a:pt x="5809" y="20096"/>
                    </a:cubicBezTo>
                    <a:cubicBezTo>
                      <a:pt x="5677" y="20286"/>
                      <a:pt x="5616" y="20652"/>
                      <a:pt x="5761" y="20968"/>
                    </a:cubicBezTo>
                    <a:cubicBezTo>
                      <a:pt x="5905" y="21259"/>
                      <a:pt x="6254" y="21600"/>
                      <a:pt x="7132" y="21600"/>
                    </a:cubicBezTo>
                    <a:cubicBezTo>
                      <a:pt x="14468" y="21600"/>
                      <a:pt x="14468" y="21600"/>
                      <a:pt x="14468" y="21600"/>
                    </a:cubicBezTo>
                    <a:cubicBezTo>
                      <a:pt x="15346" y="21600"/>
                      <a:pt x="15695" y="21259"/>
                      <a:pt x="15827" y="20968"/>
                    </a:cubicBezTo>
                    <a:cubicBezTo>
                      <a:pt x="15984" y="20652"/>
                      <a:pt x="15923" y="20286"/>
                      <a:pt x="15779" y="20096"/>
                    </a:cubicBezTo>
                    <a:cubicBezTo>
                      <a:pt x="15683" y="19957"/>
                      <a:pt x="15502" y="19767"/>
                      <a:pt x="15274" y="19527"/>
                    </a:cubicBezTo>
                    <a:cubicBezTo>
                      <a:pt x="15057" y="19300"/>
                      <a:pt x="14588" y="18807"/>
                      <a:pt x="14312" y="18428"/>
                    </a:cubicBezTo>
                    <a:cubicBezTo>
                      <a:pt x="19784" y="18428"/>
                      <a:pt x="19784" y="18428"/>
                      <a:pt x="19784" y="18428"/>
                    </a:cubicBezTo>
                    <a:cubicBezTo>
                      <a:pt x="20782" y="18428"/>
                      <a:pt x="21600" y="17568"/>
                      <a:pt x="21600" y="16519"/>
                    </a:cubicBezTo>
                    <a:cubicBezTo>
                      <a:pt x="21600" y="1908"/>
                      <a:pt x="21600" y="1908"/>
                      <a:pt x="21600" y="1908"/>
                    </a:cubicBezTo>
                    <a:cubicBezTo>
                      <a:pt x="21600" y="847"/>
                      <a:pt x="20782" y="0"/>
                      <a:pt x="19784" y="0"/>
                    </a:cubicBezTo>
                    <a:close/>
                    <a:moveTo>
                      <a:pt x="14805" y="20033"/>
                    </a:moveTo>
                    <a:cubicBezTo>
                      <a:pt x="14997" y="20235"/>
                      <a:pt x="15178" y="20425"/>
                      <a:pt x="15238" y="20500"/>
                    </a:cubicBezTo>
                    <a:cubicBezTo>
                      <a:pt x="15238" y="20500"/>
                      <a:pt x="15262" y="20589"/>
                      <a:pt x="15214" y="20665"/>
                    </a:cubicBezTo>
                    <a:cubicBezTo>
                      <a:pt x="15130" y="20804"/>
                      <a:pt x="14853" y="20892"/>
                      <a:pt x="14468" y="20892"/>
                    </a:cubicBezTo>
                    <a:cubicBezTo>
                      <a:pt x="7132" y="20892"/>
                      <a:pt x="7132" y="20892"/>
                      <a:pt x="7132" y="20892"/>
                    </a:cubicBezTo>
                    <a:cubicBezTo>
                      <a:pt x="6747" y="20892"/>
                      <a:pt x="6470" y="20804"/>
                      <a:pt x="6374" y="20665"/>
                    </a:cubicBezTo>
                    <a:cubicBezTo>
                      <a:pt x="6338" y="20589"/>
                      <a:pt x="6350" y="20513"/>
                      <a:pt x="6350" y="20513"/>
                    </a:cubicBezTo>
                    <a:cubicBezTo>
                      <a:pt x="6350" y="20513"/>
                      <a:pt x="6350" y="20513"/>
                      <a:pt x="6350" y="20513"/>
                    </a:cubicBezTo>
                    <a:cubicBezTo>
                      <a:pt x="6422" y="20425"/>
                      <a:pt x="6603" y="20235"/>
                      <a:pt x="6795" y="20033"/>
                    </a:cubicBezTo>
                    <a:cubicBezTo>
                      <a:pt x="7384" y="19413"/>
                      <a:pt x="7865" y="18883"/>
                      <a:pt x="8082" y="18428"/>
                    </a:cubicBezTo>
                    <a:cubicBezTo>
                      <a:pt x="13518" y="18428"/>
                      <a:pt x="13518" y="18428"/>
                      <a:pt x="13518" y="18428"/>
                    </a:cubicBezTo>
                    <a:cubicBezTo>
                      <a:pt x="13735" y="18883"/>
                      <a:pt x="14216" y="19413"/>
                      <a:pt x="14805" y="20033"/>
                    </a:cubicBezTo>
                    <a:close/>
                    <a:moveTo>
                      <a:pt x="20253" y="16519"/>
                    </a:moveTo>
                    <a:cubicBezTo>
                      <a:pt x="20253" y="16785"/>
                      <a:pt x="20037" y="17012"/>
                      <a:pt x="19784" y="17012"/>
                    </a:cubicBezTo>
                    <a:cubicBezTo>
                      <a:pt x="1816" y="17012"/>
                      <a:pt x="1816" y="17012"/>
                      <a:pt x="1816" y="17012"/>
                    </a:cubicBezTo>
                    <a:cubicBezTo>
                      <a:pt x="1551" y="17012"/>
                      <a:pt x="1347" y="16785"/>
                      <a:pt x="1347" y="16519"/>
                    </a:cubicBezTo>
                    <a:cubicBezTo>
                      <a:pt x="1347" y="1908"/>
                      <a:pt x="1347" y="1908"/>
                      <a:pt x="1347" y="1908"/>
                    </a:cubicBezTo>
                    <a:cubicBezTo>
                      <a:pt x="1347" y="1630"/>
                      <a:pt x="1551" y="1416"/>
                      <a:pt x="1816" y="1416"/>
                    </a:cubicBezTo>
                    <a:cubicBezTo>
                      <a:pt x="19784" y="1416"/>
                      <a:pt x="19784" y="1416"/>
                      <a:pt x="19784" y="1416"/>
                    </a:cubicBezTo>
                    <a:cubicBezTo>
                      <a:pt x="20037" y="1416"/>
                      <a:pt x="20253" y="1630"/>
                      <a:pt x="20253" y="1908"/>
                    </a:cubicBezTo>
                    <a:lnTo>
                      <a:pt x="20253" y="16519"/>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6" name="Shape 243"/>
              <p:cNvSpPr/>
              <p:nvPr/>
            </p:nvSpPr>
            <p:spPr>
              <a:xfrm>
                <a:off x="50107" y="50107"/>
                <a:ext cx="301591" cy="201092"/>
              </a:xfrm>
              <a:custGeom>
                <a:avLst/>
                <a:gdLst/>
                <a:ahLst/>
                <a:cxnLst>
                  <a:cxn ang="0">
                    <a:pos x="wd2" y="hd2"/>
                  </a:cxn>
                  <a:cxn ang="5400000">
                    <a:pos x="wd2" y="hd2"/>
                  </a:cxn>
                  <a:cxn ang="10800000">
                    <a:pos x="wd2" y="hd2"/>
                  </a:cxn>
                  <a:cxn ang="16200000">
                    <a:pos x="wd2" y="hd2"/>
                  </a:cxn>
                </a:cxnLst>
                <a:rect l="0" t="0" r="r" b="b"/>
                <a:pathLst>
                  <a:path w="21600" h="21600" extrusionOk="0">
                    <a:moveTo>
                      <a:pt x="20062" y="0"/>
                    </a:moveTo>
                    <a:cubicBezTo>
                      <a:pt x="1538" y="0"/>
                      <a:pt x="1538" y="0"/>
                      <a:pt x="1538" y="0"/>
                    </a:cubicBezTo>
                    <a:cubicBezTo>
                      <a:pt x="689" y="0"/>
                      <a:pt x="0" y="1033"/>
                      <a:pt x="0" y="2283"/>
                    </a:cubicBezTo>
                    <a:cubicBezTo>
                      <a:pt x="0" y="19293"/>
                      <a:pt x="0" y="19293"/>
                      <a:pt x="0" y="19293"/>
                    </a:cubicBezTo>
                    <a:cubicBezTo>
                      <a:pt x="0" y="20567"/>
                      <a:pt x="689" y="21600"/>
                      <a:pt x="1538" y="21600"/>
                    </a:cubicBezTo>
                    <a:cubicBezTo>
                      <a:pt x="20062" y="21600"/>
                      <a:pt x="20062" y="21600"/>
                      <a:pt x="20062" y="21600"/>
                    </a:cubicBezTo>
                    <a:cubicBezTo>
                      <a:pt x="20911" y="21600"/>
                      <a:pt x="21600" y="20567"/>
                      <a:pt x="21600" y="19293"/>
                    </a:cubicBezTo>
                    <a:cubicBezTo>
                      <a:pt x="21600" y="2283"/>
                      <a:pt x="21600" y="2283"/>
                      <a:pt x="21600" y="2283"/>
                    </a:cubicBezTo>
                    <a:cubicBezTo>
                      <a:pt x="21600" y="1033"/>
                      <a:pt x="20911" y="0"/>
                      <a:pt x="20062" y="0"/>
                    </a:cubicBezTo>
                    <a:close/>
                    <a:moveTo>
                      <a:pt x="20687" y="19293"/>
                    </a:moveTo>
                    <a:cubicBezTo>
                      <a:pt x="20687" y="19822"/>
                      <a:pt x="20414" y="20255"/>
                      <a:pt x="20062" y="20255"/>
                    </a:cubicBezTo>
                    <a:cubicBezTo>
                      <a:pt x="1538" y="20255"/>
                      <a:pt x="1538" y="20255"/>
                      <a:pt x="1538" y="20255"/>
                    </a:cubicBezTo>
                    <a:cubicBezTo>
                      <a:pt x="1186" y="20255"/>
                      <a:pt x="897" y="19822"/>
                      <a:pt x="897" y="19293"/>
                    </a:cubicBezTo>
                    <a:cubicBezTo>
                      <a:pt x="897" y="2283"/>
                      <a:pt x="897" y="2283"/>
                      <a:pt x="897" y="2283"/>
                    </a:cubicBezTo>
                    <a:cubicBezTo>
                      <a:pt x="897" y="1778"/>
                      <a:pt x="1186" y="1345"/>
                      <a:pt x="1538" y="1345"/>
                    </a:cubicBezTo>
                    <a:cubicBezTo>
                      <a:pt x="20062" y="1345"/>
                      <a:pt x="20062" y="1345"/>
                      <a:pt x="20062" y="1345"/>
                    </a:cubicBezTo>
                    <a:cubicBezTo>
                      <a:pt x="20414" y="1345"/>
                      <a:pt x="20687" y="1778"/>
                      <a:pt x="20687" y="2283"/>
                    </a:cubicBezTo>
                    <a:lnTo>
                      <a:pt x="20687" y="19293"/>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7" name="Shape 244"/>
              <p:cNvSpPr/>
              <p:nvPr/>
            </p:nvSpPr>
            <p:spPr>
              <a:xfrm>
                <a:off x="182088" y="257060"/>
                <a:ext cx="37629" cy="375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6" y="0"/>
                      <a:pt x="0" y="4886"/>
                      <a:pt x="0" y="10800"/>
                    </a:cubicBezTo>
                    <a:cubicBezTo>
                      <a:pt x="0" y="16843"/>
                      <a:pt x="4886" y="21600"/>
                      <a:pt x="10800" y="21600"/>
                    </a:cubicBezTo>
                    <a:cubicBezTo>
                      <a:pt x="16714" y="21600"/>
                      <a:pt x="21600" y="16843"/>
                      <a:pt x="21600" y="10800"/>
                    </a:cubicBezTo>
                    <a:cubicBezTo>
                      <a:pt x="21600" y="4886"/>
                      <a:pt x="16714" y="0"/>
                      <a:pt x="10800" y="0"/>
                    </a:cubicBezTo>
                    <a:close/>
                    <a:moveTo>
                      <a:pt x="10800" y="14400"/>
                    </a:moveTo>
                    <a:cubicBezTo>
                      <a:pt x="8743" y="14400"/>
                      <a:pt x="7200" y="12857"/>
                      <a:pt x="7200" y="10800"/>
                    </a:cubicBezTo>
                    <a:cubicBezTo>
                      <a:pt x="7200" y="8871"/>
                      <a:pt x="8743" y="7200"/>
                      <a:pt x="10800" y="7200"/>
                    </a:cubicBezTo>
                    <a:cubicBezTo>
                      <a:pt x="12729" y="7200"/>
                      <a:pt x="14400" y="8871"/>
                      <a:pt x="14400" y="10800"/>
                    </a:cubicBezTo>
                    <a:cubicBezTo>
                      <a:pt x="14400" y="12857"/>
                      <a:pt x="12729" y="14400"/>
                      <a:pt x="10800" y="1440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8" name="Shape 245"/>
              <p:cNvSpPr/>
              <p:nvPr/>
            </p:nvSpPr>
            <p:spPr>
              <a:xfrm>
                <a:off x="150511" y="150605"/>
                <a:ext cx="37440" cy="75163"/>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432" y="0"/>
                      <a:pt x="5432" y="0"/>
                      <a:pt x="5432" y="0"/>
                    </a:cubicBezTo>
                    <a:cubicBezTo>
                      <a:pt x="2457" y="0"/>
                      <a:pt x="0" y="1157"/>
                      <a:pt x="0" y="2700"/>
                    </a:cubicBezTo>
                    <a:cubicBezTo>
                      <a:pt x="0" y="18900"/>
                      <a:pt x="0" y="18900"/>
                      <a:pt x="0" y="18900"/>
                    </a:cubicBezTo>
                    <a:cubicBezTo>
                      <a:pt x="0" y="20379"/>
                      <a:pt x="2457" y="21600"/>
                      <a:pt x="5432" y="21600"/>
                    </a:cubicBezTo>
                    <a:cubicBezTo>
                      <a:pt x="16168" y="21600"/>
                      <a:pt x="16168" y="21600"/>
                      <a:pt x="16168" y="21600"/>
                    </a:cubicBezTo>
                    <a:cubicBezTo>
                      <a:pt x="19143" y="21600"/>
                      <a:pt x="21600" y="20379"/>
                      <a:pt x="21600" y="18900"/>
                    </a:cubicBezTo>
                    <a:cubicBezTo>
                      <a:pt x="21600" y="2700"/>
                      <a:pt x="21600" y="2700"/>
                      <a:pt x="21600" y="2700"/>
                    </a:cubicBezTo>
                    <a:cubicBezTo>
                      <a:pt x="21600" y="1157"/>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89" name="Shape 246"/>
              <p:cNvSpPr/>
              <p:nvPr/>
            </p:nvSpPr>
            <p:spPr>
              <a:xfrm>
                <a:off x="275780" y="75161"/>
                <a:ext cx="37818" cy="150607"/>
              </a:xfrm>
              <a:custGeom>
                <a:avLst/>
                <a:gdLst/>
                <a:ahLst/>
                <a:cxnLst>
                  <a:cxn ang="0">
                    <a:pos x="wd2" y="hd2"/>
                  </a:cxn>
                  <a:cxn ang="5400000">
                    <a:pos x="wd2" y="hd2"/>
                  </a:cxn>
                  <a:cxn ang="10800000">
                    <a:pos x="wd2" y="hd2"/>
                  </a:cxn>
                  <a:cxn ang="16200000">
                    <a:pos x="wd2" y="hd2"/>
                  </a:cxn>
                </a:cxnLst>
                <a:rect l="0" t="0" r="r" b="b"/>
                <a:pathLst>
                  <a:path w="21600" h="21600" extrusionOk="0">
                    <a:moveTo>
                      <a:pt x="16104" y="0"/>
                    </a:moveTo>
                    <a:cubicBezTo>
                      <a:pt x="5368" y="0"/>
                      <a:pt x="5368" y="0"/>
                      <a:pt x="5368" y="0"/>
                    </a:cubicBezTo>
                    <a:cubicBezTo>
                      <a:pt x="2428" y="0"/>
                      <a:pt x="0" y="610"/>
                      <a:pt x="0" y="1316"/>
                    </a:cubicBezTo>
                    <a:cubicBezTo>
                      <a:pt x="0" y="20284"/>
                      <a:pt x="0" y="20284"/>
                      <a:pt x="0" y="20284"/>
                    </a:cubicBezTo>
                    <a:cubicBezTo>
                      <a:pt x="0" y="21022"/>
                      <a:pt x="2428" y="21600"/>
                      <a:pt x="5368" y="21600"/>
                    </a:cubicBezTo>
                    <a:cubicBezTo>
                      <a:pt x="16104" y="21600"/>
                      <a:pt x="16104" y="21600"/>
                      <a:pt x="16104" y="21600"/>
                    </a:cubicBezTo>
                    <a:cubicBezTo>
                      <a:pt x="19172" y="21600"/>
                      <a:pt x="21600" y="21022"/>
                      <a:pt x="21600" y="20284"/>
                    </a:cubicBezTo>
                    <a:cubicBezTo>
                      <a:pt x="21600" y="1316"/>
                      <a:pt x="21600" y="1316"/>
                      <a:pt x="21600" y="1316"/>
                    </a:cubicBezTo>
                    <a:cubicBezTo>
                      <a:pt x="21600" y="610"/>
                      <a:pt x="19172" y="0"/>
                      <a:pt x="16104"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0" name="Shape 247"/>
              <p:cNvSpPr/>
              <p:nvPr/>
            </p:nvSpPr>
            <p:spPr>
              <a:xfrm>
                <a:off x="213382" y="125552"/>
                <a:ext cx="37345" cy="100215"/>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303" y="0"/>
                      <a:pt x="5303" y="0"/>
                      <a:pt x="5303" y="0"/>
                    </a:cubicBezTo>
                    <a:cubicBezTo>
                      <a:pt x="2328" y="0"/>
                      <a:pt x="0" y="868"/>
                      <a:pt x="0" y="1929"/>
                    </a:cubicBezTo>
                    <a:cubicBezTo>
                      <a:pt x="0" y="19623"/>
                      <a:pt x="0" y="19623"/>
                      <a:pt x="0" y="19623"/>
                    </a:cubicBezTo>
                    <a:cubicBezTo>
                      <a:pt x="0" y="20732"/>
                      <a:pt x="2328" y="21600"/>
                      <a:pt x="5303" y="21600"/>
                    </a:cubicBezTo>
                    <a:cubicBezTo>
                      <a:pt x="16168" y="21600"/>
                      <a:pt x="16168" y="21600"/>
                      <a:pt x="16168" y="21600"/>
                    </a:cubicBezTo>
                    <a:cubicBezTo>
                      <a:pt x="19143" y="21600"/>
                      <a:pt x="21600" y="20732"/>
                      <a:pt x="21600" y="19623"/>
                    </a:cubicBezTo>
                    <a:cubicBezTo>
                      <a:pt x="21600" y="1929"/>
                      <a:pt x="21600" y="1929"/>
                      <a:pt x="21600" y="1929"/>
                    </a:cubicBezTo>
                    <a:cubicBezTo>
                      <a:pt x="21600" y="868"/>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1" name="Shape 248"/>
              <p:cNvSpPr/>
              <p:nvPr/>
            </p:nvSpPr>
            <p:spPr>
              <a:xfrm>
                <a:off x="87735" y="100214"/>
                <a:ext cx="37723" cy="125553"/>
              </a:xfrm>
              <a:custGeom>
                <a:avLst/>
                <a:gdLst/>
                <a:ahLst/>
                <a:cxnLst>
                  <a:cxn ang="0">
                    <a:pos x="wd2" y="hd2"/>
                  </a:cxn>
                  <a:cxn ang="5400000">
                    <a:pos x="wd2" y="hd2"/>
                  </a:cxn>
                  <a:cxn ang="10800000">
                    <a:pos x="wd2" y="hd2"/>
                  </a:cxn>
                  <a:cxn ang="16200000">
                    <a:pos x="wd2" y="hd2"/>
                  </a:cxn>
                </a:cxnLst>
                <a:rect l="0" t="0" r="r" b="b"/>
                <a:pathLst>
                  <a:path w="21600" h="21600" extrusionOk="0">
                    <a:moveTo>
                      <a:pt x="16232" y="0"/>
                    </a:moveTo>
                    <a:cubicBezTo>
                      <a:pt x="5496" y="0"/>
                      <a:pt x="5496" y="0"/>
                      <a:pt x="5496" y="0"/>
                    </a:cubicBezTo>
                    <a:cubicBezTo>
                      <a:pt x="2428" y="0"/>
                      <a:pt x="0" y="693"/>
                      <a:pt x="0" y="1540"/>
                    </a:cubicBezTo>
                    <a:cubicBezTo>
                      <a:pt x="0" y="20060"/>
                      <a:pt x="0" y="20060"/>
                      <a:pt x="0" y="20060"/>
                    </a:cubicBezTo>
                    <a:cubicBezTo>
                      <a:pt x="0" y="20907"/>
                      <a:pt x="2428" y="21600"/>
                      <a:pt x="5496" y="21600"/>
                    </a:cubicBezTo>
                    <a:cubicBezTo>
                      <a:pt x="16232" y="21600"/>
                      <a:pt x="16232" y="21600"/>
                      <a:pt x="16232" y="21600"/>
                    </a:cubicBezTo>
                    <a:cubicBezTo>
                      <a:pt x="19172" y="21600"/>
                      <a:pt x="21600" y="20907"/>
                      <a:pt x="21600" y="20060"/>
                    </a:cubicBezTo>
                    <a:cubicBezTo>
                      <a:pt x="21600" y="1540"/>
                      <a:pt x="21600" y="1540"/>
                      <a:pt x="21600" y="1540"/>
                    </a:cubicBezTo>
                    <a:cubicBezTo>
                      <a:pt x="21600" y="693"/>
                      <a:pt x="19172" y="0"/>
                      <a:pt x="16232"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grpSp>
        <p:grpSp>
          <p:nvGrpSpPr>
            <p:cNvPr id="592" name="Group 249"/>
            <p:cNvGrpSpPr/>
            <p:nvPr/>
          </p:nvGrpSpPr>
          <p:grpSpPr>
            <a:xfrm>
              <a:off x="4935045" y="6582415"/>
              <a:ext cx="401806" cy="382330"/>
              <a:chOff x="0" y="0"/>
              <a:chExt cx="401805" cy="382328"/>
            </a:xfrm>
          </p:grpSpPr>
          <p:sp>
            <p:nvSpPr>
              <p:cNvPr id="593" name="Shape 242"/>
              <p:cNvSpPr/>
              <p:nvPr/>
            </p:nvSpPr>
            <p:spPr>
              <a:xfrm>
                <a:off x="-1" y="0"/>
                <a:ext cx="401807" cy="382329"/>
              </a:xfrm>
              <a:custGeom>
                <a:avLst/>
                <a:gdLst/>
                <a:ahLst/>
                <a:cxnLst>
                  <a:cxn ang="0">
                    <a:pos x="wd2" y="hd2"/>
                  </a:cxn>
                  <a:cxn ang="5400000">
                    <a:pos x="wd2" y="hd2"/>
                  </a:cxn>
                  <a:cxn ang="10800000">
                    <a:pos x="wd2" y="hd2"/>
                  </a:cxn>
                  <a:cxn ang="16200000">
                    <a:pos x="wd2" y="hd2"/>
                  </a:cxn>
                </a:cxnLst>
                <a:rect l="0" t="0" r="r" b="b"/>
                <a:pathLst>
                  <a:path w="21600" h="21600" extrusionOk="0">
                    <a:moveTo>
                      <a:pt x="19784" y="0"/>
                    </a:moveTo>
                    <a:cubicBezTo>
                      <a:pt x="1816" y="0"/>
                      <a:pt x="1816" y="0"/>
                      <a:pt x="1816" y="0"/>
                    </a:cubicBezTo>
                    <a:cubicBezTo>
                      <a:pt x="818" y="0"/>
                      <a:pt x="0" y="847"/>
                      <a:pt x="0" y="1908"/>
                    </a:cubicBezTo>
                    <a:cubicBezTo>
                      <a:pt x="0" y="16519"/>
                      <a:pt x="0" y="16519"/>
                      <a:pt x="0" y="16519"/>
                    </a:cubicBezTo>
                    <a:cubicBezTo>
                      <a:pt x="0" y="17568"/>
                      <a:pt x="818" y="18428"/>
                      <a:pt x="1816" y="18428"/>
                    </a:cubicBezTo>
                    <a:cubicBezTo>
                      <a:pt x="7288" y="18428"/>
                      <a:pt x="7288" y="18428"/>
                      <a:pt x="7288" y="18428"/>
                    </a:cubicBezTo>
                    <a:cubicBezTo>
                      <a:pt x="7000" y="18807"/>
                      <a:pt x="6543" y="19300"/>
                      <a:pt x="6326" y="19527"/>
                    </a:cubicBezTo>
                    <a:cubicBezTo>
                      <a:pt x="6086" y="19767"/>
                      <a:pt x="5905" y="19957"/>
                      <a:pt x="5809" y="20096"/>
                    </a:cubicBezTo>
                    <a:cubicBezTo>
                      <a:pt x="5677" y="20286"/>
                      <a:pt x="5616" y="20652"/>
                      <a:pt x="5761" y="20968"/>
                    </a:cubicBezTo>
                    <a:cubicBezTo>
                      <a:pt x="5905" y="21259"/>
                      <a:pt x="6254" y="21600"/>
                      <a:pt x="7132" y="21600"/>
                    </a:cubicBezTo>
                    <a:cubicBezTo>
                      <a:pt x="14468" y="21600"/>
                      <a:pt x="14468" y="21600"/>
                      <a:pt x="14468" y="21600"/>
                    </a:cubicBezTo>
                    <a:cubicBezTo>
                      <a:pt x="15346" y="21600"/>
                      <a:pt x="15695" y="21259"/>
                      <a:pt x="15827" y="20968"/>
                    </a:cubicBezTo>
                    <a:cubicBezTo>
                      <a:pt x="15984" y="20652"/>
                      <a:pt x="15923" y="20286"/>
                      <a:pt x="15779" y="20096"/>
                    </a:cubicBezTo>
                    <a:cubicBezTo>
                      <a:pt x="15683" y="19957"/>
                      <a:pt x="15502" y="19767"/>
                      <a:pt x="15274" y="19527"/>
                    </a:cubicBezTo>
                    <a:cubicBezTo>
                      <a:pt x="15057" y="19300"/>
                      <a:pt x="14588" y="18807"/>
                      <a:pt x="14312" y="18428"/>
                    </a:cubicBezTo>
                    <a:cubicBezTo>
                      <a:pt x="19784" y="18428"/>
                      <a:pt x="19784" y="18428"/>
                      <a:pt x="19784" y="18428"/>
                    </a:cubicBezTo>
                    <a:cubicBezTo>
                      <a:pt x="20782" y="18428"/>
                      <a:pt x="21600" y="17568"/>
                      <a:pt x="21600" y="16519"/>
                    </a:cubicBezTo>
                    <a:cubicBezTo>
                      <a:pt x="21600" y="1908"/>
                      <a:pt x="21600" y="1908"/>
                      <a:pt x="21600" y="1908"/>
                    </a:cubicBezTo>
                    <a:cubicBezTo>
                      <a:pt x="21600" y="847"/>
                      <a:pt x="20782" y="0"/>
                      <a:pt x="19784" y="0"/>
                    </a:cubicBezTo>
                    <a:close/>
                    <a:moveTo>
                      <a:pt x="14805" y="20033"/>
                    </a:moveTo>
                    <a:cubicBezTo>
                      <a:pt x="14997" y="20235"/>
                      <a:pt x="15178" y="20425"/>
                      <a:pt x="15238" y="20500"/>
                    </a:cubicBezTo>
                    <a:cubicBezTo>
                      <a:pt x="15238" y="20500"/>
                      <a:pt x="15262" y="20589"/>
                      <a:pt x="15214" y="20665"/>
                    </a:cubicBezTo>
                    <a:cubicBezTo>
                      <a:pt x="15130" y="20804"/>
                      <a:pt x="14853" y="20892"/>
                      <a:pt x="14468" y="20892"/>
                    </a:cubicBezTo>
                    <a:cubicBezTo>
                      <a:pt x="7132" y="20892"/>
                      <a:pt x="7132" y="20892"/>
                      <a:pt x="7132" y="20892"/>
                    </a:cubicBezTo>
                    <a:cubicBezTo>
                      <a:pt x="6747" y="20892"/>
                      <a:pt x="6470" y="20804"/>
                      <a:pt x="6374" y="20665"/>
                    </a:cubicBezTo>
                    <a:cubicBezTo>
                      <a:pt x="6338" y="20589"/>
                      <a:pt x="6350" y="20513"/>
                      <a:pt x="6350" y="20513"/>
                    </a:cubicBezTo>
                    <a:cubicBezTo>
                      <a:pt x="6350" y="20513"/>
                      <a:pt x="6350" y="20513"/>
                      <a:pt x="6350" y="20513"/>
                    </a:cubicBezTo>
                    <a:cubicBezTo>
                      <a:pt x="6422" y="20425"/>
                      <a:pt x="6603" y="20235"/>
                      <a:pt x="6795" y="20033"/>
                    </a:cubicBezTo>
                    <a:cubicBezTo>
                      <a:pt x="7384" y="19413"/>
                      <a:pt x="7865" y="18883"/>
                      <a:pt x="8082" y="18428"/>
                    </a:cubicBezTo>
                    <a:cubicBezTo>
                      <a:pt x="13518" y="18428"/>
                      <a:pt x="13518" y="18428"/>
                      <a:pt x="13518" y="18428"/>
                    </a:cubicBezTo>
                    <a:cubicBezTo>
                      <a:pt x="13735" y="18883"/>
                      <a:pt x="14216" y="19413"/>
                      <a:pt x="14805" y="20033"/>
                    </a:cubicBezTo>
                    <a:close/>
                    <a:moveTo>
                      <a:pt x="20253" y="16519"/>
                    </a:moveTo>
                    <a:cubicBezTo>
                      <a:pt x="20253" y="16785"/>
                      <a:pt x="20037" y="17012"/>
                      <a:pt x="19784" y="17012"/>
                    </a:cubicBezTo>
                    <a:cubicBezTo>
                      <a:pt x="1816" y="17012"/>
                      <a:pt x="1816" y="17012"/>
                      <a:pt x="1816" y="17012"/>
                    </a:cubicBezTo>
                    <a:cubicBezTo>
                      <a:pt x="1551" y="17012"/>
                      <a:pt x="1347" y="16785"/>
                      <a:pt x="1347" y="16519"/>
                    </a:cubicBezTo>
                    <a:cubicBezTo>
                      <a:pt x="1347" y="1908"/>
                      <a:pt x="1347" y="1908"/>
                      <a:pt x="1347" y="1908"/>
                    </a:cubicBezTo>
                    <a:cubicBezTo>
                      <a:pt x="1347" y="1630"/>
                      <a:pt x="1551" y="1416"/>
                      <a:pt x="1816" y="1416"/>
                    </a:cubicBezTo>
                    <a:cubicBezTo>
                      <a:pt x="19784" y="1416"/>
                      <a:pt x="19784" y="1416"/>
                      <a:pt x="19784" y="1416"/>
                    </a:cubicBezTo>
                    <a:cubicBezTo>
                      <a:pt x="20037" y="1416"/>
                      <a:pt x="20253" y="1630"/>
                      <a:pt x="20253" y="1908"/>
                    </a:cubicBezTo>
                    <a:lnTo>
                      <a:pt x="20253" y="16519"/>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4" name="Shape 243"/>
              <p:cNvSpPr/>
              <p:nvPr/>
            </p:nvSpPr>
            <p:spPr>
              <a:xfrm>
                <a:off x="50107" y="50107"/>
                <a:ext cx="301591" cy="201092"/>
              </a:xfrm>
              <a:custGeom>
                <a:avLst/>
                <a:gdLst/>
                <a:ahLst/>
                <a:cxnLst>
                  <a:cxn ang="0">
                    <a:pos x="wd2" y="hd2"/>
                  </a:cxn>
                  <a:cxn ang="5400000">
                    <a:pos x="wd2" y="hd2"/>
                  </a:cxn>
                  <a:cxn ang="10800000">
                    <a:pos x="wd2" y="hd2"/>
                  </a:cxn>
                  <a:cxn ang="16200000">
                    <a:pos x="wd2" y="hd2"/>
                  </a:cxn>
                </a:cxnLst>
                <a:rect l="0" t="0" r="r" b="b"/>
                <a:pathLst>
                  <a:path w="21600" h="21600" extrusionOk="0">
                    <a:moveTo>
                      <a:pt x="20062" y="0"/>
                    </a:moveTo>
                    <a:cubicBezTo>
                      <a:pt x="1538" y="0"/>
                      <a:pt x="1538" y="0"/>
                      <a:pt x="1538" y="0"/>
                    </a:cubicBezTo>
                    <a:cubicBezTo>
                      <a:pt x="689" y="0"/>
                      <a:pt x="0" y="1033"/>
                      <a:pt x="0" y="2283"/>
                    </a:cubicBezTo>
                    <a:cubicBezTo>
                      <a:pt x="0" y="19293"/>
                      <a:pt x="0" y="19293"/>
                      <a:pt x="0" y="19293"/>
                    </a:cubicBezTo>
                    <a:cubicBezTo>
                      <a:pt x="0" y="20567"/>
                      <a:pt x="689" y="21600"/>
                      <a:pt x="1538" y="21600"/>
                    </a:cubicBezTo>
                    <a:cubicBezTo>
                      <a:pt x="20062" y="21600"/>
                      <a:pt x="20062" y="21600"/>
                      <a:pt x="20062" y="21600"/>
                    </a:cubicBezTo>
                    <a:cubicBezTo>
                      <a:pt x="20911" y="21600"/>
                      <a:pt x="21600" y="20567"/>
                      <a:pt x="21600" y="19293"/>
                    </a:cubicBezTo>
                    <a:cubicBezTo>
                      <a:pt x="21600" y="2283"/>
                      <a:pt x="21600" y="2283"/>
                      <a:pt x="21600" y="2283"/>
                    </a:cubicBezTo>
                    <a:cubicBezTo>
                      <a:pt x="21600" y="1033"/>
                      <a:pt x="20911" y="0"/>
                      <a:pt x="20062" y="0"/>
                    </a:cubicBezTo>
                    <a:close/>
                    <a:moveTo>
                      <a:pt x="20687" y="19293"/>
                    </a:moveTo>
                    <a:cubicBezTo>
                      <a:pt x="20687" y="19822"/>
                      <a:pt x="20414" y="20255"/>
                      <a:pt x="20062" y="20255"/>
                    </a:cubicBezTo>
                    <a:cubicBezTo>
                      <a:pt x="1538" y="20255"/>
                      <a:pt x="1538" y="20255"/>
                      <a:pt x="1538" y="20255"/>
                    </a:cubicBezTo>
                    <a:cubicBezTo>
                      <a:pt x="1186" y="20255"/>
                      <a:pt x="897" y="19822"/>
                      <a:pt x="897" y="19293"/>
                    </a:cubicBezTo>
                    <a:cubicBezTo>
                      <a:pt x="897" y="2283"/>
                      <a:pt x="897" y="2283"/>
                      <a:pt x="897" y="2283"/>
                    </a:cubicBezTo>
                    <a:cubicBezTo>
                      <a:pt x="897" y="1778"/>
                      <a:pt x="1186" y="1345"/>
                      <a:pt x="1538" y="1345"/>
                    </a:cubicBezTo>
                    <a:cubicBezTo>
                      <a:pt x="20062" y="1345"/>
                      <a:pt x="20062" y="1345"/>
                      <a:pt x="20062" y="1345"/>
                    </a:cubicBezTo>
                    <a:cubicBezTo>
                      <a:pt x="20414" y="1345"/>
                      <a:pt x="20687" y="1778"/>
                      <a:pt x="20687" y="2283"/>
                    </a:cubicBezTo>
                    <a:lnTo>
                      <a:pt x="20687" y="19293"/>
                    </a:ln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5" name="Shape 244"/>
              <p:cNvSpPr/>
              <p:nvPr/>
            </p:nvSpPr>
            <p:spPr>
              <a:xfrm>
                <a:off x="182088" y="257060"/>
                <a:ext cx="37629" cy="375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6" y="0"/>
                      <a:pt x="0" y="4886"/>
                      <a:pt x="0" y="10800"/>
                    </a:cubicBezTo>
                    <a:cubicBezTo>
                      <a:pt x="0" y="16843"/>
                      <a:pt x="4886" y="21600"/>
                      <a:pt x="10800" y="21600"/>
                    </a:cubicBezTo>
                    <a:cubicBezTo>
                      <a:pt x="16714" y="21600"/>
                      <a:pt x="21600" y="16843"/>
                      <a:pt x="21600" y="10800"/>
                    </a:cubicBezTo>
                    <a:cubicBezTo>
                      <a:pt x="21600" y="4886"/>
                      <a:pt x="16714" y="0"/>
                      <a:pt x="10800" y="0"/>
                    </a:cubicBezTo>
                    <a:close/>
                    <a:moveTo>
                      <a:pt x="10800" y="14400"/>
                    </a:moveTo>
                    <a:cubicBezTo>
                      <a:pt x="8743" y="14400"/>
                      <a:pt x="7200" y="12857"/>
                      <a:pt x="7200" y="10800"/>
                    </a:cubicBezTo>
                    <a:cubicBezTo>
                      <a:pt x="7200" y="8871"/>
                      <a:pt x="8743" y="7200"/>
                      <a:pt x="10800" y="7200"/>
                    </a:cubicBezTo>
                    <a:cubicBezTo>
                      <a:pt x="12729" y="7200"/>
                      <a:pt x="14400" y="8871"/>
                      <a:pt x="14400" y="10800"/>
                    </a:cubicBezTo>
                    <a:cubicBezTo>
                      <a:pt x="14400" y="12857"/>
                      <a:pt x="12729" y="14400"/>
                      <a:pt x="10800" y="1440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6" name="Shape 245"/>
              <p:cNvSpPr/>
              <p:nvPr/>
            </p:nvSpPr>
            <p:spPr>
              <a:xfrm>
                <a:off x="150511" y="150605"/>
                <a:ext cx="37440" cy="75163"/>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432" y="0"/>
                      <a:pt x="5432" y="0"/>
                      <a:pt x="5432" y="0"/>
                    </a:cubicBezTo>
                    <a:cubicBezTo>
                      <a:pt x="2457" y="0"/>
                      <a:pt x="0" y="1157"/>
                      <a:pt x="0" y="2700"/>
                    </a:cubicBezTo>
                    <a:cubicBezTo>
                      <a:pt x="0" y="18900"/>
                      <a:pt x="0" y="18900"/>
                      <a:pt x="0" y="18900"/>
                    </a:cubicBezTo>
                    <a:cubicBezTo>
                      <a:pt x="0" y="20379"/>
                      <a:pt x="2457" y="21600"/>
                      <a:pt x="5432" y="21600"/>
                    </a:cubicBezTo>
                    <a:cubicBezTo>
                      <a:pt x="16168" y="21600"/>
                      <a:pt x="16168" y="21600"/>
                      <a:pt x="16168" y="21600"/>
                    </a:cubicBezTo>
                    <a:cubicBezTo>
                      <a:pt x="19143" y="21600"/>
                      <a:pt x="21600" y="20379"/>
                      <a:pt x="21600" y="18900"/>
                    </a:cubicBezTo>
                    <a:cubicBezTo>
                      <a:pt x="21600" y="2700"/>
                      <a:pt x="21600" y="2700"/>
                      <a:pt x="21600" y="2700"/>
                    </a:cubicBezTo>
                    <a:cubicBezTo>
                      <a:pt x="21600" y="1157"/>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7" name="Shape 246"/>
              <p:cNvSpPr/>
              <p:nvPr/>
            </p:nvSpPr>
            <p:spPr>
              <a:xfrm>
                <a:off x="275780" y="75161"/>
                <a:ext cx="37818" cy="150607"/>
              </a:xfrm>
              <a:custGeom>
                <a:avLst/>
                <a:gdLst/>
                <a:ahLst/>
                <a:cxnLst>
                  <a:cxn ang="0">
                    <a:pos x="wd2" y="hd2"/>
                  </a:cxn>
                  <a:cxn ang="5400000">
                    <a:pos x="wd2" y="hd2"/>
                  </a:cxn>
                  <a:cxn ang="10800000">
                    <a:pos x="wd2" y="hd2"/>
                  </a:cxn>
                  <a:cxn ang="16200000">
                    <a:pos x="wd2" y="hd2"/>
                  </a:cxn>
                </a:cxnLst>
                <a:rect l="0" t="0" r="r" b="b"/>
                <a:pathLst>
                  <a:path w="21600" h="21600" extrusionOk="0">
                    <a:moveTo>
                      <a:pt x="16104" y="0"/>
                    </a:moveTo>
                    <a:cubicBezTo>
                      <a:pt x="5368" y="0"/>
                      <a:pt x="5368" y="0"/>
                      <a:pt x="5368" y="0"/>
                    </a:cubicBezTo>
                    <a:cubicBezTo>
                      <a:pt x="2428" y="0"/>
                      <a:pt x="0" y="610"/>
                      <a:pt x="0" y="1316"/>
                    </a:cubicBezTo>
                    <a:cubicBezTo>
                      <a:pt x="0" y="20284"/>
                      <a:pt x="0" y="20284"/>
                      <a:pt x="0" y="20284"/>
                    </a:cubicBezTo>
                    <a:cubicBezTo>
                      <a:pt x="0" y="21022"/>
                      <a:pt x="2428" y="21600"/>
                      <a:pt x="5368" y="21600"/>
                    </a:cubicBezTo>
                    <a:cubicBezTo>
                      <a:pt x="16104" y="21600"/>
                      <a:pt x="16104" y="21600"/>
                      <a:pt x="16104" y="21600"/>
                    </a:cubicBezTo>
                    <a:cubicBezTo>
                      <a:pt x="19172" y="21600"/>
                      <a:pt x="21600" y="21022"/>
                      <a:pt x="21600" y="20284"/>
                    </a:cubicBezTo>
                    <a:cubicBezTo>
                      <a:pt x="21600" y="1316"/>
                      <a:pt x="21600" y="1316"/>
                      <a:pt x="21600" y="1316"/>
                    </a:cubicBezTo>
                    <a:cubicBezTo>
                      <a:pt x="21600" y="610"/>
                      <a:pt x="19172" y="0"/>
                      <a:pt x="16104"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8" name="Shape 247"/>
              <p:cNvSpPr/>
              <p:nvPr/>
            </p:nvSpPr>
            <p:spPr>
              <a:xfrm>
                <a:off x="213382" y="125552"/>
                <a:ext cx="37345" cy="100215"/>
              </a:xfrm>
              <a:custGeom>
                <a:avLst/>
                <a:gdLst/>
                <a:ahLst/>
                <a:cxnLst>
                  <a:cxn ang="0">
                    <a:pos x="wd2" y="hd2"/>
                  </a:cxn>
                  <a:cxn ang="5400000">
                    <a:pos x="wd2" y="hd2"/>
                  </a:cxn>
                  <a:cxn ang="10800000">
                    <a:pos x="wd2" y="hd2"/>
                  </a:cxn>
                  <a:cxn ang="16200000">
                    <a:pos x="wd2" y="hd2"/>
                  </a:cxn>
                </a:cxnLst>
                <a:rect l="0" t="0" r="r" b="b"/>
                <a:pathLst>
                  <a:path w="21600" h="21600" extrusionOk="0">
                    <a:moveTo>
                      <a:pt x="16168" y="0"/>
                    </a:moveTo>
                    <a:cubicBezTo>
                      <a:pt x="5303" y="0"/>
                      <a:pt x="5303" y="0"/>
                      <a:pt x="5303" y="0"/>
                    </a:cubicBezTo>
                    <a:cubicBezTo>
                      <a:pt x="2328" y="0"/>
                      <a:pt x="0" y="868"/>
                      <a:pt x="0" y="1929"/>
                    </a:cubicBezTo>
                    <a:cubicBezTo>
                      <a:pt x="0" y="19623"/>
                      <a:pt x="0" y="19623"/>
                      <a:pt x="0" y="19623"/>
                    </a:cubicBezTo>
                    <a:cubicBezTo>
                      <a:pt x="0" y="20732"/>
                      <a:pt x="2328" y="21600"/>
                      <a:pt x="5303" y="21600"/>
                    </a:cubicBezTo>
                    <a:cubicBezTo>
                      <a:pt x="16168" y="21600"/>
                      <a:pt x="16168" y="21600"/>
                      <a:pt x="16168" y="21600"/>
                    </a:cubicBezTo>
                    <a:cubicBezTo>
                      <a:pt x="19143" y="21600"/>
                      <a:pt x="21600" y="20732"/>
                      <a:pt x="21600" y="19623"/>
                    </a:cubicBezTo>
                    <a:cubicBezTo>
                      <a:pt x="21600" y="1929"/>
                      <a:pt x="21600" y="1929"/>
                      <a:pt x="21600" y="1929"/>
                    </a:cubicBezTo>
                    <a:cubicBezTo>
                      <a:pt x="21600" y="868"/>
                      <a:pt x="19143" y="0"/>
                      <a:pt x="16168"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sp>
            <p:nvSpPr>
              <p:cNvPr id="599" name="Shape 248"/>
              <p:cNvSpPr/>
              <p:nvPr/>
            </p:nvSpPr>
            <p:spPr>
              <a:xfrm>
                <a:off x="87735" y="100214"/>
                <a:ext cx="37723" cy="125553"/>
              </a:xfrm>
              <a:custGeom>
                <a:avLst/>
                <a:gdLst/>
                <a:ahLst/>
                <a:cxnLst>
                  <a:cxn ang="0">
                    <a:pos x="wd2" y="hd2"/>
                  </a:cxn>
                  <a:cxn ang="5400000">
                    <a:pos x="wd2" y="hd2"/>
                  </a:cxn>
                  <a:cxn ang="10800000">
                    <a:pos x="wd2" y="hd2"/>
                  </a:cxn>
                  <a:cxn ang="16200000">
                    <a:pos x="wd2" y="hd2"/>
                  </a:cxn>
                </a:cxnLst>
                <a:rect l="0" t="0" r="r" b="b"/>
                <a:pathLst>
                  <a:path w="21600" h="21600" extrusionOk="0">
                    <a:moveTo>
                      <a:pt x="16232" y="0"/>
                    </a:moveTo>
                    <a:cubicBezTo>
                      <a:pt x="5496" y="0"/>
                      <a:pt x="5496" y="0"/>
                      <a:pt x="5496" y="0"/>
                    </a:cubicBezTo>
                    <a:cubicBezTo>
                      <a:pt x="2428" y="0"/>
                      <a:pt x="0" y="693"/>
                      <a:pt x="0" y="1540"/>
                    </a:cubicBezTo>
                    <a:cubicBezTo>
                      <a:pt x="0" y="20060"/>
                      <a:pt x="0" y="20060"/>
                      <a:pt x="0" y="20060"/>
                    </a:cubicBezTo>
                    <a:cubicBezTo>
                      <a:pt x="0" y="20907"/>
                      <a:pt x="2428" y="21600"/>
                      <a:pt x="5496" y="21600"/>
                    </a:cubicBezTo>
                    <a:cubicBezTo>
                      <a:pt x="16232" y="21600"/>
                      <a:pt x="16232" y="21600"/>
                      <a:pt x="16232" y="21600"/>
                    </a:cubicBezTo>
                    <a:cubicBezTo>
                      <a:pt x="19172" y="21600"/>
                      <a:pt x="21600" y="20907"/>
                      <a:pt x="21600" y="20060"/>
                    </a:cubicBezTo>
                    <a:cubicBezTo>
                      <a:pt x="21600" y="1540"/>
                      <a:pt x="21600" y="1540"/>
                      <a:pt x="21600" y="1540"/>
                    </a:cubicBezTo>
                    <a:cubicBezTo>
                      <a:pt x="21600" y="693"/>
                      <a:pt x="19172" y="0"/>
                      <a:pt x="16232" y="0"/>
                    </a:cubicBezTo>
                    <a:close/>
                  </a:path>
                </a:pathLst>
              </a:custGeom>
              <a:solidFill>
                <a:srgbClr val="FFFFFF"/>
              </a:solidFill>
              <a:ln w="12700" cap="flat">
                <a:noFill/>
                <a:miter lim="400000"/>
              </a:ln>
              <a:effectLst/>
            </p:spPr>
            <p:txBody>
              <a:bodyPr wrap="square" lIns="34289" tIns="34289" rIns="34289" bIns="34289" numCol="1" anchor="t">
                <a:noAutofit/>
              </a:bodyPr>
              <a:lstStyle/>
              <a:p>
                <a:pPr lvl="0">
                  <a:defRPr sz="1800">
                    <a:latin typeface="Calibri"/>
                    <a:ea typeface="Calibri"/>
                    <a:cs typeface="Calibri"/>
                    <a:sym typeface="Calibri"/>
                  </a:defRPr>
                </a:pPr>
                <a:endParaRPr/>
              </a:p>
            </p:txBody>
          </p:sp>
        </p:grpSp>
        <p:grpSp>
          <p:nvGrpSpPr>
            <p:cNvPr id="600" name="Group 599"/>
            <p:cNvGrpSpPr/>
            <p:nvPr/>
          </p:nvGrpSpPr>
          <p:grpSpPr>
            <a:xfrm>
              <a:off x="2761079" y="6049354"/>
              <a:ext cx="483045" cy="586410"/>
              <a:chOff x="812800" y="2719388"/>
              <a:chExt cx="1017588" cy="1158875"/>
            </a:xfrm>
            <a:solidFill>
              <a:schemeClr val="bg1"/>
            </a:solidFill>
          </p:grpSpPr>
          <p:sp>
            <p:nvSpPr>
              <p:cNvPr id="601"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2" name="Oval 36"/>
              <p:cNvSpPr>
                <a:spLocks noChangeArrowheads="1"/>
              </p:cNvSpPr>
              <p:nvPr/>
            </p:nvSpPr>
            <p:spPr bwMode="auto">
              <a:xfrm>
                <a:off x="1612900" y="3624263"/>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3" name="Oval 37"/>
              <p:cNvSpPr>
                <a:spLocks noChangeArrowheads="1"/>
              </p:cNvSpPr>
              <p:nvPr/>
            </p:nvSpPr>
            <p:spPr bwMode="auto">
              <a:xfrm>
                <a:off x="1612900" y="3406776"/>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4" name="Oval 38"/>
              <p:cNvSpPr>
                <a:spLocks noChangeArrowheads="1"/>
              </p:cNvSpPr>
              <p:nvPr/>
            </p:nvSpPr>
            <p:spPr bwMode="auto">
              <a:xfrm>
                <a:off x="1612900" y="3190876"/>
                <a:ext cx="71438" cy="714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05" name="Group 604"/>
            <p:cNvGrpSpPr/>
            <p:nvPr/>
          </p:nvGrpSpPr>
          <p:grpSpPr>
            <a:xfrm>
              <a:off x="3240478" y="6284985"/>
              <a:ext cx="483045" cy="586410"/>
              <a:chOff x="812800" y="2719388"/>
              <a:chExt cx="1017588" cy="1158875"/>
            </a:xfrm>
            <a:solidFill>
              <a:schemeClr val="bg1"/>
            </a:solidFill>
          </p:grpSpPr>
          <p:sp>
            <p:nvSpPr>
              <p:cNvPr id="606"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7" name="Oval 36"/>
              <p:cNvSpPr>
                <a:spLocks noChangeArrowheads="1"/>
              </p:cNvSpPr>
              <p:nvPr/>
            </p:nvSpPr>
            <p:spPr bwMode="auto">
              <a:xfrm>
                <a:off x="1612900" y="3624263"/>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8" name="Oval 37"/>
              <p:cNvSpPr>
                <a:spLocks noChangeArrowheads="1"/>
              </p:cNvSpPr>
              <p:nvPr/>
            </p:nvSpPr>
            <p:spPr bwMode="auto">
              <a:xfrm>
                <a:off x="1612900" y="3406776"/>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9" name="Oval 38"/>
              <p:cNvSpPr>
                <a:spLocks noChangeArrowheads="1"/>
              </p:cNvSpPr>
              <p:nvPr/>
            </p:nvSpPr>
            <p:spPr bwMode="auto">
              <a:xfrm>
                <a:off x="1612900" y="3190876"/>
                <a:ext cx="71438" cy="714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10" name="Group 609"/>
            <p:cNvGrpSpPr/>
            <p:nvPr/>
          </p:nvGrpSpPr>
          <p:grpSpPr>
            <a:xfrm>
              <a:off x="3720400" y="6532995"/>
              <a:ext cx="483045" cy="586410"/>
              <a:chOff x="812800" y="2719388"/>
              <a:chExt cx="1017588" cy="1158875"/>
            </a:xfrm>
            <a:solidFill>
              <a:schemeClr val="bg1"/>
            </a:solidFill>
          </p:grpSpPr>
          <p:sp>
            <p:nvSpPr>
              <p:cNvPr id="611"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2" name="Oval 36"/>
              <p:cNvSpPr>
                <a:spLocks noChangeArrowheads="1"/>
              </p:cNvSpPr>
              <p:nvPr/>
            </p:nvSpPr>
            <p:spPr bwMode="auto">
              <a:xfrm>
                <a:off x="1612900" y="3624263"/>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3" name="Oval 37"/>
              <p:cNvSpPr>
                <a:spLocks noChangeArrowheads="1"/>
              </p:cNvSpPr>
              <p:nvPr/>
            </p:nvSpPr>
            <p:spPr bwMode="auto">
              <a:xfrm>
                <a:off x="1612900" y="3406776"/>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4" name="Oval 38"/>
              <p:cNvSpPr>
                <a:spLocks noChangeArrowheads="1"/>
              </p:cNvSpPr>
              <p:nvPr/>
            </p:nvSpPr>
            <p:spPr bwMode="auto">
              <a:xfrm>
                <a:off x="1612900" y="3190876"/>
                <a:ext cx="71438" cy="714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15" name="Group 614"/>
            <p:cNvGrpSpPr/>
            <p:nvPr/>
          </p:nvGrpSpPr>
          <p:grpSpPr>
            <a:xfrm>
              <a:off x="4213585" y="6767356"/>
              <a:ext cx="483045" cy="586410"/>
              <a:chOff x="812800" y="2719388"/>
              <a:chExt cx="1017588" cy="1158875"/>
            </a:xfrm>
            <a:solidFill>
              <a:schemeClr val="bg1"/>
            </a:solidFill>
          </p:grpSpPr>
          <p:sp>
            <p:nvSpPr>
              <p:cNvPr id="616"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7" name="Oval 36"/>
              <p:cNvSpPr>
                <a:spLocks noChangeArrowheads="1"/>
              </p:cNvSpPr>
              <p:nvPr/>
            </p:nvSpPr>
            <p:spPr bwMode="auto">
              <a:xfrm>
                <a:off x="1612900" y="3624263"/>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8" name="Oval 37"/>
              <p:cNvSpPr>
                <a:spLocks noChangeArrowheads="1"/>
              </p:cNvSpPr>
              <p:nvPr/>
            </p:nvSpPr>
            <p:spPr bwMode="auto">
              <a:xfrm>
                <a:off x="1612900" y="3406776"/>
                <a:ext cx="71438" cy="730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9" name="Oval 38"/>
              <p:cNvSpPr>
                <a:spLocks noChangeArrowheads="1"/>
              </p:cNvSpPr>
              <p:nvPr/>
            </p:nvSpPr>
            <p:spPr bwMode="auto">
              <a:xfrm>
                <a:off x="1612900" y="3190876"/>
                <a:ext cx="71438" cy="714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20" name="Group 619"/>
            <p:cNvGrpSpPr/>
            <p:nvPr/>
          </p:nvGrpSpPr>
          <p:grpSpPr>
            <a:xfrm>
              <a:off x="5293813" y="5126185"/>
              <a:ext cx="708657" cy="567077"/>
              <a:chOff x="6069013" y="-1522413"/>
              <a:chExt cx="4465637" cy="3573463"/>
            </a:xfrm>
            <a:solidFill>
              <a:schemeClr val="accent6"/>
            </a:solidFill>
          </p:grpSpPr>
          <p:sp>
            <p:nvSpPr>
              <p:cNvPr id="621" name="Freeform 14"/>
              <p:cNvSpPr>
                <a:spLocks/>
              </p:cNvSpPr>
              <p:nvPr/>
            </p:nvSpPr>
            <p:spPr bwMode="auto">
              <a:xfrm>
                <a:off x="6069013" y="-1522413"/>
                <a:ext cx="4465637" cy="2979738"/>
              </a:xfrm>
              <a:custGeom>
                <a:avLst/>
                <a:gdLst>
                  <a:gd name="T0" fmla="*/ 869 w 1188"/>
                  <a:gd name="T1" fmla="*/ 792 h 792"/>
                  <a:gd name="T2" fmla="*/ 830 w 1188"/>
                  <a:gd name="T3" fmla="*/ 753 h 792"/>
                  <a:gd name="T4" fmla="*/ 869 w 1188"/>
                  <a:gd name="T5" fmla="*/ 713 h 792"/>
                  <a:gd name="T6" fmla="*/ 949 w 1188"/>
                  <a:gd name="T7" fmla="*/ 713 h 792"/>
                  <a:gd name="T8" fmla="*/ 953 w 1188"/>
                  <a:gd name="T9" fmla="*/ 713 h 792"/>
                  <a:gd name="T10" fmla="*/ 955 w 1188"/>
                  <a:gd name="T11" fmla="*/ 713 h 792"/>
                  <a:gd name="T12" fmla="*/ 1109 w 1188"/>
                  <a:gd name="T13" fmla="*/ 555 h 792"/>
                  <a:gd name="T14" fmla="*/ 951 w 1188"/>
                  <a:gd name="T15" fmla="*/ 396 h 792"/>
                  <a:gd name="T16" fmla="*/ 915 w 1188"/>
                  <a:gd name="T17" fmla="*/ 401 h 792"/>
                  <a:gd name="T18" fmla="*/ 879 w 1188"/>
                  <a:gd name="T19" fmla="*/ 391 h 792"/>
                  <a:gd name="T20" fmla="*/ 867 w 1188"/>
                  <a:gd name="T21" fmla="*/ 356 h 792"/>
                  <a:gd name="T22" fmla="*/ 871 w 1188"/>
                  <a:gd name="T23" fmla="*/ 317 h 792"/>
                  <a:gd name="T24" fmla="*/ 634 w 1188"/>
                  <a:gd name="T25" fmla="*/ 79 h 792"/>
                  <a:gd name="T26" fmla="*/ 398 w 1188"/>
                  <a:gd name="T27" fmla="*/ 296 h 792"/>
                  <a:gd name="T28" fmla="*/ 380 w 1188"/>
                  <a:gd name="T29" fmla="*/ 326 h 792"/>
                  <a:gd name="T30" fmla="*/ 345 w 1188"/>
                  <a:gd name="T31" fmla="*/ 330 h 792"/>
                  <a:gd name="T32" fmla="*/ 277 w 1188"/>
                  <a:gd name="T33" fmla="*/ 317 h 792"/>
                  <a:gd name="T34" fmla="*/ 79 w 1188"/>
                  <a:gd name="T35" fmla="*/ 515 h 792"/>
                  <a:gd name="T36" fmla="*/ 272 w 1188"/>
                  <a:gd name="T37" fmla="*/ 713 h 792"/>
                  <a:gd name="T38" fmla="*/ 275 w 1188"/>
                  <a:gd name="T39" fmla="*/ 713 h 792"/>
                  <a:gd name="T40" fmla="*/ 295 w 1188"/>
                  <a:gd name="T41" fmla="*/ 713 h 792"/>
                  <a:gd name="T42" fmla="*/ 358 w 1188"/>
                  <a:gd name="T43" fmla="*/ 713 h 792"/>
                  <a:gd name="T44" fmla="*/ 398 w 1188"/>
                  <a:gd name="T45" fmla="*/ 753 h 792"/>
                  <a:gd name="T46" fmla="*/ 358 w 1188"/>
                  <a:gd name="T47" fmla="*/ 792 h 792"/>
                  <a:gd name="T48" fmla="*/ 282 w 1188"/>
                  <a:gd name="T49" fmla="*/ 792 h 792"/>
                  <a:gd name="T50" fmla="*/ 277 w 1188"/>
                  <a:gd name="T51" fmla="*/ 792 h 792"/>
                  <a:gd name="T52" fmla="*/ 0 w 1188"/>
                  <a:gd name="T53" fmla="*/ 515 h 792"/>
                  <a:gd name="T54" fmla="*/ 277 w 1188"/>
                  <a:gd name="T55" fmla="*/ 238 h 792"/>
                  <a:gd name="T56" fmla="*/ 327 w 1188"/>
                  <a:gd name="T57" fmla="*/ 242 h 792"/>
                  <a:gd name="T58" fmla="*/ 634 w 1188"/>
                  <a:gd name="T59" fmla="*/ 0 h 792"/>
                  <a:gd name="T60" fmla="*/ 950 w 1188"/>
                  <a:gd name="T61" fmla="*/ 317 h 792"/>
                  <a:gd name="T62" fmla="*/ 950 w 1188"/>
                  <a:gd name="T63" fmla="*/ 317 h 792"/>
                  <a:gd name="T64" fmla="*/ 951 w 1188"/>
                  <a:gd name="T65" fmla="*/ 317 h 792"/>
                  <a:gd name="T66" fmla="*/ 1188 w 1188"/>
                  <a:gd name="T67" fmla="*/ 555 h 792"/>
                  <a:gd name="T68" fmla="*/ 951 w 1188"/>
                  <a:gd name="T69" fmla="*/ 792 h 792"/>
                  <a:gd name="T70" fmla="*/ 946 w 1188"/>
                  <a:gd name="T71" fmla="*/ 792 h 792"/>
                  <a:gd name="T72" fmla="*/ 869 w 1188"/>
                  <a:gd name="T73"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8" h="792">
                    <a:moveTo>
                      <a:pt x="869" y="792"/>
                    </a:moveTo>
                    <a:cubicBezTo>
                      <a:pt x="847" y="792"/>
                      <a:pt x="830" y="775"/>
                      <a:pt x="830" y="753"/>
                    </a:cubicBezTo>
                    <a:cubicBezTo>
                      <a:pt x="830" y="731"/>
                      <a:pt x="847" y="713"/>
                      <a:pt x="869" y="713"/>
                    </a:cubicBezTo>
                    <a:cubicBezTo>
                      <a:pt x="949" y="713"/>
                      <a:pt x="949" y="713"/>
                      <a:pt x="949" y="713"/>
                    </a:cubicBezTo>
                    <a:cubicBezTo>
                      <a:pt x="950" y="713"/>
                      <a:pt x="952" y="713"/>
                      <a:pt x="953" y="713"/>
                    </a:cubicBezTo>
                    <a:cubicBezTo>
                      <a:pt x="954" y="713"/>
                      <a:pt x="955" y="713"/>
                      <a:pt x="955" y="713"/>
                    </a:cubicBezTo>
                    <a:cubicBezTo>
                      <a:pt x="1041" y="710"/>
                      <a:pt x="1109" y="640"/>
                      <a:pt x="1109" y="555"/>
                    </a:cubicBezTo>
                    <a:cubicBezTo>
                      <a:pt x="1109" y="467"/>
                      <a:pt x="1038" y="396"/>
                      <a:pt x="951" y="396"/>
                    </a:cubicBezTo>
                    <a:cubicBezTo>
                      <a:pt x="940" y="396"/>
                      <a:pt x="928" y="398"/>
                      <a:pt x="915" y="401"/>
                    </a:cubicBezTo>
                    <a:cubicBezTo>
                      <a:pt x="902" y="404"/>
                      <a:pt x="889" y="400"/>
                      <a:pt x="879" y="391"/>
                    </a:cubicBezTo>
                    <a:cubicBezTo>
                      <a:pt x="870" y="382"/>
                      <a:pt x="865" y="369"/>
                      <a:pt x="867" y="356"/>
                    </a:cubicBezTo>
                    <a:cubicBezTo>
                      <a:pt x="869" y="343"/>
                      <a:pt x="871" y="330"/>
                      <a:pt x="871" y="317"/>
                    </a:cubicBezTo>
                    <a:cubicBezTo>
                      <a:pt x="871" y="186"/>
                      <a:pt x="765" y="79"/>
                      <a:pt x="634" y="79"/>
                    </a:cubicBezTo>
                    <a:cubicBezTo>
                      <a:pt x="510" y="79"/>
                      <a:pt x="409" y="172"/>
                      <a:pt x="398" y="296"/>
                    </a:cubicBezTo>
                    <a:cubicBezTo>
                      <a:pt x="397" y="308"/>
                      <a:pt x="390" y="319"/>
                      <a:pt x="380" y="326"/>
                    </a:cubicBezTo>
                    <a:cubicBezTo>
                      <a:pt x="370" y="332"/>
                      <a:pt x="357" y="334"/>
                      <a:pt x="345" y="330"/>
                    </a:cubicBezTo>
                    <a:cubicBezTo>
                      <a:pt x="322" y="321"/>
                      <a:pt x="300" y="317"/>
                      <a:pt x="277" y="317"/>
                    </a:cubicBezTo>
                    <a:cubicBezTo>
                      <a:pt x="168" y="317"/>
                      <a:pt x="79" y="406"/>
                      <a:pt x="79" y="515"/>
                    </a:cubicBezTo>
                    <a:cubicBezTo>
                      <a:pt x="79" y="623"/>
                      <a:pt x="165" y="710"/>
                      <a:pt x="272" y="713"/>
                    </a:cubicBezTo>
                    <a:cubicBezTo>
                      <a:pt x="273" y="713"/>
                      <a:pt x="274" y="713"/>
                      <a:pt x="275" y="713"/>
                    </a:cubicBezTo>
                    <a:cubicBezTo>
                      <a:pt x="295" y="713"/>
                      <a:pt x="295" y="713"/>
                      <a:pt x="295" y="713"/>
                    </a:cubicBezTo>
                    <a:cubicBezTo>
                      <a:pt x="358" y="713"/>
                      <a:pt x="358" y="713"/>
                      <a:pt x="358" y="713"/>
                    </a:cubicBezTo>
                    <a:cubicBezTo>
                      <a:pt x="380" y="713"/>
                      <a:pt x="398" y="731"/>
                      <a:pt x="398" y="753"/>
                    </a:cubicBezTo>
                    <a:cubicBezTo>
                      <a:pt x="398" y="775"/>
                      <a:pt x="380" y="792"/>
                      <a:pt x="358" y="792"/>
                    </a:cubicBezTo>
                    <a:cubicBezTo>
                      <a:pt x="282" y="792"/>
                      <a:pt x="282" y="792"/>
                      <a:pt x="282" y="792"/>
                    </a:cubicBezTo>
                    <a:cubicBezTo>
                      <a:pt x="281" y="792"/>
                      <a:pt x="279" y="792"/>
                      <a:pt x="277" y="792"/>
                    </a:cubicBezTo>
                    <a:cubicBezTo>
                      <a:pt x="124" y="792"/>
                      <a:pt x="0" y="668"/>
                      <a:pt x="0" y="515"/>
                    </a:cubicBezTo>
                    <a:cubicBezTo>
                      <a:pt x="0" y="362"/>
                      <a:pt x="124" y="238"/>
                      <a:pt x="277" y="238"/>
                    </a:cubicBezTo>
                    <a:cubicBezTo>
                      <a:pt x="294" y="238"/>
                      <a:pt x="310" y="239"/>
                      <a:pt x="327" y="242"/>
                    </a:cubicBezTo>
                    <a:cubicBezTo>
                      <a:pt x="360" y="101"/>
                      <a:pt x="485" y="0"/>
                      <a:pt x="634" y="0"/>
                    </a:cubicBezTo>
                    <a:cubicBezTo>
                      <a:pt x="808" y="0"/>
                      <a:pt x="950" y="142"/>
                      <a:pt x="950" y="317"/>
                    </a:cubicBezTo>
                    <a:cubicBezTo>
                      <a:pt x="950" y="317"/>
                      <a:pt x="950" y="317"/>
                      <a:pt x="950" y="317"/>
                    </a:cubicBezTo>
                    <a:cubicBezTo>
                      <a:pt x="951" y="317"/>
                      <a:pt x="951" y="317"/>
                      <a:pt x="951" y="317"/>
                    </a:cubicBezTo>
                    <a:cubicBezTo>
                      <a:pt x="1082" y="317"/>
                      <a:pt x="1188" y="424"/>
                      <a:pt x="1188" y="555"/>
                    </a:cubicBezTo>
                    <a:cubicBezTo>
                      <a:pt x="1188" y="686"/>
                      <a:pt x="1082" y="792"/>
                      <a:pt x="951" y="792"/>
                    </a:cubicBezTo>
                    <a:cubicBezTo>
                      <a:pt x="949" y="792"/>
                      <a:pt x="947" y="792"/>
                      <a:pt x="946" y="792"/>
                    </a:cubicBezTo>
                    <a:lnTo>
                      <a:pt x="869" y="7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2" name="Freeform 15"/>
              <p:cNvSpPr>
                <a:spLocks/>
              </p:cNvSpPr>
              <p:nvPr/>
            </p:nvSpPr>
            <p:spPr bwMode="auto">
              <a:xfrm>
                <a:off x="7707313" y="-479425"/>
                <a:ext cx="1484312" cy="253047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23" name="Group 622"/>
            <p:cNvGrpSpPr/>
            <p:nvPr/>
          </p:nvGrpSpPr>
          <p:grpSpPr>
            <a:xfrm>
              <a:off x="5692540" y="5580360"/>
              <a:ext cx="708657" cy="567077"/>
              <a:chOff x="6069013" y="-1522413"/>
              <a:chExt cx="4465637" cy="3573463"/>
            </a:xfrm>
            <a:solidFill>
              <a:schemeClr val="tx2"/>
            </a:solidFill>
          </p:grpSpPr>
          <p:sp>
            <p:nvSpPr>
              <p:cNvPr id="624" name="Freeform 14"/>
              <p:cNvSpPr>
                <a:spLocks/>
              </p:cNvSpPr>
              <p:nvPr/>
            </p:nvSpPr>
            <p:spPr bwMode="auto">
              <a:xfrm>
                <a:off x="6069013" y="-1522413"/>
                <a:ext cx="4465637" cy="2979738"/>
              </a:xfrm>
              <a:custGeom>
                <a:avLst/>
                <a:gdLst>
                  <a:gd name="T0" fmla="*/ 869 w 1188"/>
                  <a:gd name="T1" fmla="*/ 792 h 792"/>
                  <a:gd name="T2" fmla="*/ 830 w 1188"/>
                  <a:gd name="T3" fmla="*/ 753 h 792"/>
                  <a:gd name="T4" fmla="*/ 869 w 1188"/>
                  <a:gd name="T5" fmla="*/ 713 h 792"/>
                  <a:gd name="T6" fmla="*/ 949 w 1188"/>
                  <a:gd name="T7" fmla="*/ 713 h 792"/>
                  <a:gd name="T8" fmla="*/ 953 w 1188"/>
                  <a:gd name="T9" fmla="*/ 713 h 792"/>
                  <a:gd name="T10" fmla="*/ 955 w 1188"/>
                  <a:gd name="T11" fmla="*/ 713 h 792"/>
                  <a:gd name="T12" fmla="*/ 1109 w 1188"/>
                  <a:gd name="T13" fmla="*/ 555 h 792"/>
                  <a:gd name="T14" fmla="*/ 951 w 1188"/>
                  <a:gd name="T15" fmla="*/ 396 h 792"/>
                  <a:gd name="T16" fmla="*/ 915 w 1188"/>
                  <a:gd name="T17" fmla="*/ 401 h 792"/>
                  <a:gd name="T18" fmla="*/ 879 w 1188"/>
                  <a:gd name="T19" fmla="*/ 391 h 792"/>
                  <a:gd name="T20" fmla="*/ 867 w 1188"/>
                  <a:gd name="T21" fmla="*/ 356 h 792"/>
                  <a:gd name="T22" fmla="*/ 871 w 1188"/>
                  <a:gd name="T23" fmla="*/ 317 h 792"/>
                  <a:gd name="T24" fmla="*/ 634 w 1188"/>
                  <a:gd name="T25" fmla="*/ 79 h 792"/>
                  <a:gd name="T26" fmla="*/ 398 w 1188"/>
                  <a:gd name="T27" fmla="*/ 296 h 792"/>
                  <a:gd name="T28" fmla="*/ 380 w 1188"/>
                  <a:gd name="T29" fmla="*/ 326 h 792"/>
                  <a:gd name="T30" fmla="*/ 345 w 1188"/>
                  <a:gd name="T31" fmla="*/ 330 h 792"/>
                  <a:gd name="T32" fmla="*/ 277 w 1188"/>
                  <a:gd name="T33" fmla="*/ 317 h 792"/>
                  <a:gd name="T34" fmla="*/ 79 w 1188"/>
                  <a:gd name="T35" fmla="*/ 515 h 792"/>
                  <a:gd name="T36" fmla="*/ 272 w 1188"/>
                  <a:gd name="T37" fmla="*/ 713 h 792"/>
                  <a:gd name="T38" fmla="*/ 275 w 1188"/>
                  <a:gd name="T39" fmla="*/ 713 h 792"/>
                  <a:gd name="T40" fmla="*/ 295 w 1188"/>
                  <a:gd name="T41" fmla="*/ 713 h 792"/>
                  <a:gd name="T42" fmla="*/ 358 w 1188"/>
                  <a:gd name="T43" fmla="*/ 713 h 792"/>
                  <a:gd name="T44" fmla="*/ 398 w 1188"/>
                  <a:gd name="T45" fmla="*/ 753 h 792"/>
                  <a:gd name="T46" fmla="*/ 358 w 1188"/>
                  <a:gd name="T47" fmla="*/ 792 h 792"/>
                  <a:gd name="T48" fmla="*/ 282 w 1188"/>
                  <a:gd name="T49" fmla="*/ 792 h 792"/>
                  <a:gd name="T50" fmla="*/ 277 w 1188"/>
                  <a:gd name="T51" fmla="*/ 792 h 792"/>
                  <a:gd name="T52" fmla="*/ 0 w 1188"/>
                  <a:gd name="T53" fmla="*/ 515 h 792"/>
                  <a:gd name="T54" fmla="*/ 277 w 1188"/>
                  <a:gd name="T55" fmla="*/ 238 h 792"/>
                  <a:gd name="T56" fmla="*/ 327 w 1188"/>
                  <a:gd name="T57" fmla="*/ 242 h 792"/>
                  <a:gd name="T58" fmla="*/ 634 w 1188"/>
                  <a:gd name="T59" fmla="*/ 0 h 792"/>
                  <a:gd name="T60" fmla="*/ 950 w 1188"/>
                  <a:gd name="T61" fmla="*/ 317 h 792"/>
                  <a:gd name="T62" fmla="*/ 950 w 1188"/>
                  <a:gd name="T63" fmla="*/ 317 h 792"/>
                  <a:gd name="T64" fmla="*/ 951 w 1188"/>
                  <a:gd name="T65" fmla="*/ 317 h 792"/>
                  <a:gd name="T66" fmla="*/ 1188 w 1188"/>
                  <a:gd name="T67" fmla="*/ 555 h 792"/>
                  <a:gd name="T68" fmla="*/ 951 w 1188"/>
                  <a:gd name="T69" fmla="*/ 792 h 792"/>
                  <a:gd name="T70" fmla="*/ 946 w 1188"/>
                  <a:gd name="T71" fmla="*/ 792 h 792"/>
                  <a:gd name="T72" fmla="*/ 869 w 1188"/>
                  <a:gd name="T73"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8" h="792">
                    <a:moveTo>
                      <a:pt x="869" y="792"/>
                    </a:moveTo>
                    <a:cubicBezTo>
                      <a:pt x="847" y="792"/>
                      <a:pt x="830" y="775"/>
                      <a:pt x="830" y="753"/>
                    </a:cubicBezTo>
                    <a:cubicBezTo>
                      <a:pt x="830" y="731"/>
                      <a:pt x="847" y="713"/>
                      <a:pt x="869" y="713"/>
                    </a:cubicBezTo>
                    <a:cubicBezTo>
                      <a:pt x="949" y="713"/>
                      <a:pt x="949" y="713"/>
                      <a:pt x="949" y="713"/>
                    </a:cubicBezTo>
                    <a:cubicBezTo>
                      <a:pt x="950" y="713"/>
                      <a:pt x="952" y="713"/>
                      <a:pt x="953" y="713"/>
                    </a:cubicBezTo>
                    <a:cubicBezTo>
                      <a:pt x="954" y="713"/>
                      <a:pt x="955" y="713"/>
                      <a:pt x="955" y="713"/>
                    </a:cubicBezTo>
                    <a:cubicBezTo>
                      <a:pt x="1041" y="710"/>
                      <a:pt x="1109" y="640"/>
                      <a:pt x="1109" y="555"/>
                    </a:cubicBezTo>
                    <a:cubicBezTo>
                      <a:pt x="1109" y="467"/>
                      <a:pt x="1038" y="396"/>
                      <a:pt x="951" y="396"/>
                    </a:cubicBezTo>
                    <a:cubicBezTo>
                      <a:pt x="940" y="396"/>
                      <a:pt x="928" y="398"/>
                      <a:pt x="915" y="401"/>
                    </a:cubicBezTo>
                    <a:cubicBezTo>
                      <a:pt x="902" y="404"/>
                      <a:pt x="889" y="400"/>
                      <a:pt x="879" y="391"/>
                    </a:cubicBezTo>
                    <a:cubicBezTo>
                      <a:pt x="870" y="382"/>
                      <a:pt x="865" y="369"/>
                      <a:pt x="867" y="356"/>
                    </a:cubicBezTo>
                    <a:cubicBezTo>
                      <a:pt x="869" y="343"/>
                      <a:pt x="871" y="330"/>
                      <a:pt x="871" y="317"/>
                    </a:cubicBezTo>
                    <a:cubicBezTo>
                      <a:pt x="871" y="186"/>
                      <a:pt x="765" y="79"/>
                      <a:pt x="634" y="79"/>
                    </a:cubicBezTo>
                    <a:cubicBezTo>
                      <a:pt x="510" y="79"/>
                      <a:pt x="409" y="172"/>
                      <a:pt x="398" y="296"/>
                    </a:cubicBezTo>
                    <a:cubicBezTo>
                      <a:pt x="397" y="308"/>
                      <a:pt x="390" y="319"/>
                      <a:pt x="380" y="326"/>
                    </a:cubicBezTo>
                    <a:cubicBezTo>
                      <a:pt x="370" y="332"/>
                      <a:pt x="357" y="334"/>
                      <a:pt x="345" y="330"/>
                    </a:cubicBezTo>
                    <a:cubicBezTo>
                      <a:pt x="322" y="321"/>
                      <a:pt x="300" y="317"/>
                      <a:pt x="277" y="317"/>
                    </a:cubicBezTo>
                    <a:cubicBezTo>
                      <a:pt x="168" y="317"/>
                      <a:pt x="79" y="406"/>
                      <a:pt x="79" y="515"/>
                    </a:cubicBezTo>
                    <a:cubicBezTo>
                      <a:pt x="79" y="623"/>
                      <a:pt x="165" y="710"/>
                      <a:pt x="272" y="713"/>
                    </a:cubicBezTo>
                    <a:cubicBezTo>
                      <a:pt x="273" y="713"/>
                      <a:pt x="274" y="713"/>
                      <a:pt x="275" y="713"/>
                    </a:cubicBezTo>
                    <a:cubicBezTo>
                      <a:pt x="295" y="713"/>
                      <a:pt x="295" y="713"/>
                      <a:pt x="295" y="713"/>
                    </a:cubicBezTo>
                    <a:cubicBezTo>
                      <a:pt x="358" y="713"/>
                      <a:pt x="358" y="713"/>
                      <a:pt x="358" y="713"/>
                    </a:cubicBezTo>
                    <a:cubicBezTo>
                      <a:pt x="380" y="713"/>
                      <a:pt x="398" y="731"/>
                      <a:pt x="398" y="753"/>
                    </a:cubicBezTo>
                    <a:cubicBezTo>
                      <a:pt x="398" y="775"/>
                      <a:pt x="380" y="792"/>
                      <a:pt x="358" y="792"/>
                    </a:cubicBezTo>
                    <a:cubicBezTo>
                      <a:pt x="282" y="792"/>
                      <a:pt x="282" y="792"/>
                      <a:pt x="282" y="792"/>
                    </a:cubicBezTo>
                    <a:cubicBezTo>
                      <a:pt x="281" y="792"/>
                      <a:pt x="279" y="792"/>
                      <a:pt x="277" y="792"/>
                    </a:cubicBezTo>
                    <a:cubicBezTo>
                      <a:pt x="124" y="792"/>
                      <a:pt x="0" y="668"/>
                      <a:pt x="0" y="515"/>
                    </a:cubicBezTo>
                    <a:cubicBezTo>
                      <a:pt x="0" y="362"/>
                      <a:pt x="124" y="238"/>
                      <a:pt x="277" y="238"/>
                    </a:cubicBezTo>
                    <a:cubicBezTo>
                      <a:pt x="294" y="238"/>
                      <a:pt x="310" y="239"/>
                      <a:pt x="327" y="242"/>
                    </a:cubicBezTo>
                    <a:cubicBezTo>
                      <a:pt x="360" y="101"/>
                      <a:pt x="485" y="0"/>
                      <a:pt x="634" y="0"/>
                    </a:cubicBezTo>
                    <a:cubicBezTo>
                      <a:pt x="808" y="0"/>
                      <a:pt x="950" y="142"/>
                      <a:pt x="950" y="317"/>
                    </a:cubicBezTo>
                    <a:cubicBezTo>
                      <a:pt x="950" y="317"/>
                      <a:pt x="950" y="317"/>
                      <a:pt x="950" y="317"/>
                    </a:cubicBezTo>
                    <a:cubicBezTo>
                      <a:pt x="951" y="317"/>
                      <a:pt x="951" y="317"/>
                      <a:pt x="951" y="317"/>
                    </a:cubicBezTo>
                    <a:cubicBezTo>
                      <a:pt x="1082" y="317"/>
                      <a:pt x="1188" y="424"/>
                      <a:pt x="1188" y="555"/>
                    </a:cubicBezTo>
                    <a:cubicBezTo>
                      <a:pt x="1188" y="686"/>
                      <a:pt x="1082" y="792"/>
                      <a:pt x="951" y="792"/>
                    </a:cubicBezTo>
                    <a:cubicBezTo>
                      <a:pt x="949" y="792"/>
                      <a:pt x="947" y="792"/>
                      <a:pt x="946" y="792"/>
                    </a:cubicBezTo>
                    <a:lnTo>
                      <a:pt x="869" y="7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5" name="Freeform 15"/>
              <p:cNvSpPr>
                <a:spLocks/>
              </p:cNvSpPr>
              <p:nvPr/>
            </p:nvSpPr>
            <p:spPr bwMode="auto">
              <a:xfrm>
                <a:off x="7707313" y="-479425"/>
                <a:ext cx="1484312" cy="253047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29" name="Freeform 70"/>
            <p:cNvSpPr>
              <a:spLocks noEditPoints="1"/>
            </p:cNvSpPr>
            <p:nvPr/>
          </p:nvSpPr>
          <p:spPr bwMode="auto">
            <a:xfrm>
              <a:off x="4784757" y="5334548"/>
              <a:ext cx="455551" cy="455551"/>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6"/>
            </a:solidFill>
            <a:ln>
              <a:noFill/>
            </a:ln>
            <a:effectLst>
              <a:outerShdw blurRad="76200" dist="787400" dir="6540000" sy="-23000" kx="800400" algn="br" rotWithShape="0">
                <a:prstClr val="black">
                  <a:alpha val="46000"/>
                </a:prstClr>
              </a:outerShdw>
            </a:effectLst>
            <a:extLst/>
          </p:spPr>
          <p:txBody>
            <a:bodyPr vert="horz" wrap="square" lIns="91440" tIns="45720" rIns="91440" bIns="45720" numCol="1" anchor="t" anchorCtr="0" compatLnSpc="1">
              <a:prstTxWarp prst="textNoShape">
                <a:avLst/>
              </a:prstTxWarp>
            </a:bodyPr>
            <a:lstStyle/>
            <a:p>
              <a:endParaRPr lang="id-ID"/>
            </a:p>
          </p:txBody>
        </p:sp>
        <p:sp>
          <p:nvSpPr>
            <p:cNvPr id="630" name="Freeform 70"/>
            <p:cNvSpPr>
              <a:spLocks noEditPoints="1"/>
            </p:cNvSpPr>
            <p:nvPr/>
          </p:nvSpPr>
          <p:spPr bwMode="auto">
            <a:xfrm>
              <a:off x="4908536" y="5623828"/>
              <a:ext cx="455551" cy="455551"/>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6"/>
            </a:solidFill>
            <a:ln>
              <a:noFill/>
            </a:ln>
            <a:effectLst>
              <a:outerShdw blurRad="76200" dist="787400" dir="6540000" sy="-23000" kx="800400" algn="br" rotWithShape="0">
                <a:prstClr val="black">
                  <a:alpha val="46000"/>
                </a:prstClr>
              </a:outerShdw>
            </a:effectLst>
            <a:extLst/>
          </p:spPr>
          <p:txBody>
            <a:bodyPr vert="horz" wrap="square" lIns="91440" tIns="45720" rIns="91440" bIns="45720" numCol="1" anchor="t" anchorCtr="0" compatLnSpc="1">
              <a:prstTxWarp prst="textNoShape">
                <a:avLst/>
              </a:prstTxWarp>
            </a:bodyPr>
            <a:lstStyle/>
            <a:p>
              <a:endParaRPr lang="id-ID"/>
            </a:p>
          </p:txBody>
        </p:sp>
        <p:sp>
          <p:nvSpPr>
            <p:cNvPr id="631" name="Freeform 70"/>
            <p:cNvSpPr>
              <a:spLocks noEditPoints="1"/>
            </p:cNvSpPr>
            <p:nvPr/>
          </p:nvSpPr>
          <p:spPr bwMode="auto">
            <a:xfrm>
              <a:off x="5169883" y="5626196"/>
              <a:ext cx="455551" cy="455551"/>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6"/>
            </a:solidFill>
            <a:ln>
              <a:noFill/>
            </a:ln>
            <a:effectLst>
              <a:outerShdw blurRad="76200" dist="787400" dir="6540000" sy="-23000" kx="800400" algn="br" rotWithShape="0">
                <a:prstClr val="black">
                  <a:alpha val="46000"/>
                </a:prstClr>
              </a:outerShdw>
            </a:effectLst>
            <a:extLst/>
          </p:spPr>
          <p:txBody>
            <a:bodyPr vert="horz" wrap="square" lIns="91440" tIns="45720" rIns="91440" bIns="45720" numCol="1" anchor="t" anchorCtr="0" compatLnSpc="1">
              <a:prstTxWarp prst="textNoShape">
                <a:avLst/>
              </a:prstTxWarp>
            </a:bodyPr>
            <a:lstStyle/>
            <a:p>
              <a:endParaRPr lang="id-ID"/>
            </a:p>
          </p:txBody>
        </p:sp>
        <p:sp>
          <p:nvSpPr>
            <p:cNvPr id="632" name="Freeform 70"/>
            <p:cNvSpPr>
              <a:spLocks noEditPoints="1"/>
            </p:cNvSpPr>
            <p:nvPr/>
          </p:nvSpPr>
          <p:spPr bwMode="auto">
            <a:xfrm>
              <a:off x="5281061" y="5901454"/>
              <a:ext cx="455551" cy="455551"/>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6"/>
            </a:solidFill>
            <a:ln>
              <a:noFill/>
            </a:ln>
            <a:effectLst>
              <a:outerShdw blurRad="76200" dist="787400" dir="6540000" sy="-23000" kx="800400" algn="br" rotWithShape="0">
                <a:prstClr val="black">
                  <a:alpha val="46000"/>
                </a:prstClr>
              </a:outerShdw>
            </a:effectLst>
            <a:extLst/>
          </p:spPr>
          <p:txBody>
            <a:bodyPr vert="horz" wrap="square" lIns="91440" tIns="45720" rIns="91440" bIns="45720" numCol="1" anchor="t" anchorCtr="0" compatLnSpc="1">
              <a:prstTxWarp prst="textNoShape">
                <a:avLst/>
              </a:prstTxWarp>
            </a:bodyPr>
            <a:lstStyle/>
            <a:p>
              <a:endParaRPr lang="id-ID"/>
            </a:p>
          </p:txBody>
        </p:sp>
        <p:cxnSp>
          <p:nvCxnSpPr>
            <p:cNvPr id="633" name="Straight Connector 632"/>
            <p:cNvCxnSpPr/>
            <p:nvPr/>
          </p:nvCxnSpPr>
          <p:spPr>
            <a:xfrm flipH="1">
              <a:off x="1572933" y="6607984"/>
              <a:ext cx="1149594" cy="60443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34" name="TextBox 633"/>
            <p:cNvSpPr txBox="1"/>
            <p:nvPr/>
          </p:nvSpPr>
          <p:spPr>
            <a:xfrm>
              <a:off x="122646" y="7210918"/>
              <a:ext cx="1814920" cy="954107"/>
            </a:xfrm>
            <a:prstGeom prst="rect">
              <a:avLst/>
            </a:prstGeom>
            <a:noFill/>
          </p:spPr>
          <p:txBody>
            <a:bodyPr wrap="none" rtlCol="0">
              <a:spAutoFit/>
            </a:bodyPr>
            <a:lstStyle/>
            <a:p>
              <a:r>
                <a:rPr lang="en-US" altLang="zh-CN" sz="2800" dirty="0">
                  <a:solidFill>
                    <a:schemeClr val="accent6"/>
                  </a:solidFill>
                </a:rPr>
                <a:t>Cyber</a:t>
              </a:r>
            </a:p>
            <a:p>
              <a:r>
                <a:rPr lang="en-US" altLang="zh-CN" sz="2800" dirty="0">
                  <a:solidFill>
                    <a:schemeClr val="accent6"/>
                  </a:solidFill>
                </a:rPr>
                <a:t>     </a:t>
              </a:r>
              <a:r>
                <a:rPr lang="zh-CN" altLang="en-US" sz="2800" dirty="0">
                  <a:solidFill>
                    <a:schemeClr val="accent6"/>
                  </a:solidFill>
                </a:rPr>
                <a:t> </a:t>
              </a:r>
              <a:r>
                <a:rPr lang="en-US" altLang="zh-CN" sz="2800" dirty="0">
                  <a:solidFill>
                    <a:schemeClr val="accent6"/>
                  </a:solidFill>
                </a:rPr>
                <a:t>Domain</a:t>
              </a:r>
              <a:endParaRPr lang="id-ID" sz="2800" dirty="0">
                <a:solidFill>
                  <a:schemeClr val="accent6"/>
                </a:solidFill>
              </a:endParaRPr>
            </a:p>
          </p:txBody>
        </p:sp>
        <p:cxnSp>
          <p:nvCxnSpPr>
            <p:cNvPr id="635" name="Straight Connector 634"/>
            <p:cNvCxnSpPr/>
            <p:nvPr/>
          </p:nvCxnSpPr>
          <p:spPr>
            <a:xfrm flipH="1" flipV="1">
              <a:off x="635796" y="7209417"/>
              <a:ext cx="939743" cy="3002"/>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5813370" y="6589961"/>
              <a:ext cx="1867457" cy="0"/>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339" name="TextBox 338"/>
            <p:cNvSpPr txBox="1"/>
            <p:nvPr/>
          </p:nvSpPr>
          <p:spPr>
            <a:xfrm>
              <a:off x="5884556" y="6651536"/>
              <a:ext cx="3302379" cy="400110"/>
            </a:xfrm>
            <a:prstGeom prst="rect">
              <a:avLst/>
            </a:prstGeom>
            <a:noFill/>
          </p:spPr>
          <p:txBody>
            <a:bodyPr wrap="none" rtlCol="0">
              <a:spAutoFit/>
            </a:bodyPr>
            <a:lstStyle/>
            <a:p>
              <a:pPr algn="r"/>
              <a:r>
                <a:rPr lang="en-US" altLang="zh-CN" sz="2000" dirty="0"/>
                <a:t>Computation/Communication</a:t>
              </a:r>
              <a:endParaRPr lang="id-ID" sz="2000" dirty="0"/>
            </a:p>
          </p:txBody>
        </p:sp>
      </p:grpSp>
      <p:sp>
        <p:nvSpPr>
          <p:cNvPr id="3" name="标题 2"/>
          <p:cNvSpPr>
            <a:spLocks noGrp="1"/>
          </p:cNvSpPr>
          <p:nvPr>
            <p:ph type="title"/>
          </p:nvPr>
        </p:nvSpPr>
        <p:spPr>
          <a:xfrm>
            <a:off x="123863" y="-50179"/>
            <a:ext cx="7086600" cy="908882"/>
          </a:xfrm>
        </p:spPr>
        <p:txBody>
          <a:bodyPr/>
          <a:lstStyle/>
          <a:p>
            <a:r>
              <a:rPr lang="en-US" altLang="zh-CN" dirty="0"/>
              <a:t>Cyber</a:t>
            </a:r>
            <a:r>
              <a:rPr lang="zh-CN" altLang="en-US" dirty="0"/>
              <a:t> </a:t>
            </a:r>
            <a:r>
              <a:rPr lang="en-US" altLang="zh-CN" dirty="0"/>
              <a:t>Physical</a:t>
            </a:r>
            <a:r>
              <a:rPr lang="zh-CN" altLang="en-US" dirty="0"/>
              <a:t> </a:t>
            </a:r>
            <a:r>
              <a:rPr lang="en-US" altLang="zh-CN" dirty="0"/>
              <a:t>Systems</a:t>
            </a:r>
            <a:endParaRPr lang="en-US" dirty="0"/>
          </a:p>
        </p:txBody>
      </p:sp>
      <p:sp>
        <p:nvSpPr>
          <p:cNvPr id="420" name="Slide Number Placeholder 419"/>
          <p:cNvSpPr>
            <a:spLocks noGrp="1"/>
          </p:cNvSpPr>
          <p:nvPr>
            <p:ph type="sldNum" sz="quarter" idx="12"/>
          </p:nvPr>
        </p:nvSpPr>
        <p:spPr>
          <a:xfrm>
            <a:off x="10074275" y="4451941"/>
            <a:ext cx="2057400" cy="365125"/>
          </a:xfrm>
        </p:spPr>
        <p:txBody>
          <a:bodyPr/>
          <a:lstStyle/>
          <a:p>
            <a:fld id="{929874C7-10E7-490D-B9F0-6C8187C22D83}" type="slidenum">
              <a:rPr lang="en-US" smtClean="0"/>
              <a:t>2</a:t>
            </a:fld>
            <a:endParaRPr lang="en-US" dirty="0"/>
          </a:p>
        </p:txBody>
      </p:sp>
      <p:grpSp>
        <p:nvGrpSpPr>
          <p:cNvPr id="7" name="组合 6"/>
          <p:cNvGrpSpPr/>
          <p:nvPr/>
        </p:nvGrpSpPr>
        <p:grpSpPr>
          <a:xfrm>
            <a:off x="186708" y="973978"/>
            <a:ext cx="8917850" cy="3536275"/>
            <a:chOff x="72408" y="973978"/>
            <a:chExt cx="8917850" cy="3536275"/>
          </a:xfrm>
        </p:grpSpPr>
        <p:grpSp>
          <p:nvGrpSpPr>
            <p:cNvPr id="93" name="Group 92"/>
            <p:cNvGrpSpPr/>
            <p:nvPr/>
          </p:nvGrpSpPr>
          <p:grpSpPr>
            <a:xfrm>
              <a:off x="1720538" y="1859473"/>
              <a:ext cx="5450311" cy="2650780"/>
              <a:chOff x="-257822" y="2402002"/>
              <a:chExt cx="5450311" cy="2650780"/>
            </a:xfrm>
          </p:grpSpPr>
          <p:sp>
            <p:nvSpPr>
              <p:cNvPr id="94" name="Freeform 13"/>
              <p:cNvSpPr>
                <a:spLocks/>
              </p:cNvSpPr>
              <p:nvPr/>
            </p:nvSpPr>
            <p:spPr bwMode="auto">
              <a:xfrm>
                <a:off x="4024110" y="3237284"/>
                <a:ext cx="518714" cy="249186"/>
              </a:xfrm>
              <a:custGeom>
                <a:avLst/>
                <a:gdLst>
                  <a:gd name="T0" fmla="*/ 105 w 255"/>
                  <a:gd name="T1" fmla="*/ 12 h 122"/>
                  <a:gd name="T2" fmla="*/ 22 w 255"/>
                  <a:gd name="T3" fmla="*/ 11 h 122"/>
                  <a:gd name="T4" fmla="*/ 24 w 255"/>
                  <a:gd name="T5" fmla="*/ 51 h 122"/>
                  <a:gd name="T6" fmla="*/ 149 w 255"/>
                  <a:gd name="T7" fmla="*/ 110 h 122"/>
                  <a:gd name="T8" fmla="*/ 232 w 255"/>
                  <a:gd name="T9" fmla="*/ 111 h 122"/>
                  <a:gd name="T10" fmla="*/ 230 w 255"/>
                  <a:gd name="T11" fmla="*/ 72 h 122"/>
                  <a:gd name="T12" fmla="*/ 105 w 255"/>
                  <a:gd name="T13" fmla="*/ 12 h 122"/>
                </a:gdLst>
                <a:ahLst/>
                <a:cxnLst>
                  <a:cxn ang="0">
                    <a:pos x="T0" y="T1"/>
                  </a:cxn>
                  <a:cxn ang="0">
                    <a:pos x="T2" y="T3"/>
                  </a:cxn>
                  <a:cxn ang="0">
                    <a:pos x="T4" y="T5"/>
                  </a:cxn>
                  <a:cxn ang="0">
                    <a:pos x="T6" y="T7"/>
                  </a:cxn>
                  <a:cxn ang="0">
                    <a:pos x="T8" y="T9"/>
                  </a:cxn>
                  <a:cxn ang="0">
                    <a:pos x="T10" y="T11"/>
                  </a:cxn>
                  <a:cxn ang="0">
                    <a:pos x="T12" y="T13"/>
                  </a:cxn>
                </a:cxnLst>
                <a:rect l="0" t="0" r="r" b="b"/>
                <a:pathLst>
                  <a:path w="255" h="122">
                    <a:moveTo>
                      <a:pt x="105" y="12"/>
                    </a:moveTo>
                    <a:cubicBezTo>
                      <a:pt x="82" y="1"/>
                      <a:pt x="45" y="0"/>
                      <a:pt x="22" y="11"/>
                    </a:cubicBezTo>
                    <a:cubicBezTo>
                      <a:pt x="0" y="22"/>
                      <a:pt x="1" y="39"/>
                      <a:pt x="24" y="51"/>
                    </a:cubicBezTo>
                    <a:cubicBezTo>
                      <a:pt x="149" y="110"/>
                      <a:pt x="149" y="110"/>
                      <a:pt x="149" y="110"/>
                    </a:cubicBezTo>
                    <a:cubicBezTo>
                      <a:pt x="173" y="122"/>
                      <a:pt x="210" y="122"/>
                      <a:pt x="232" y="111"/>
                    </a:cubicBezTo>
                    <a:cubicBezTo>
                      <a:pt x="255" y="101"/>
                      <a:pt x="254" y="83"/>
                      <a:pt x="230" y="72"/>
                    </a:cubicBezTo>
                    <a:cubicBezTo>
                      <a:pt x="105" y="12"/>
                      <a:pt x="105" y="12"/>
                      <a:pt x="105" y="12"/>
                    </a:cubicBezTo>
                  </a:path>
                </a:pathLst>
              </a:custGeom>
              <a:solidFill>
                <a:srgbClr val="3131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18"/>
              <p:cNvSpPr>
                <a:spLocks/>
              </p:cNvSpPr>
              <p:nvPr/>
            </p:nvSpPr>
            <p:spPr bwMode="auto">
              <a:xfrm>
                <a:off x="-257822" y="2935972"/>
                <a:ext cx="4569259" cy="1685820"/>
              </a:xfrm>
              <a:custGeom>
                <a:avLst/>
                <a:gdLst>
                  <a:gd name="T0" fmla="*/ 2505 w 3594"/>
                  <a:gd name="T1" fmla="*/ 0 h 1326"/>
                  <a:gd name="T2" fmla="*/ 0 w 3594"/>
                  <a:gd name="T3" fmla="*/ 1199 h 1326"/>
                  <a:gd name="T4" fmla="*/ 267 w 3594"/>
                  <a:gd name="T5" fmla="*/ 1326 h 1326"/>
                  <a:gd name="T6" fmla="*/ 3594 w 3594"/>
                  <a:gd name="T7" fmla="*/ 521 h 1326"/>
                  <a:gd name="T8" fmla="*/ 2505 w 3594"/>
                  <a:gd name="T9" fmla="*/ 0 h 1326"/>
                </a:gdLst>
                <a:ahLst/>
                <a:cxnLst>
                  <a:cxn ang="0">
                    <a:pos x="T0" y="T1"/>
                  </a:cxn>
                  <a:cxn ang="0">
                    <a:pos x="T2" y="T3"/>
                  </a:cxn>
                  <a:cxn ang="0">
                    <a:pos x="T4" y="T5"/>
                  </a:cxn>
                  <a:cxn ang="0">
                    <a:pos x="T6" y="T7"/>
                  </a:cxn>
                  <a:cxn ang="0">
                    <a:pos x="T8" y="T9"/>
                  </a:cxn>
                </a:cxnLst>
                <a:rect l="0" t="0" r="r" b="b"/>
                <a:pathLst>
                  <a:path w="3594" h="1326">
                    <a:moveTo>
                      <a:pt x="2505" y="0"/>
                    </a:moveTo>
                    <a:lnTo>
                      <a:pt x="0" y="1199"/>
                    </a:lnTo>
                    <a:lnTo>
                      <a:pt x="267" y="1326"/>
                    </a:lnTo>
                    <a:lnTo>
                      <a:pt x="3594" y="521"/>
                    </a:lnTo>
                    <a:lnTo>
                      <a:pt x="250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19"/>
              <p:cNvSpPr>
                <a:spLocks/>
              </p:cNvSpPr>
              <p:nvPr/>
            </p:nvSpPr>
            <p:spPr bwMode="auto">
              <a:xfrm>
                <a:off x="4024110" y="3243640"/>
                <a:ext cx="518714" cy="236473"/>
              </a:xfrm>
              <a:custGeom>
                <a:avLst/>
                <a:gdLst>
                  <a:gd name="T0" fmla="*/ 62 w 255"/>
                  <a:gd name="T1" fmla="*/ 0 h 116"/>
                  <a:gd name="T2" fmla="*/ 22 w 255"/>
                  <a:gd name="T3" fmla="*/ 8 h 116"/>
                  <a:gd name="T4" fmla="*/ 24 w 255"/>
                  <a:gd name="T5" fmla="*/ 48 h 116"/>
                  <a:gd name="T6" fmla="*/ 149 w 255"/>
                  <a:gd name="T7" fmla="*/ 107 h 116"/>
                  <a:gd name="T8" fmla="*/ 193 w 255"/>
                  <a:gd name="T9" fmla="*/ 116 h 116"/>
                  <a:gd name="T10" fmla="*/ 232 w 255"/>
                  <a:gd name="T11" fmla="*/ 108 h 116"/>
                  <a:gd name="T12" fmla="*/ 230 w 255"/>
                  <a:gd name="T13" fmla="*/ 69 h 116"/>
                  <a:gd name="T14" fmla="*/ 105 w 255"/>
                  <a:gd name="T15" fmla="*/ 9 h 116"/>
                  <a:gd name="T16" fmla="*/ 62 w 255"/>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16">
                    <a:moveTo>
                      <a:pt x="62" y="0"/>
                    </a:moveTo>
                    <a:cubicBezTo>
                      <a:pt x="47" y="0"/>
                      <a:pt x="33" y="3"/>
                      <a:pt x="22" y="8"/>
                    </a:cubicBezTo>
                    <a:cubicBezTo>
                      <a:pt x="0" y="19"/>
                      <a:pt x="1" y="36"/>
                      <a:pt x="24" y="48"/>
                    </a:cubicBezTo>
                    <a:cubicBezTo>
                      <a:pt x="149" y="107"/>
                      <a:pt x="149" y="107"/>
                      <a:pt x="149" y="107"/>
                    </a:cubicBezTo>
                    <a:cubicBezTo>
                      <a:pt x="162" y="113"/>
                      <a:pt x="177" y="116"/>
                      <a:pt x="193" y="116"/>
                    </a:cubicBezTo>
                    <a:cubicBezTo>
                      <a:pt x="207" y="116"/>
                      <a:pt x="222" y="114"/>
                      <a:pt x="232" y="108"/>
                    </a:cubicBezTo>
                    <a:cubicBezTo>
                      <a:pt x="255" y="98"/>
                      <a:pt x="254" y="80"/>
                      <a:pt x="230" y="69"/>
                    </a:cubicBezTo>
                    <a:cubicBezTo>
                      <a:pt x="105" y="9"/>
                      <a:pt x="105" y="9"/>
                      <a:pt x="105" y="9"/>
                    </a:cubicBezTo>
                    <a:cubicBezTo>
                      <a:pt x="93" y="3"/>
                      <a:pt x="77" y="0"/>
                      <a:pt x="62" y="0"/>
                    </a:cubicBezTo>
                  </a:path>
                </a:pathLst>
              </a:custGeom>
              <a:solidFill>
                <a:srgbClr val="46464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20"/>
              <p:cNvSpPr>
                <a:spLocks/>
              </p:cNvSpPr>
              <p:nvPr/>
            </p:nvSpPr>
            <p:spPr bwMode="auto">
              <a:xfrm>
                <a:off x="-257822" y="2447770"/>
                <a:ext cx="5450310" cy="2605012"/>
              </a:xfrm>
              <a:custGeom>
                <a:avLst/>
                <a:gdLst>
                  <a:gd name="T0" fmla="*/ 0 w 4287"/>
                  <a:gd name="T1" fmla="*/ 1197 h 2049"/>
                  <a:gd name="T2" fmla="*/ 1781 w 4287"/>
                  <a:gd name="T3" fmla="*/ 2049 h 2049"/>
                  <a:gd name="T4" fmla="*/ 4287 w 4287"/>
                  <a:gd name="T5" fmla="*/ 851 h 2049"/>
                  <a:gd name="T6" fmla="*/ 2505 w 4287"/>
                  <a:gd name="T7" fmla="*/ 0 h 2049"/>
                  <a:gd name="T8" fmla="*/ 0 w 4287"/>
                  <a:gd name="T9" fmla="*/ 1197 h 2049"/>
                </a:gdLst>
                <a:ahLst/>
                <a:cxnLst>
                  <a:cxn ang="0">
                    <a:pos x="T0" y="T1"/>
                  </a:cxn>
                  <a:cxn ang="0">
                    <a:pos x="T2" y="T3"/>
                  </a:cxn>
                  <a:cxn ang="0">
                    <a:pos x="T4" y="T5"/>
                  </a:cxn>
                  <a:cxn ang="0">
                    <a:pos x="T6" y="T7"/>
                  </a:cxn>
                  <a:cxn ang="0">
                    <a:pos x="T8" y="T9"/>
                  </a:cxn>
                </a:cxnLst>
                <a:rect l="0" t="0" r="r" b="b"/>
                <a:pathLst>
                  <a:path w="4287" h="2049">
                    <a:moveTo>
                      <a:pt x="0" y="1197"/>
                    </a:moveTo>
                    <a:lnTo>
                      <a:pt x="1781" y="2049"/>
                    </a:lnTo>
                    <a:lnTo>
                      <a:pt x="4287" y="851"/>
                    </a:lnTo>
                    <a:lnTo>
                      <a:pt x="2505" y="0"/>
                    </a:lnTo>
                    <a:lnTo>
                      <a:pt x="0" y="1197"/>
                    </a:lnTo>
                    <a:close/>
                  </a:path>
                </a:pathLst>
              </a:custGeom>
              <a:solidFill>
                <a:srgbClr val="40AB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Rectangle 21"/>
              <p:cNvSpPr>
                <a:spLocks noChangeArrowheads="1"/>
              </p:cNvSpPr>
              <p:nvPr/>
            </p:nvSpPr>
            <p:spPr bwMode="auto">
              <a:xfrm>
                <a:off x="-257822" y="3926360"/>
                <a:ext cx="64840" cy="43226"/>
              </a:xfrm>
              <a:prstGeom prst="rect">
                <a:avLst/>
              </a:prstGeom>
              <a:solidFill>
                <a:srgbClr val="41A3A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22"/>
              <p:cNvSpPr>
                <a:spLocks/>
              </p:cNvSpPr>
              <p:nvPr/>
            </p:nvSpPr>
            <p:spPr bwMode="auto">
              <a:xfrm>
                <a:off x="2006467" y="3483927"/>
                <a:ext cx="3186022" cy="1568855"/>
              </a:xfrm>
              <a:custGeom>
                <a:avLst/>
                <a:gdLst>
                  <a:gd name="T0" fmla="*/ 0 w 2506"/>
                  <a:gd name="T1" fmla="*/ 1199 h 1234"/>
                  <a:gd name="T2" fmla="*/ 0 w 2506"/>
                  <a:gd name="T3" fmla="*/ 1234 h 1234"/>
                  <a:gd name="T4" fmla="*/ 2506 w 2506"/>
                  <a:gd name="T5" fmla="*/ 36 h 1234"/>
                  <a:gd name="T6" fmla="*/ 2506 w 2506"/>
                  <a:gd name="T7" fmla="*/ 0 h 1234"/>
                  <a:gd name="T8" fmla="*/ 0 w 2506"/>
                  <a:gd name="T9" fmla="*/ 1199 h 1234"/>
                </a:gdLst>
                <a:ahLst/>
                <a:cxnLst>
                  <a:cxn ang="0">
                    <a:pos x="T0" y="T1"/>
                  </a:cxn>
                  <a:cxn ang="0">
                    <a:pos x="T2" y="T3"/>
                  </a:cxn>
                  <a:cxn ang="0">
                    <a:pos x="T4" y="T5"/>
                  </a:cxn>
                  <a:cxn ang="0">
                    <a:pos x="T6" y="T7"/>
                  </a:cxn>
                  <a:cxn ang="0">
                    <a:pos x="T8" y="T9"/>
                  </a:cxn>
                </a:cxnLst>
                <a:rect l="0" t="0" r="r" b="b"/>
                <a:pathLst>
                  <a:path w="2506" h="1234">
                    <a:moveTo>
                      <a:pt x="0" y="1199"/>
                    </a:moveTo>
                    <a:lnTo>
                      <a:pt x="0" y="1234"/>
                    </a:lnTo>
                    <a:lnTo>
                      <a:pt x="2506" y="36"/>
                    </a:lnTo>
                    <a:lnTo>
                      <a:pt x="2506" y="0"/>
                    </a:lnTo>
                    <a:lnTo>
                      <a:pt x="0" y="1199"/>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23"/>
              <p:cNvSpPr>
                <a:spLocks/>
              </p:cNvSpPr>
              <p:nvPr/>
            </p:nvSpPr>
            <p:spPr bwMode="auto">
              <a:xfrm>
                <a:off x="-257822" y="2402002"/>
                <a:ext cx="5450310" cy="2606283"/>
              </a:xfrm>
              <a:custGeom>
                <a:avLst/>
                <a:gdLst>
                  <a:gd name="T0" fmla="*/ 0 w 4287"/>
                  <a:gd name="T1" fmla="*/ 1197 h 2050"/>
                  <a:gd name="T2" fmla="*/ 1781 w 4287"/>
                  <a:gd name="T3" fmla="*/ 2050 h 2050"/>
                  <a:gd name="T4" fmla="*/ 4287 w 4287"/>
                  <a:gd name="T5" fmla="*/ 851 h 2050"/>
                  <a:gd name="T6" fmla="*/ 2505 w 4287"/>
                  <a:gd name="T7" fmla="*/ 0 h 2050"/>
                  <a:gd name="T8" fmla="*/ 0 w 4287"/>
                  <a:gd name="T9" fmla="*/ 1197 h 2050"/>
                </a:gdLst>
                <a:ahLst/>
                <a:cxnLst>
                  <a:cxn ang="0">
                    <a:pos x="T0" y="T1"/>
                  </a:cxn>
                  <a:cxn ang="0">
                    <a:pos x="T2" y="T3"/>
                  </a:cxn>
                  <a:cxn ang="0">
                    <a:pos x="T4" y="T5"/>
                  </a:cxn>
                  <a:cxn ang="0">
                    <a:pos x="T6" y="T7"/>
                  </a:cxn>
                  <a:cxn ang="0">
                    <a:pos x="T8" y="T9"/>
                  </a:cxn>
                </a:cxnLst>
                <a:rect l="0" t="0" r="r" b="b"/>
                <a:pathLst>
                  <a:path w="4287" h="2050">
                    <a:moveTo>
                      <a:pt x="0" y="1197"/>
                    </a:moveTo>
                    <a:lnTo>
                      <a:pt x="1781" y="2050"/>
                    </a:lnTo>
                    <a:lnTo>
                      <a:pt x="4287" y="851"/>
                    </a:lnTo>
                    <a:lnTo>
                      <a:pt x="2505" y="0"/>
                    </a:lnTo>
                    <a:lnTo>
                      <a:pt x="0" y="11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24"/>
              <p:cNvSpPr>
                <a:spLocks/>
              </p:cNvSpPr>
              <p:nvPr/>
            </p:nvSpPr>
            <p:spPr bwMode="auto">
              <a:xfrm>
                <a:off x="-257822" y="3594535"/>
                <a:ext cx="2958449" cy="1413750"/>
              </a:xfrm>
              <a:custGeom>
                <a:avLst/>
                <a:gdLst>
                  <a:gd name="T0" fmla="*/ 544 w 2327"/>
                  <a:gd name="T1" fmla="*/ 0 h 1112"/>
                  <a:gd name="T2" fmla="*/ 0 w 2327"/>
                  <a:gd name="T3" fmla="*/ 259 h 1112"/>
                  <a:gd name="T4" fmla="*/ 1781 w 2327"/>
                  <a:gd name="T5" fmla="*/ 1112 h 1112"/>
                  <a:gd name="T6" fmla="*/ 2327 w 2327"/>
                  <a:gd name="T7" fmla="*/ 851 h 1112"/>
                  <a:gd name="T8" fmla="*/ 544 w 2327"/>
                  <a:gd name="T9" fmla="*/ 0 h 1112"/>
                </a:gdLst>
                <a:ahLst/>
                <a:cxnLst>
                  <a:cxn ang="0">
                    <a:pos x="T0" y="T1"/>
                  </a:cxn>
                  <a:cxn ang="0">
                    <a:pos x="T2" y="T3"/>
                  </a:cxn>
                  <a:cxn ang="0">
                    <a:pos x="T4" y="T5"/>
                  </a:cxn>
                  <a:cxn ang="0">
                    <a:pos x="T6" y="T7"/>
                  </a:cxn>
                  <a:cxn ang="0">
                    <a:pos x="T8" y="T9"/>
                  </a:cxn>
                </a:cxnLst>
                <a:rect l="0" t="0" r="r" b="b"/>
                <a:pathLst>
                  <a:path w="2327" h="1112">
                    <a:moveTo>
                      <a:pt x="544" y="0"/>
                    </a:moveTo>
                    <a:lnTo>
                      <a:pt x="0" y="259"/>
                    </a:lnTo>
                    <a:lnTo>
                      <a:pt x="1781" y="1112"/>
                    </a:lnTo>
                    <a:lnTo>
                      <a:pt x="2327" y="851"/>
                    </a:lnTo>
                    <a:lnTo>
                      <a:pt x="54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36"/>
              <p:cNvSpPr>
                <a:spLocks/>
              </p:cNvSpPr>
              <p:nvPr/>
            </p:nvSpPr>
            <p:spPr bwMode="auto">
              <a:xfrm>
                <a:off x="433797" y="3262711"/>
                <a:ext cx="2958449" cy="1413750"/>
              </a:xfrm>
              <a:custGeom>
                <a:avLst/>
                <a:gdLst>
                  <a:gd name="T0" fmla="*/ 545 w 2327"/>
                  <a:gd name="T1" fmla="*/ 0 h 1112"/>
                  <a:gd name="T2" fmla="*/ 0 w 2327"/>
                  <a:gd name="T3" fmla="*/ 261 h 1112"/>
                  <a:gd name="T4" fmla="*/ 1783 w 2327"/>
                  <a:gd name="T5" fmla="*/ 1112 h 1112"/>
                  <a:gd name="T6" fmla="*/ 2327 w 2327"/>
                  <a:gd name="T7" fmla="*/ 852 h 1112"/>
                  <a:gd name="T8" fmla="*/ 545 w 2327"/>
                  <a:gd name="T9" fmla="*/ 0 h 1112"/>
                </a:gdLst>
                <a:ahLst/>
                <a:cxnLst>
                  <a:cxn ang="0">
                    <a:pos x="T0" y="T1"/>
                  </a:cxn>
                  <a:cxn ang="0">
                    <a:pos x="T2" y="T3"/>
                  </a:cxn>
                  <a:cxn ang="0">
                    <a:pos x="T4" y="T5"/>
                  </a:cxn>
                  <a:cxn ang="0">
                    <a:pos x="T6" y="T7"/>
                  </a:cxn>
                  <a:cxn ang="0">
                    <a:pos x="T8" y="T9"/>
                  </a:cxn>
                </a:cxnLst>
                <a:rect l="0" t="0" r="r" b="b"/>
                <a:pathLst>
                  <a:path w="2327" h="1112">
                    <a:moveTo>
                      <a:pt x="545" y="0"/>
                    </a:moveTo>
                    <a:lnTo>
                      <a:pt x="0" y="261"/>
                    </a:lnTo>
                    <a:lnTo>
                      <a:pt x="1783" y="1112"/>
                    </a:lnTo>
                    <a:lnTo>
                      <a:pt x="2327" y="852"/>
                    </a:lnTo>
                    <a:lnTo>
                      <a:pt x="54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3" name="Group 102"/>
            <p:cNvGrpSpPr/>
            <p:nvPr/>
          </p:nvGrpSpPr>
          <p:grpSpPr>
            <a:xfrm>
              <a:off x="3624016" y="3212199"/>
              <a:ext cx="1341224" cy="1006180"/>
              <a:chOff x="3246521" y="3898830"/>
              <a:chExt cx="1341224" cy="1006180"/>
            </a:xfrm>
          </p:grpSpPr>
          <p:sp>
            <p:nvSpPr>
              <p:cNvPr id="104" name="Freeform 55"/>
              <p:cNvSpPr>
                <a:spLocks/>
              </p:cNvSpPr>
              <p:nvPr/>
            </p:nvSpPr>
            <p:spPr bwMode="auto">
              <a:xfrm>
                <a:off x="3262991" y="4270602"/>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tx1">
                  <a:alpha val="2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55"/>
              <p:cNvSpPr>
                <a:spLocks/>
              </p:cNvSpPr>
              <p:nvPr/>
            </p:nvSpPr>
            <p:spPr bwMode="auto">
              <a:xfrm>
                <a:off x="3246521" y="3898830"/>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1" name="Group 110"/>
            <p:cNvGrpSpPr/>
            <p:nvPr/>
          </p:nvGrpSpPr>
          <p:grpSpPr>
            <a:xfrm>
              <a:off x="5031274" y="2297238"/>
              <a:ext cx="341995" cy="197060"/>
              <a:chOff x="6394403" y="3369946"/>
              <a:chExt cx="341995" cy="197060"/>
            </a:xfrm>
          </p:grpSpPr>
          <p:sp>
            <p:nvSpPr>
              <p:cNvPr id="112"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5" name="Group 114"/>
            <p:cNvGrpSpPr/>
            <p:nvPr/>
          </p:nvGrpSpPr>
          <p:grpSpPr>
            <a:xfrm>
              <a:off x="2575011" y="2278168"/>
              <a:ext cx="1327297" cy="1255604"/>
              <a:chOff x="3938140" y="3350876"/>
              <a:chExt cx="1327297" cy="1255604"/>
            </a:xfrm>
          </p:grpSpPr>
          <p:sp>
            <p:nvSpPr>
              <p:cNvPr id="116" name="Freeform 82"/>
              <p:cNvSpPr>
                <a:spLocks/>
              </p:cNvSpPr>
              <p:nvPr/>
            </p:nvSpPr>
            <p:spPr bwMode="auto">
              <a:xfrm>
                <a:off x="3938140" y="3972072"/>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5">
                  <a:alpha val="2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82"/>
              <p:cNvSpPr>
                <a:spLocks/>
              </p:cNvSpPr>
              <p:nvPr/>
            </p:nvSpPr>
            <p:spPr bwMode="auto">
              <a:xfrm>
                <a:off x="3938140" y="3350876"/>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2" name="Group 131"/>
            <p:cNvGrpSpPr/>
            <p:nvPr/>
          </p:nvGrpSpPr>
          <p:grpSpPr>
            <a:xfrm>
              <a:off x="3831112" y="1774710"/>
              <a:ext cx="1350182" cy="1186177"/>
              <a:chOff x="5194241" y="2847418"/>
              <a:chExt cx="1350182" cy="1186177"/>
            </a:xfrm>
          </p:grpSpPr>
          <p:sp>
            <p:nvSpPr>
              <p:cNvPr id="133" name="Freeform 61"/>
              <p:cNvSpPr>
                <a:spLocks/>
              </p:cNvSpPr>
              <p:nvPr/>
            </p:nvSpPr>
            <p:spPr bwMode="auto">
              <a:xfrm>
                <a:off x="5194241" y="3385203"/>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tx1">
                  <a:alpha val="1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61"/>
              <p:cNvSpPr>
                <a:spLocks/>
              </p:cNvSpPr>
              <p:nvPr/>
            </p:nvSpPr>
            <p:spPr bwMode="auto">
              <a:xfrm>
                <a:off x="5194241" y="2847418"/>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41" name="Group 140"/>
            <p:cNvGrpSpPr/>
            <p:nvPr/>
          </p:nvGrpSpPr>
          <p:grpSpPr>
            <a:xfrm>
              <a:off x="5319236" y="2442809"/>
              <a:ext cx="1350182" cy="992930"/>
              <a:chOff x="6560951" y="3491996"/>
              <a:chExt cx="1350182" cy="992930"/>
            </a:xfrm>
          </p:grpSpPr>
          <p:sp>
            <p:nvSpPr>
              <p:cNvPr id="142" name="Freeform 69"/>
              <p:cNvSpPr>
                <a:spLocks/>
              </p:cNvSpPr>
              <p:nvPr/>
            </p:nvSpPr>
            <p:spPr bwMode="auto">
              <a:xfrm>
                <a:off x="6560951" y="3839076"/>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tx1">
                  <a:alpha val="1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69"/>
              <p:cNvSpPr>
                <a:spLocks/>
              </p:cNvSpPr>
              <p:nvPr/>
            </p:nvSpPr>
            <p:spPr bwMode="auto">
              <a:xfrm>
                <a:off x="6560951" y="3491996"/>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50" name="Group 149"/>
            <p:cNvGrpSpPr/>
            <p:nvPr/>
          </p:nvGrpSpPr>
          <p:grpSpPr>
            <a:xfrm>
              <a:off x="5031274" y="2747755"/>
              <a:ext cx="341995" cy="197060"/>
              <a:chOff x="6394403" y="3369946"/>
              <a:chExt cx="341995" cy="197060"/>
            </a:xfrm>
            <a:solidFill>
              <a:schemeClr val="tx1">
                <a:alpha val="20000"/>
              </a:schemeClr>
            </a:solidFill>
          </p:grpSpPr>
          <p:sp>
            <p:nvSpPr>
              <p:cNvPr id="151"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161" name="Straight Connector 160"/>
            <p:cNvCxnSpPr/>
            <p:nvPr/>
          </p:nvCxnSpPr>
          <p:spPr>
            <a:xfrm flipH="1" flipV="1">
              <a:off x="2310869" y="1988425"/>
              <a:ext cx="497966" cy="316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a:off x="492294" y="1989841"/>
              <a:ext cx="181321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a:off x="1759366" y="3522389"/>
              <a:ext cx="1149594" cy="60443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flipV="1">
              <a:off x="811388" y="4123822"/>
              <a:ext cx="939743" cy="3002"/>
            </a:xfrm>
            <a:prstGeom prst="line">
              <a:avLst/>
            </a:prstGeom>
            <a:ln>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352062" y="1971382"/>
              <a:ext cx="497966" cy="3161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838723" y="1971057"/>
              <a:ext cx="2137782"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456069" y="2043855"/>
              <a:ext cx="1983235" cy="400110"/>
            </a:xfrm>
            <a:prstGeom prst="rect">
              <a:avLst/>
            </a:prstGeom>
            <a:noFill/>
          </p:spPr>
          <p:txBody>
            <a:bodyPr wrap="none" rtlCol="0">
              <a:spAutoFit/>
            </a:bodyPr>
            <a:lstStyle/>
            <a:p>
              <a:r>
                <a:rPr lang="en-US" altLang="zh-CN" sz="2000" dirty="0">
                  <a:solidFill>
                    <a:schemeClr val="accent5"/>
                  </a:solidFill>
                </a:rPr>
                <a:t>Biological</a:t>
              </a:r>
              <a:r>
                <a:rPr lang="zh-CN" altLang="en-US" sz="2000" dirty="0">
                  <a:solidFill>
                    <a:schemeClr val="accent5"/>
                  </a:solidFill>
                </a:rPr>
                <a:t> </a:t>
              </a:r>
              <a:r>
                <a:rPr lang="en-US" altLang="zh-CN" sz="2000" dirty="0">
                  <a:solidFill>
                    <a:schemeClr val="accent5"/>
                  </a:solidFill>
                </a:rPr>
                <a:t>System</a:t>
              </a:r>
              <a:endParaRPr lang="id-ID" sz="2000" dirty="0">
                <a:solidFill>
                  <a:schemeClr val="accent5"/>
                </a:solidFill>
              </a:endParaRPr>
            </a:p>
          </p:txBody>
        </p:sp>
        <p:sp>
          <p:nvSpPr>
            <p:cNvPr id="169" name="TextBox 168"/>
            <p:cNvSpPr txBox="1"/>
            <p:nvPr/>
          </p:nvSpPr>
          <p:spPr>
            <a:xfrm>
              <a:off x="72408" y="3207434"/>
              <a:ext cx="1896673" cy="954107"/>
            </a:xfrm>
            <a:prstGeom prst="rect">
              <a:avLst/>
            </a:prstGeom>
            <a:noFill/>
          </p:spPr>
          <p:txBody>
            <a:bodyPr wrap="none" rtlCol="0">
              <a:spAutoFit/>
            </a:bodyPr>
            <a:lstStyle/>
            <a:p>
              <a:r>
                <a:rPr lang="en-US" altLang="zh-CN" sz="2800" dirty="0">
                  <a:solidFill>
                    <a:schemeClr val="accent5"/>
                  </a:solidFill>
                </a:rPr>
                <a:t>Physical</a:t>
              </a:r>
              <a:r>
                <a:rPr lang="zh-CN" altLang="en-US" sz="2800" dirty="0">
                  <a:solidFill>
                    <a:schemeClr val="accent5"/>
                  </a:solidFill>
                </a:rPr>
                <a:t> </a:t>
              </a:r>
            </a:p>
            <a:p>
              <a:r>
                <a:rPr lang="zh-CN" altLang="en-US" sz="2800" dirty="0">
                  <a:solidFill>
                    <a:schemeClr val="accent5"/>
                  </a:solidFill>
                </a:rPr>
                <a:t>       </a:t>
              </a:r>
              <a:r>
                <a:rPr lang="en-US" altLang="zh-CN" sz="2800" dirty="0">
                  <a:solidFill>
                    <a:schemeClr val="accent5"/>
                  </a:solidFill>
                </a:rPr>
                <a:t>Domain</a:t>
              </a:r>
              <a:endParaRPr lang="id-ID" sz="2800" dirty="0">
                <a:solidFill>
                  <a:schemeClr val="accent5"/>
                </a:solidFill>
              </a:endParaRPr>
            </a:p>
          </p:txBody>
        </p:sp>
        <p:sp>
          <p:nvSpPr>
            <p:cNvPr id="170" name="TextBox 169"/>
            <p:cNvSpPr txBox="1"/>
            <p:nvPr/>
          </p:nvSpPr>
          <p:spPr>
            <a:xfrm>
              <a:off x="6977143" y="1536241"/>
              <a:ext cx="2013115" cy="400110"/>
            </a:xfrm>
            <a:prstGeom prst="rect">
              <a:avLst/>
            </a:prstGeom>
            <a:noFill/>
          </p:spPr>
          <p:txBody>
            <a:bodyPr wrap="none" rtlCol="0">
              <a:spAutoFit/>
            </a:bodyPr>
            <a:lstStyle/>
            <a:p>
              <a:pPr algn="r"/>
              <a:r>
                <a:rPr lang="en-US" altLang="zh-CN" sz="2000" dirty="0">
                  <a:solidFill>
                    <a:schemeClr val="accent5"/>
                  </a:solidFill>
                </a:rPr>
                <a:t>Ecological</a:t>
              </a:r>
              <a:r>
                <a:rPr lang="zh-CN" altLang="en-US" sz="2000" dirty="0">
                  <a:solidFill>
                    <a:schemeClr val="accent5"/>
                  </a:solidFill>
                </a:rPr>
                <a:t> </a:t>
              </a:r>
              <a:r>
                <a:rPr lang="en-US" altLang="zh-CN" sz="2000" dirty="0">
                  <a:solidFill>
                    <a:schemeClr val="accent5"/>
                  </a:solidFill>
                </a:rPr>
                <a:t>System</a:t>
              </a:r>
              <a:endParaRPr lang="id-ID" sz="2000" dirty="0">
                <a:solidFill>
                  <a:schemeClr val="accent5"/>
                </a:solidFill>
              </a:endParaRPr>
            </a:p>
          </p:txBody>
        </p:sp>
        <p:grpSp>
          <p:nvGrpSpPr>
            <p:cNvPr id="186" name="Group 185"/>
            <p:cNvGrpSpPr/>
            <p:nvPr/>
          </p:nvGrpSpPr>
          <p:grpSpPr>
            <a:xfrm>
              <a:off x="6176997" y="2145976"/>
              <a:ext cx="465146" cy="671734"/>
              <a:chOff x="8534400" y="1366838"/>
              <a:chExt cx="3575050" cy="3973512"/>
            </a:xfrm>
          </p:grpSpPr>
          <p:sp>
            <p:nvSpPr>
              <p:cNvPr id="187" name="Freeform 55"/>
              <p:cNvSpPr>
                <a:spLocks/>
              </p:cNvSpPr>
              <p:nvPr/>
            </p:nvSpPr>
            <p:spPr bwMode="auto">
              <a:xfrm>
                <a:off x="8534400" y="1366838"/>
                <a:ext cx="3575050" cy="2790825"/>
              </a:xfrm>
              <a:custGeom>
                <a:avLst/>
                <a:gdLst>
                  <a:gd name="T0" fmla="*/ 858 w 858"/>
                  <a:gd name="T1" fmla="*/ 432 h 670"/>
                  <a:gd name="T2" fmla="*/ 764 w 858"/>
                  <a:gd name="T3" fmla="*/ 337 h 670"/>
                  <a:gd name="T4" fmla="*/ 779 w 858"/>
                  <a:gd name="T5" fmla="*/ 268 h 670"/>
                  <a:gd name="T6" fmla="*/ 613 w 858"/>
                  <a:gd name="T7" fmla="*/ 105 h 670"/>
                  <a:gd name="T8" fmla="*/ 536 w 858"/>
                  <a:gd name="T9" fmla="*/ 123 h 670"/>
                  <a:gd name="T10" fmla="*/ 415 w 858"/>
                  <a:gd name="T11" fmla="*/ 12 h 670"/>
                  <a:gd name="T12" fmla="*/ 251 w 858"/>
                  <a:gd name="T13" fmla="*/ 88 h 670"/>
                  <a:gd name="T14" fmla="*/ 25 w 858"/>
                  <a:gd name="T15" fmla="*/ 236 h 670"/>
                  <a:gd name="T16" fmla="*/ 93 w 858"/>
                  <a:gd name="T17" fmla="*/ 340 h 670"/>
                  <a:gd name="T18" fmla="*/ 0 w 858"/>
                  <a:gd name="T19" fmla="*/ 435 h 670"/>
                  <a:gd name="T20" fmla="*/ 112 w 858"/>
                  <a:gd name="T21" fmla="*/ 534 h 670"/>
                  <a:gd name="T22" fmla="*/ 249 w 858"/>
                  <a:gd name="T23" fmla="*/ 655 h 670"/>
                  <a:gd name="T24" fmla="*/ 446 w 858"/>
                  <a:gd name="T25" fmla="*/ 546 h 670"/>
                  <a:gd name="T26" fmla="*/ 552 w 858"/>
                  <a:gd name="T27" fmla="*/ 639 h 670"/>
                  <a:gd name="T28" fmla="*/ 708 w 858"/>
                  <a:gd name="T29" fmla="*/ 542 h 670"/>
                  <a:gd name="T30" fmla="*/ 709 w 858"/>
                  <a:gd name="T31" fmla="*/ 537 h 670"/>
                  <a:gd name="T32" fmla="*/ 858 w 858"/>
                  <a:gd name="T33" fmla="*/ 43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8" h="670">
                    <a:moveTo>
                      <a:pt x="858" y="432"/>
                    </a:moveTo>
                    <a:cubicBezTo>
                      <a:pt x="858" y="390"/>
                      <a:pt x="820" y="354"/>
                      <a:pt x="764" y="337"/>
                    </a:cubicBezTo>
                    <a:cubicBezTo>
                      <a:pt x="774" y="316"/>
                      <a:pt x="779" y="293"/>
                      <a:pt x="779" y="268"/>
                    </a:cubicBezTo>
                    <a:cubicBezTo>
                      <a:pt x="779" y="178"/>
                      <a:pt x="705" y="105"/>
                      <a:pt x="613" y="105"/>
                    </a:cubicBezTo>
                    <a:cubicBezTo>
                      <a:pt x="585" y="105"/>
                      <a:pt x="559" y="112"/>
                      <a:pt x="536" y="123"/>
                    </a:cubicBezTo>
                    <a:cubicBezTo>
                      <a:pt x="525" y="69"/>
                      <a:pt x="479" y="23"/>
                      <a:pt x="415" y="12"/>
                    </a:cubicBezTo>
                    <a:cubicBezTo>
                      <a:pt x="346" y="0"/>
                      <a:pt x="280" y="33"/>
                      <a:pt x="251" y="88"/>
                    </a:cubicBezTo>
                    <a:cubicBezTo>
                      <a:pt x="125" y="91"/>
                      <a:pt x="25" y="156"/>
                      <a:pt x="25" y="236"/>
                    </a:cubicBezTo>
                    <a:cubicBezTo>
                      <a:pt x="25" y="277"/>
                      <a:pt x="51" y="313"/>
                      <a:pt x="93" y="340"/>
                    </a:cubicBezTo>
                    <a:cubicBezTo>
                      <a:pt x="38" y="357"/>
                      <a:pt x="0" y="393"/>
                      <a:pt x="0" y="435"/>
                    </a:cubicBezTo>
                    <a:cubicBezTo>
                      <a:pt x="0" y="481"/>
                      <a:pt x="47" y="520"/>
                      <a:pt x="112" y="534"/>
                    </a:cubicBezTo>
                    <a:cubicBezTo>
                      <a:pt x="127" y="594"/>
                      <a:pt x="179" y="643"/>
                      <a:pt x="249" y="655"/>
                    </a:cubicBezTo>
                    <a:cubicBezTo>
                      <a:pt x="336" y="670"/>
                      <a:pt x="421" y="622"/>
                      <a:pt x="446" y="546"/>
                    </a:cubicBezTo>
                    <a:cubicBezTo>
                      <a:pt x="458" y="592"/>
                      <a:pt x="498" y="630"/>
                      <a:pt x="552" y="639"/>
                    </a:cubicBezTo>
                    <a:cubicBezTo>
                      <a:pt x="625" y="652"/>
                      <a:pt x="694" y="608"/>
                      <a:pt x="708" y="542"/>
                    </a:cubicBezTo>
                    <a:cubicBezTo>
                      <a:pt x="708" y="540"/>
                      <a:pt x="709" y="538"/>
                      <a:pt x="709" y="537"/>
                    </a:cubicBezTo>
                    <a:cubicBezTo>
                      <a:pt x="793" y="531"/>
                      <a:pt x="858" y="486"/>
                      <a:pt x="858" y="4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56"/>
              <p:cNvSpPr>
                <a:spLocks/>
              </p:cNvSpPr>
              <p:nvPr/>
            </p:nvSpPr>
            <p:spPr bwMode="auto">
              <a:xfrm>
                <a:off x="9375775" y="2208213"/>
                <a:ext cx="1892300" cy="2370137"/>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57"/>
              <p:cNvSpPr>
                <a:spLocks/>
              </p:cNvSpPr>
              <p:nvPr/>
            </p:nvSpPr>
            <p:spPr bwMode="auto">
              <a:xfrm>
                <a:off x="9417050" y="4578350"/>
                <a:ext cx="1646238" cy="762000"/>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0" name="Group 189"/>
            <p:cNvGrpSpPr/>
            <p:nvPr/>
          </p:nvGrpSpPr>
          <p:grpSpPr>
            <a:xfrm>
              <a:off x="5748020" y="2001660"/>
              <a:ext cx="465146" cy="671734"/>
              <a:chOff x="8534400" y="1366838"/>
              <a:chExt cx="3575050" cy="3973512"/>
            </a:xfrm>
          </p:grpSpPr>
          <p:sp>
            <p:nvSpPr>
              <p:cNvPr id="191" name="Freeform 55"/>
              <p:cNvSpPr>
                <a:spLocks/>
              </p:cNvSpPr>
              <p:nvPr/>
            </p:nvSpPr>
            <p:spPr bwMode="auto">
              <a:xfrm>
                <a:off x="8534400" y="1366838"/>
                <a:ext cx="3575050" cy="2790825"/>
              </a:xfrm>
              <a:custGeom>
                <a:avLst/>
                <a:gdLst>
                  <a:gd name="T0" fmla="*/ 858 w 858"/>
                  <a:gd name="T1" fmla="*/ 432 h 670"/>
                  <a:gd name="T2" fmla="*/ 764 w 858"/>
                  <a:gd name="T3" fmla="*/ 337 h 670"/>
                  <a:gd name="T4" fmla="*/ 779 w 858"/>
                  <a:gd name="T5" fmla="*/ 268 h 670"/>
                  <a:gd name="T6" fmla="*/ 613 w 858"/>
                  <a:gd name="T7" fmla="*/ 105 h 670"/>
                  <a:gd name="T8" fmla="*/ 536 w 858"/>
                  <a:gd name="T9" fmla="*/ 123 h 670"/>
                  <a:gd name="T10" fmla="*/ 415 w 858"/>
                  <a:gd name="T11" fmla="*/ 12 h 670"/>
                  <a:gd name="T12" fmla="*/ 251 w 858"/>
                  <a:gd name="T13" fmla="*/ 88 h 670"/>
                  <a:gd name="T14" fmla="*/ 25 w 858"/>
                  <a:gd name="T15" fmla="*/ 236 h 670"/>
                  <a:gd name="T16" fmla="*/ 93 w 858"/>
                  <a:gd name="T17" fmla="*/ 340 h 670"/>
                  <a:gd name="T18" fmla="*/ 0 w 858"/>
                  <a:gd name="T19" fmla="*/ 435 h 670"/>
                  <a:gd name="T20" fmla="*/ 112 w 858"/>
                  <a:gd name="T21" fmla="*/ 534 h 670"/>
                  <a:gd name="T22" fmla="*/ 249 w 858"/>
                  <a:gd name="T23" fmla="*/ 655 h 670"/>
                  <a:gd name="T24" fmla="*/ 446 w 858"/>
                  <a:gd name="T25" fmla="*/ 546 h 670"/>
                  <a:gd name="T26" fmla="*/ 552 w 858"/>
                  <a:gd name="T27" fmla="*/ 639 h 670"/>
                  <a:gd name="T28" fmla="*/ 708 w 858"/>
                  <a:gd name="T29" fmla="*/ 542 h 670"/>
                  <a:gd name="T30" fmla="*/ 709 w 858"/>
                  <a:gd name="T31" fmla="*/ 537 h 670"/>
                  <a:gd name="T32" fmla="*/ 858 w 858"/>
                  <a:gd name="T33" fmla="*/ 43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8" h="670">
                    <a:moveTo>
                      <a:pt x="858" y="432"/>
                    </a:moveTo>
                    <a:cubicBezTo>
                      <a:pt x="858" y="390"/>
                      <a:pt x="820" y="354"/>
                      <a:pt x="764" y="337"/>
                    </a:cubicBezTo>
                    <a:cubicBezTo>
                      <a:pt x="774" y="316"/>
                      <a:pt x="779" y="293"/>
                      <a:pt x="779" y="268"/>
                    </a:cubicBezTo>
                    <a:cubicBezTo>
                      <a:pt x="779" y="178"/>
                      <a:pt x="705" y="105"/>
                      <a:pt x="613" y="105"/>
                    </a:cubicBezTo>
                    <a:cubicBezTo>
                      <a:pt x="585" y="105"/>
                      <a:pt x="559" y="112"/>
                      <a:pt x="536" y="123"/>
                    </a:cubicBezTo>
                    <a:cubicBezTo>
                      <a:pt x="525" y="69"/>
                      <a:pt x="479" y="23"/>
                      <a:pt x="415" y="12"/>
                    </a:cubicBezTo>
                    <a:cubicBezTo>
                      <a:pt x="346" y="0"/>
                      <a:pt x="280" y="33"/>
                      <a:pt x="251" y="88"/>
                    </a:cubicBezTo>
                    <a:cubicBezTo>
                      <a:pt x="125" y="91"/>
                      <a:pt x="25" y="156"/>
                      <a:pt x="25" y="236"/>
                    </a:cubicBezTo>
                    <a:cubicBezTo>
                      <a:pt x="25" y="277"/>
                      <a:pt x="51" y="313"/>
                      <a:pt x="93" y="340"/>
                    </a:cubicBezTo>
                    <a:cubicBezTo>
                      <a:pt x="38" y="357"/>
                      <a:pt x="0" y="393"/>
                      <a:pt x="0" y="435"/>
                    </a:cubicBezTo>
                    <a:cubicBezTo>
                      <a:pt x="0" y="481"/>
                      <a:pt x="47" y="520"/>
                      <a:pt x="112" y="534"/>
                    </a:cubicBezTo>
                    <a:cubicBezTo>
                      <a:pt x="127" y="594"/>
                      <a:pt x="179" y="643"/>
                      <a:pt x="249" y="655"/>
                    </a:cubicBezTo>
                    <a:cubicBezTo>
                      <a:pt x="336" y="670"/>
                      <a:pt x="421" y="622"/>
                      <a:pt x="446" y="546"/>
                    </a:cubicBezTo>
                    <a:cubicBezTo>
                      <a:pt x="458" y="592"/>
                      <a:pt x="498" y="630"/>
                      <a:pt x="552" y="639"/>
                    </a:cubicBezTo>
                    <a:cubicBezTo>
                      <a:pt x="625" y="652"/>
                      <a:pt x="694" y="608"/>
                      <a:pt x="708" y="542"/>
                    </a:cubicBezTo>
                    <a:cubicBezTo>
                      <a:pt x="708" y="540"/>
                      <a:pt x="709" y="538"/>
                      <a:pt x="709" y="537"/>
                    </a:cubicBezTo>
                    <a:cubicBezTo>
                      <a:pt x="793" y="531"/>
                      <a:pt x="858" y="486"/>
                      <a:pt x="858" y="4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56"/>
              <p:cNvSpPr>
                <a:spLocks/>
              </p:cNvSpPr>
              <p:nvPr/>
            </p:nvSpPr>
            <p:spPr bwMode="auto">
              <a:xfrm>
                <a:off x="9375775" y="2208213"/>
                <a:ext cx="1892300" cy="2370137"/>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57"/>
              <p:cNvSpPr>
                <a:spLocks/>
              </p:cNvSpPr>
              <p:nvPr/>
            </p:nvSpPr>
            <p:spPr bwMode="auto">
              <a:xfrm>
                <a:off x="9417050" y="4578350"/>
                <a:ext cx="1646238" cy="762000"/>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4" name="Group 193"/>
            <p:cNvGrpSpPr/>
            <p:nvPr/>
          </p:nvGrpSpPr>
          <p:grpSpPr>
            <a:xfrm>
              <a:off x="5911608" y="2201764"/>
              <a:ext cx="465146" cy="671734"/>
              <a:chOff x="8534400" y="1366838"/>
              <a:chExt cx="3575050" cy="3973512"/>
            </a:xfrm>
          </p:grpSpPr>
          <p:sp>
            <p:nvSpPr>
              <p:cNvPr id="195" name="Freeform 55"/>
              <p:cNvSpPr>
                <a:spLocks/>
              </p:cNvSpPr>
              <p:nvPr/>
            </p:nvSpPr>
            <p:spPr bwMode="auto">
              <a:xfrm>
                <a:off x="8534400" y="1366838"/>
                <a:ext cx="3575050" cy="2790825"/>
              </a:xfrm>
              <a:custGeom>
                <a:avLst/>
                <a:gdLst>
                  <a:gd name="T0" fmla="*/ 858 w 858"/>
                  <a:gd name="T1" fmla="*/ 432 h 670"/>
                  <a:gd name="T2" fmla="*/ 764 w 858"/>
                  <a:gd name="T3" fmla="*/ 337 h 670"/>
                  <a:gd name="T4" fmla="*/ 779 w 858"/>
                  <a:gd name="T5" fmla="*/ 268 h 670"/>
                  <a:gd name="T6" fmla="*/ 613 w 858"/>
                  <a:gd name="T7" fmla="*/ 105 h 670"/>
                  <a:gd name="T8" fmla="*/ 536 w 858"/>
                  <a:gd name="T9" fmla="*/ 123 h 670"/>
                  <a:gd name="T10" fmla="*/ 415 w 858"/>
                  <a:gd name="T11" fmla="*/ 12 h 670"/>
                  <a:gd name="T12" fmla="*/ 251 w 858"/>
                  <a:gd name="T13" fmla="*/ 88 h 670"/>
                  <a:gd name="T14" fmla="*/ 25 w 858"/>
                  <a:gd name="T15" fmla="*/ 236 h 670"/>
                  <a:gd name="T16" fmla="*/ 93 w 858"/>
                  <a:gd name="T17" fmla="*/ 340 h 670"/>
                  <a:gd name="T18" fmla="*/ 0 w 858"/>
                  <a:gd name="T19" fmla="*/ 435 h 670"/>
                  <a:gd name="T20" fmla="*/ 112 w 858"/>
                  <a:gd name="T21" fmla="*/ 534 h 670"/>
                  <a:gd name="T22" fmla="*/ 249 w 858"/>
                  <a:gd name="T23" fmla="*/ 655 h 670"/>
                  <a:gd name="T24" fmla="*/ 446 w 858"/>
                  <a:gd name="T25" fmla="*/ 546 h 670"/>
                  <a:gd name="T26" fmla="*/ 552 w 858"/>
                  <a:gd name="T27" fmla="*/ 639 h 670"/>
                  <a:gd name="T28" fmla="*/ 708 w 858"/>
                  <a:gd name="T29" fmla="*/ 542 h 670"/>
                  <a:gd name="T30" fmla="*/ 709 w 858"/>
                  <a:gd name="T31" fmla="*/ 537 h 670"/>
                  <a:gd name="T32" fmla="*/ 858 w 858"/>
                  <a:gd name="T33" fmla="*/ 43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8" h="670">
                    <a:moveTo>
                      <a:pt x="858" y="432"/>
                    </a:moveTo>
                    <a:cubicBezTo>
                      <a:pt x="858" y="390"/>
                      <a:pt x="820" y="354"/>
                      <a:pt x="764" y="337"/>
                    </a:cubicBezTo>
                    <a:cubicBezTo>
                      <a:pt x="774" y="316"/>
                      <a:pt x="779" y="293"/>
                      <a:pt x="779" y="268"/>
                    </a:cubicBezTo>
                    <a:cubicBezTo>
                      <a:pt x="779" y="178"/>
                      <a:pt x="705" y="105"/>
                      <a:pt x="613" y="105"/>
                    </a:cubicBezTo>
                    <a:cubicBezTo>
                      <a:pt x="585" y="105"/>
                      <a:pt x="559" y="112"/>
                      <a:pt x="536" y="123"/>
                    </a:cubicBezTo>
                    <a:cubicBezTo>
                      <a:pt x="525" y="69"/>
                      <a:pt x="479" y="23"/>
                      <a:pt x="415" y="12"/>
                    </a:cubicBezTo>
                    <a:cubicBezTo>
                      <a:pt x="346" y="0"/>
                      <a:pt x="280" y="33"/>
                      <a:pt x="251" y="88"/>
                    </a:cubicBezTo>
                    <a:cubicBezTo>
                      <a:pt x="125" y="91"/>
                      <a:pt x="25" y="156"/>
                      <a:pt x="25" y="236"/>
                    </a:cubicBezTo>
                    <a:cubicBezTo>
                      <a:pt x="25" y="277"/>
                      <a:pt x="51" y="313"/>
                      <a:pt x="93" y="340"/>
                    </a:cubicBezTo>
                    <a:cubicBezTo>
                      <a:pt x="38" y="357"/>
                      <a:pt x="0" y="393"/>
                      <a:pt x="0" y="435"/>
                    </a:cubicBezTo>
                    <a:cubicBezTo>
                      <a:pt x="0" y="481"/>
                      <a:pt x="47" y="520"/>
                      <a:pt x="112" y="534"/>
                    </a:cubicBezTo>
                    <a:cubicBezTo>
                      <a:pt x="127" y="594"/>
                      <a:pt x="179" y="643"/>
                      <a:pt x="249" y="655"/>
                    </a:cubicBezTo>
                    <a:cubicBezTo>
                      <a:pt x="336" y="670"/>
                      <a:pt x="421" y="622"/>
                      <a:pt x="446" y="546"/>
                    </a:cubicBezTo>
                    <a:cubicBezTo>
                      <a:pt x="458" y="592"/>
                      <a:pt x="498" y="630"/>
                      <a:pt x="552" y="639"/>
                    </a:cubicBezTo>
                    <a:cubicBezTo>
                      <a:pt x="625" y="652"/>
                      <a:pt x="694" y="608"/>
                      <a:pt x="708" y="542"/>
                    </a:cubicBezTo>
                    <a:cubicBezTo>
                      <a:pt x="708" y="540"/>
                      <a:pt x="709" y="538"/>
                      <a:pt x="709" y="537"/>
                    </a:cubicBezTo>
                    <a:cubicBezTo>
                      <a:pt x="793" y="531"/>
                      <a:pt x="858" y="486"/>
                      <a:pt x="858" y="4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56"/>
              <p:cNvSpPr>
                <a:spLocks/>
              </p:cNvSpPr>
              <p:nvPr/>
            </p:nvSpPr>
            <p:spPr bwMode="auto">
              <a:xfrm>
                <a:off x="9375775" y="2208213"/>
                <a:ext cx="1892300" cy="2370137"/>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197" name="Freeform 57"/>
              <p:cNvSpPr>
                <a:spLocks/>
              </p:cNvSpPr>
              <p:nvPr/>
            </p:nvSpPr>
            <p:spPr bwMode="auto">
              <a:xfrm>
                <a:off x="9417050" y="4578350"/>
                <a:ext cx="1646238" cy="762000"/>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8" name="Group 197"/>
            <p:cNvGrpSpPr/>
            <p:nvPr/>
          </p:nvGrpSpPr>
          <p:grpSpPr>
            <a:xfrm>
              <a:off x="5362026" y="2128462"/>
              <a:ext cx="465146" cy="671734"/>
              <a:chOff x="8534400" y="1366838"/>
              <a:chExt cx="3575050" cy="3973512"/>
            </a:xfrm>
          </p:grpSpPr>
          <p:sp>
            <p:nvSpPr>
              <p:cNvPr id="199" name="Freeform 55"/>
              <p:cNvSpPr>
                <a:spLocks/>
              </p:cNvSpPr>
              <p:nvPr/>
            </p:nvSpPr>
            <p:spPr bwMode="auto">
              <a:xfrm>
                <a:off x="8534400" y="1366838"/>
                <a:ext cx="3575050" cy="2790825"/>
              </a:xfrm>
              <a:custGeom>
                <a:avLst/>
                <a:gdLst>
                  <a:gd name="T0" fmla="*/ 858 w 858"/>
                  <a:gd name="T1" fmla="*/ 432 h 670"/>
                  <a:gd name="T2" fmla="*/ 764 w 858"/>
                  <a:gd name="T3" fmla="*/ 337 h 670"/>
                  <a:gd name="T4" fmla="*/ 779 w 858"/>
                  <a:gd name="T5" fmla="*/ 268 h 670"/>
                  <a:gd name="T6" fmla="*/ 613 w 858"/>
                  <a:gd name="T7" fmla="*/ 105 h 670"/>
                  <a:gd name="T8" fmla="*/ 536 w 858"/>
                  <a:gd name="T9" fmla="*/ 123 h 670"/>
                  <a:gd name="T10" fmla="*/ 415 w 858"/>
                  <a:gd name="T11" fmla="*/ 12 h 670"/>
                  <a:gd name="T12" fmla="*/ 251 w 858"/>
                  <a:gd name="T13" fmla="*/ 88 h 670"/>
                  <a:gd name="T14" fmla="*/ 25 w 858"/>
                  <a:gd name="T15" fmla="*/ 236 h 670"/>
                  <a:gd name="T16" fmla="*/ 93 w 858"/>
                  <a:gd name="T17" fmla="*/ 340 h 670"/>
                  <a:gd name="T18" fmla="*/ 0 w 858"/>
                  <a:gd name="T19" fmla="*/ 435 h 670"/>
                  <a:gd name="T20" fmla="*/ 112 w 858"/>
                  <a:gd name="T21" fmla="*/ 534 h 670"/>
                  <a:gd name="T22" fmla="*/ 249 w 858"/>
                  <a:gd name="T23" fmla="*/ 655 h 670"/>
                  <a:gd name="T24" fmla="*/ 446 w 858"/>
                  <a:gd name="T25" fmla="*/ 546 h 670"/>
                  <a:gd name="T26" fmla="*/ 552 w 858"/>
                  <a:gd name="T27" fmla="*/ 639 h 670"/>
                  <a:gd name="T28" fmla="*/ 708 w 858"/>
                  <a:gd name="T29" fmla="*/ 542 h 670"/>
                  <a:gd name="T30" fmla="*/ 709 w 858"/>
                  <a:gd name="T31" fmla="*/ 537 h 670"/>
                  <a:gd name="T32" fmla="*/ 858 w 858"/>
                  <a:gd name="T33" fmla="*/ 43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8" h="670">
                    <a:moveTo>
                      <a:pt x="858" y="432"/>
                    </a:moveTo>
                    <a:cubicBezTo>
                      <a:pt x="858" y="390"/>
                      <a:pt x="820" y="354"/>
                      <a:pt x="764" y="337"/>
                    </a:cubicBezTo>
                    <a:cubicBezTo>
                      <a:pt x="774" y="316"/>
                      <a:pt x="779" y="293"/>
                      <a:pt x="779" y="268"/>
                    </a:cubicBezTo>
                    <a:cubicBezTo>
                      <a:pt x="779" y="178"/>
                      <a:pt x="705" y="105"/>
                      <a:pt x="613" y="105"/>
                    </a:cubicBezTo>
                    <a:cubicBezTo>
                      <a:pt x="585" y="105"/>
                      <a:pt x="559" y="112"/>
                      <a:pt x="536" y="123"/>
                    </a:cubicBezTo>
                    <a:cubicBezTo>
                      <a:pt x="525" y="69"/>
                      <a:pt x="479" y="23"/>
                      <a:pt x="415" y="12"/>
                    </a:cubicBezTo>
                    <a:cubicBezTo>
                      <a:pt x="346" y="0"/>
                      <a:pt x="280" y="33"/>
                      <a:pt x="251" y="88"/>
                    </a:cubicBezTo>
                    <a:cubicBezTo>
                      <a:pt x="125" y="91"/>
                      <a:pt x="25" y="156"/>
                      <a:pt x="25" y="236"/>
                    </a:cubicBezTo>
                    <a:cubicBezTo>
                      <a:pt x="25" y="277"/>
                      <a:pt x="51" y="313"/>
                      <a:pt x="93" y="340"/>
                    </a:cubicBezTo>
                    <a:cubicBezTo>
                      <a:pt x="38" y="357"/>
                      <a:pt x="0" y="393"/>
                      <a:pt x="0" y="435"/>
                    </a:cubicBezTo>
                    <a:cubicBezTo>
                      <a:pt x="0" y="481"/>
                      <a:pt x="47" y="520"/>
                      <a:pt x="112" y="534"/>
                    </a:cubicBezTo>
                    <a:cubicBezTo>
                      <a:pt x="127" y="594"/>
                      <a:pt x="179" y="643"/>
                      <a:pt x="249" y="655"/>
                    </a:cubicBezTo>
                    <a:cubicBezTo>
                      <a:pt x="336" y="670"/>
                      <a:pt x="421" y="622"/>
                      <a:pt x="446" y="546"/>
                    </a:cubicBezTo>
                    <a:cubicBezTo>
                      <a:pt x="458" y="592"/>
                      <a:pt x="498" y="630"/>
                      <a:pt x="552" y="639"/>
                    </a:cubicBezTo>
                    <a:cubicBezTo>
                      <a:pt x="625" y="652"/>
                      <a:pt x="694" y="608"/>
                      <a:pt x="708" y="542"/>
                    </a:cubicBezTo>
                    <a:cubicBezTo>
                      <a:pt x="708" y="540"/>
                      <a:pt x="709" y="538"/>
                      <a:pt x="709" y="537"/>
                    </a:cubicBezTo>
                    <a:cubicBezTo>
                      <a:pt x="793" y="531"/>
                      <a:pt x="858" y="486"/>
                      <a:pt x="858" y="4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56"/>
              <p:cNvSpPr>
                <a:spLocks/>
              </p:cNvSpPr>
              <p:nvPr/>
            </p:nvSpPr>
            <p:spPr bwMode="auto">
              <a:xfrm>
                <a:off x="9375775" y="2208213"/>
                <a:ext cx="1892300" cy="2370137"/>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57"/>
              <p:cNvSpPr>
                <a:spLocks/>
              </p:cNvSpPr>
              <p:nvPr/>
            </p:nvSpPr>
            <p:spPr bwMode="auto">
              <a:xfrm>
                <a:off x="9417050" y="4578350"/>
                <a:ext cx="1646238" cy="762000"/>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2" name="Group 201"/>
            <p:cNvGrpSpPr/>
            <p:nvPr/>
          </p:nvGrpSpPr>
          <p:grpSpPr>
            <a:xfrm>
              <a:off x="5721813" y="2196901"/>
              <a:ext cx="496107" cy="826390"/>
              <a:chOff x="7354888" y="2000524"/>
              <a:chExt cx="1484312" cy="2673349"/>
            </a:xfrm>
          </p:grpSpPr>
          <p:sp>
            <p:nvSpPr>
              <p:cNvPr id="203" name="Freeform 33"/>
              <p:cNvSpPr>
                <a:spLocks/>
              </p:cNvSpPr>
              <p:nvPr/>
            </p:nvSpPr>
            <p:spPr bwMode="auto">
              <a:xfrm>
                <a:off x="7435850" y="2000524"/>
                <a:ext cx="1403350" cy="2108200"/>
              </a:xfrm>
              <a:custGeom>
                <a:avLst/>
                <a:gdLst>
                  <a:gd name="T0" fmla="*/ 121 w 190"/>
                  <a:gd name="T1" fmla="*/ 165 h 287"/>
                  <a:gd name="T2" fmla="*/ 135 w 190"/>
                  <a:gd name="T3" fmla="*/ 103 h 287"/>
                  <a:gd name="T4" fmla="*/ 190 w 190"/>
                  <a:gd name="T5" fmla="*/ 71 h 287"/>
                  <a:gd name="T6" fmla="*/ 146 w 190"/>
                  <a:gd name="T7" fmla="*/ 72 h 287"/>
                  <a:gd name="T8" fmla="*/ 131 w 190"/>
                  <a:gd name="T9" fmla="*/ 94 h 287"/>
                  <a:gd name="T10" fmla="*/ 157 w 190"/>
                  <a:gd name="T11" fmla="*/ 80 h 287"/>
                  <a:gd name="T12" fmla="*/ 169 w 190"/>
                  <a:gd name="T13" fmla="*/ 80 h 287"/>
                  <a:gd name="T14" fmla="*/ 169 w 190"/>
                  <a:gd name="T15" fmla="*/ 81 h 287"/>
                  <a:gd name="T16" fmla="*/ 157 w 190"/>
                  <a:gd name="T17" fmla="*/ 82 h 287"/>
                  <a:gd name="T18" fmla="*/ 143 w 190"/>
                  <a:gd name="T19" fmla="*/ 85 h 287"/>
                  <a:gd name="T20" fmla="*/ 133 w 190"/>
                  <a:gd name="T21" fmla="*/ 96 h 287"/>
                  <a:gd name="T22" fmla="*/ 117 w 190"/>
                  <a:gd name="T23" fmla="*/ 29 h 287"/>
                  <a:gd name="T24" fmla="*/ 136 w 190"/>
                  <a:gd name="T25" fmla="*/ 17 h 287"/>
                  <a:gd name="T26" fmla="*/ 151 w 190"/>
                  <a:gd name="T27" fmla="*/ 11 h 287"/>
                  <a:gd name="T28" fmla="*/ 137 w 190"/>
                  <a:gd name="T29" fmla="*/ 19 h 287"/>
                  <a:gd name="T30" fmla="*/ 125 w 190"/>
                  <a:gd name="T31" fmla="*/ 25 h 287"/>
                  <a:gd name="T32" fmla="*/ 117 w 190"/>
                  <a:gd name="T33" fmla="*/ 35 h 287"/>
                  <a:gd name="T34" fmla="*/ 122 w 190"/>
                  <a:gd name="T35" fmla="*/ 49 h 287"/>
                  <a:gd name="T36" fmla="*/ 151 w 190"/>
                  <a:gd name="T37" fmla="*/ 7 h 287"/>
                  <a:gd name="T38" fmla="*/ 109 w 190"/>
                  <a:gd name="T39" fmla="*/ 26 h 287"/>
                  <a:gd name="T40" fmla="*/ 90 w 190"/>
                  <a:gd name="T41" fmla="*/ 13 h 287"/>
                  <a:gd name="T42" fmla="*/ 100 w 190"/>
                  <a:gd name="T43" fmla="*/ 41 h 287"/>
                  <a:gd name="T44" fmla="*/ 105 w 190"/>
                  <a:gd name="T45" fmla="*/ 34 h 287"/>
                  <a:gd name="T46" fmla="*/ 102 w 190"/>
                  <a:gd name="T47" fmla="*/ 27 h 287"/>
                  <a:gd name="T48" fmla="*/ 96 w 190"/>
                  <a:gd name="T49" fmla="*/ 22 h 287"/>
                  <a:gd name="T50" fmla="*/ 89 w 190"/>
                  <a:gd name="T51" fmla="*/ 16 h 287"/>
                  <a:gd name="T52" fmla="*/ 96 w 190"/>
                  <a:gd name="T53" fmla="*/ 21 h 287"/>
                  <a:gd name="T54" fmla="*/ 107 w 190"/>
                  <a:gd name="T55" fmla="*/ 33 h 287"/>
                  <a:gd name="T56" fmla="*/ 90 w 190"/>
                  <a:gd name="T57" fmla="*/ 89 h 287"/>
                  <a:gd name="T58" fmla="*/ 69 w 190"/>
                  <a:gd name="T59" fmla="*/ 42 h 287"/>
                  <a:gd name="T60" fmla="*/ 61 w 190"/>
                  <a:gd name="T61" fmla="*/ 32 h 287"/>
                  <a:gd name="T62" fmla="*/ 49 w 190"/>
                  <a:gd name="T63" fmla="*/ 26 h 287"/>
                  <a:gd name="T64" fmla="*/ 35 w 190"/>
                  <a:gd name="T65" fmla="*/ 19 h 287"/>
                  <a:gd name="T66" fmla="*/ 50 w 190"/>
                  <a:gd name="T67" fmla="*/ 25 h 287"/>
                  <a:gd name="T68" fmla="*/ 72 w 190"/>
                  <a:gd name="T69" fmla="*/ 41 h 287"/>
                  <a:gd name="T70" fmla="*/ 78 w 190"/>
                  <a:gd name="T71" fmla="*/ 45 h 287"/>
                  <a:gd name="T72" fmla="*/ 35 w 190"/>
                  <a:gd name="T73" fmla="*/ 14 h 287"/>
                  <a:gd name="T74" fmla="*/ 64 w 190"/>
                  <a:gd name="T75" fmla="*/ 56 h 287"/>
                  <a:gd name="T76" fmla="*/ 88 w 190"/>
                  <a:gd name="T77" fmla="*/ 130 h 287"/>
                  <a:gd name="T78" fmla="*/ 55 w 190"/>
                  <a:gd name="T79" fmla="*/ 99 h 287"/>
                  <a:gd name="T80" fmla="*/ 42 w 190"/>
                  <a:gd name="T81" fmla="*/ 97 h 287"/>
                  <a:gd name="T82" fmla="*/ 29 w 190"/>
                  <a:gd name="T83" fmla="*/ 99 h 287"/>
                  <a:gd name="T84" fmla="*/ 24 w 190"/>
                  <a:gd name="T85" fmla="*/ 101 h 287"/>
                  <a:gd name="T86" fmla="*/ 22 w 190"/>
                  <a:gd name="T87" fmla="*/ 101 h 287"/>
                  <a:gd name="T88" fmla="*/ 22 w 190"/>
                  <a:gd name="T89" fmla="*/ 100 h 287"/>
                  <a:gd name="T90" fmla="*/ 33 w 190"/>
                  <a:gd name="T91" fmla="*/ 96 h 287"/>
                  <a:gd name="T92" fmla="*/ 63 w 190"/>
                  <a:gd name="T93" fmla="*/ 102 h 287"/>
                  <a:gd name="T94" fmla="*/ 41 w 190"/>
                  <a:gd name="T95" fmla="*/ 85 h 287"/>
                  <a:gd name="T96" fmla="*/ 0 w 190"/>
                  <a:gd name="T97" fmla="*/ 98 h 287"/>
                  <a:gd name="T98" fmla="*/ 90 w 190"/>
                  <a:gd name="T99" fmla="*/ 178 h 287"/>
                  <a:gd name="T100" fmla="*/ 73 w 190"/>
                  <a:gd name="T101" fmla="*/ 272 h 287"/>
                  <a:gd name="T102" fmla="*/ 147 w 190"/>
                  <a:gd name="T103" fmla="*/ 287 h 287"/>
                  <a:gd name="T104" fmla="*/ 108 w 190"/>
                  <a:gd name="T105" fmla="*/ 213 h 287"/>
                  <a:gd name="T106" fmla="*/ 123 w 190"/>
                  <a:gd name="T107" fmla="*/ 173 h 287"/>
                  <a:gd name="T108" fmla="*/ 138 w 190"/>
                  <a:gd name="T109" fmla="*/ 159 h 287"/>
                  <a:gd name="T110" fmla="*/ 154 w 190"/>
                  <a:gd name="T111" fmla="*/ 156 h 287"/>
                  <a:gd name="T112" fmla="*/ 170 w 190"/>
                  <a:gd name="T113" fmla="*/ 155 h 287"/>
                  <a:gd name="T114" fmla="*/ 154 w 190"/>
                  <a:gd name="T115" fmla="*/ 158 h 287"/>
                  <a:gd name="T116" fmla="*/ 141 w 190"/>
                  <a:gd name="T117" fmla="*/ 160 h 287"/>
                  <a:gd name="T118" fmla="*/ 129 w 190"/>
                  <a:gd name="T119" fmla="*/ 168 h 287"/>
                  <a:gd name="T120" fmla="*/ 131 w 190"/>
                  <a:gd name="T121" fmla="*/ 183 h 287"/>
                  <a:gd name="T122" fmla="*/ 171 w 190"/>
                  <a:gd name="T123" fmla="*/ 15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0" h="287">
                    <a:moveTo>
                      <a:pt x="137" y="150"/>
                    </a:moveTo>
                    <a:cubicBezTo>
                      <a:pt x="126" y="152"/>
                      <a:pt x="122" y="160"/>
                      <a:pt x="121" y="165"/>
                    </a:cubicBezTo>
                    <a:cubicBezTo>
                      <a:pt x="118" y="167"/>
                      <a:pt x="115" y="170"/>
                      <a:pt x="112" y="173"/>
                    </a:cubicBezTo>
                    <a:cubicBezTo>
                      <a:pt x="112" y="173"/>
                      <a:pt x="105" y="140"/>
                      <a:pt x="135" y="103"/>
                    </a:cubicBezTo>
                    <a:cubicBezTo>
                      <a:pt x="135" y="103"/>
                      <a:pt x="136" y="104"/>
                      <a:pt x="138" y="105"/>
                    </a:cubicBezTo>
                    <a:cubicBezTo>
                      <a:pt x="172" y="112"/>
                      <a:pt x="190" y="71"/>
                      <a:pt x="190" y="71"/>
                    </a:cubicBezTo>
                    <a:cubicBezTo>
                      <a:pt x="190" y="71"/>
                      <a:pt x="186" y="75"/>
                      <a:pt x="180" y="75"/>
                    </a:cubicBezTo>
                    <a:cubicBezTo>
                      <a:pt x="173" y="75"/>
                      <a:pt x="160" y="69"/>
                      <a:pt x="146" y="72"/>
                    </a:cubicBezTo>
                    <a:cubicBezTo>
                      <a:pt x="133" y="75"/>
                      <a:pt x="129" y="85"/>
                      <a:pt x="129" y="89"/>
                    </a:cubicBezTo>
                    <a:cubicBezTo>
                      <a:pt x="128" y="92"/>
                      <a:pt x="130" y="93"/>
                      <a:pt x="131" y="94"/>
                    </a:cubicBezTo>
                    <a:cubicBezTo>
                      <a:pt x="132" y="92"/>
                      <a:pt x="133" y="90"/>
                      <a:pt x="135" y="87"/>
                    </a:cubicBezTo>
                    <a:cubicBezTo>
                      <a:pt x="144" y="79"/>
                      <a:pt x="155" y="80"/>
                      <a:pt x="157" y="80"/>
                    </a:cubicBezTo>
                    <a:cubicBezTo>
                      <a:pt x="158" y="80"/>
                      <a:pt x="160" y="80"/>
                      <a:pt x="162" y="80"/>
                    </a:cubicBezTo>
                    <a:cubicBezTo>
                      <a:pt x="164" y="80"/>
                      <a:pt x="167" y="80"/>
                      <a:pt x="169" y="80"/>
                    </a:cubicBezTo>
                    <a:cubicBezTo>
                      <a:pt x="174" y="80"/>
                      <a:pt x="178" y="79"/>
                      <a:pt x="178" y="79"/>
                    </a:cubicBezTo>
                    <a:cubicBezTo>
                      <a:pt x="178" y="79"/>
                      <a:pt x="174" y="80"/>
                      <a:pt x="169" y="81"/>
                    </a:cubicBezTo>
                    <a:cubicBezTo>
                      <a:pt x="167" y="82"/>
                      <a:pt x="164" y="82"/>
                      <a:pt x="162" y="82"/>
                    </a:cubicBezTo>
                    <a:cubicBezTo>
                      <a:pt x="160" y="82"/>
                      <a:pt x="158" y="82"/>
                      <a:pt x="157" y="82"/>
                    </a:cubicBezTo>
                    <a:cubicBezTo>
                      <a:pt x="156" y="82"/>
                      <a:pt x="153" y="82"/>
                      <a:pt x="149" y="83"/>
                    </a:cubicBezTo>
                    <a:cubicBezTo>
                      <a:pt x="147" y="83"/>
                      <a:pt x="145" y="84"/>
                      <a:pt x="143" y="85"/>
                    </a:cubicBezTo>
                    <a:cubicBezTo>
                      <a:pt x="141" y="86"/>
                      <a:pt x="139" y="88"/>
                      <a:pt x="138" y="90"/>
                    </a:cubicBezTo>
                    <a:cubicBezTo>
                      <a:pt x="136" y="92"/>
                      <a:pt x="135" y="94"/>
                      <a:pt x="133" y="96"/>
                    </a:cubicBezTo>
                    <a:cubicBezTo>
                      <a:pt x="122" y="107"/>
                      <a:pt x="110" y="121"/>
                      <a:pt x="106" y="134"/>
                    </a:cubicBezTo>
                    <a:cubicBezTo>
                      <a:pt x="106" y="134"/>
                      <a:pt x="92" y="95"/>
                      <a:pt x="117" y="29"/>
                    </a:cubicBezTo>
                    <a:cubicBezTo>
                      <a:pt x="122" y="22"/>
                      <a:pt x="130" y="20"/>
                      <a:pt x="131" y="19"/>
                    </a:cubicBezTo>
                    <a:cubicBezTo>
                      <a:pt x="132" y="19"/>
                      <a:pt x="134" y="18"/>
                      <a:pt x="136" y="17"/>
                    </a:cubicBezTo>
                    <a:cubicBezTo>
                      <a:pt x="138" y="17"/>
                      <a:pt x="141" y="16"/>
                      <a:pt x="143" y="15"/>
                    </a:cubicBezTo>
                    <a:cubicBezTo>
                      <a:pt x="147" y="13"/>
                      <a:pt x="151" y="11"/>
                      <a:pt x="151" y="11"/>
                    </a:cubicBezTo>
                    <a:cubicBezTo>
                      <a:pt x="151" y="11"/>
                      <a:pt x="148" y="14"/>
                      <a:pt x="143" y="16"/>
                    </a:cubicBezTo>
                    <a:cubicBezTo>
                      <a:pt x="141" y="17"/>
                      <a:pt x="139" y="18"/>
                      <a:pt x="137" y="19"/>
                    </a:cubicBezTo>
                    <a:cubicBezTo>
                      <a:pt x="135" y="20"/>
                      <a:pt x="133" y="21"/>
                      <a:pt x="132" y="21"/>
                    </a:cubicBezTo>
                    <a:cubicBezTo>
                      <a:pt x="131" y="21"/>
                      <a:pt x="128" y="22"/>
                      <a:pt x="125" y="25"/>
                    </a:cubicBezTo>
                    <a:cubicBezTo>
                      <a:pt x="124" y="26"/>
                      <a:pt x="122" y="27"/>
                      <a:pt x="120" y="29"/>
                    </a:cubicBezTo>
                    <a:cubicBezTo>
                      <a:pt x="119" y="31"/>
                      <a:pt x="117" y="33"/>
                      <a:pt x="117" y="35"/>
                    </a:cubicBezTo>
                    <a:cubicBezTo>
                      <a:pt x="115" y="39"/>
                      <a:pt x="115" y="43"/>
                      <a:pt x="115" y="47"/>
                    </a:cubicBezTo>
                    <a:cubicBezTo>
                      <a:pt x="116" y="48"/>
                      <a:pt x="118" y="49"/>
                      <a:pt x="122" y="49"/>
                    </a:cubicBezTo>
                    <a:cubicBezTo>
                      <a:pt x="157" y="44"/>
                      <a:pt x="159" y="0"/>
                      <a:pt x="159" y="0"/>
                    </a:cubicBezTo>
                    <a:cubicBezTo>
                      <a:pt x="159" y="0"/>
                      <a:pt x="157" y="4"/>
                      <a:pt x="151" y="7"/>
                    </a:cubicBezTo>
                    <a:cubicBezTo>
                      <a:pt x="144" y="9"/>
                      <a:pt x="131" y="8"/>
                      <a:pt x="119" y="16"/>
                    </a:cubicBezTo>
                    <a:cubicBezTo>
                      <a:pt x="114" y="19"/>
                      <a:pt x="111" y="22"/>
                      <a:pt x="109" y="26"/>
                    </a:cubicBezTo>
                    <a:cubicBezTo>
                      <a:pt x="109" y="25"/>
                      <a:pt x="108" y="24"/>
                      <a:pt x="107" y="22"/>
                    </a:cubicBezTo>
                    <a:cubicBezTo>
                      <a:pt x="101" y="17"/>
                      <a:pt x="93" y="15"/>
                      <a:pt x="90" y="13"/>
                    </a:cubicBezTo>
                    <a:cubicBezTo>
                      <a:pt x="87" y="11"/>
                      <a:pt x="86" y="8"/>
                      <a:pt x="86" y="8"/>
                    </a:cubicBezTo>
                    <a:cubicBezTo>
                      <a:pt x="86" y="8"/>
                      <a:pt x="82" y="33"/>
                      <a:pt x="100" y="41"/>
                    </a:cubicBezTo>
                    <a:cubicBezTo>
                      <a:pt x="102" y="41"/>
                      <a:pt x="104" y="41"/>
                      <a:pt x="105" y="40"/>
                    </a:cubicBezTo>
                    <a:cubicBezTo>
                      <a:pt x="105" y="38"/>
                      <a:pt x="105" y="36"/>
                      <a:pt x="105" y="34"/>
                    </a:cubicBezTo>
                    <a:cubicBezTo>
                      <a:pt x="105" y="32"/>
                      <a:pt x="105" y="31"/>
                      <a:pt x="104" y="30"/>
                    </a:cubicBezTo>
                    <a:cubicBezTo>
                      <a:pt x="103" y="29"/>
                      <a:pt x="102" y="28"/>
                      <a:pt x="102" y="27"/>
                    </a:cubicBezTo>
                    <a:cubicBezTo>
                      <a:pt x="100" y="25"/>
                      <a:pt x="99" y="24"/>
                      <a:pt x="98" y="24"/>
                    </a:cubicBezTo>
                    <a:cubicBezTo>
                      <a:pt x="98" y="23"/>
                      <a:pt x="97" y="23"/>
                      <a:pt x="96" y="22"/>
                    </a:cubicBezTo>
                    <a:cubicBezTo>
                      <a:pt x="95" y="21"/>
                      <a:pt x="94" y="20"/>
                      <a:pt x="93" y="19"/>
                    </a:cubicBezTo>
                    <a:cubicBezTo>
                      <a:pt x="91" y="17"/>
                      <a:pt x="89" y="16"/>
                      <a:pt x="89" y="16"/>
                    </a:cubicBezTo>
                    <a:cubicBezTo>
                      <a:pt x="89" y="16"/>
                      <a:pt x="91" y="17"/>
                      <a:pt x="93" y="19"/>
                    </a:cubicBezTo>
                    <a:cubicBezTo>
                      <a:pt x="94" y="20"/>
                      <a:pt x="95" y="20"/>
                      <a:pt x="96" y="21"/>
                    </a:cubicBezTo>
                    <a:cubicBezTo>
                      <a:pt x="98" y="22"/>
                      <a:pt x="98" y="22"/>
                      <a:pt x="99" y="23"/>
                    </a:cubicBezTo>
                    <a:cubicBezTo>
                      <a:pt x="100" y="23"/>
                      <a:pt x="105" y="27"/>
                      <a:pt x="107" y="33"/>
                    </a:cubicBezTo>
                    <a:cubicBezTo>
                      <a:pt x="107" y="34"/>
                      <a:pt x="107" y="35"/>
                      <a:pt x="107" y="36"/>
                    </a:cubicBezTo>
                    <a:cubicBezTo>
                      <a:pt x="100" y="49"/>
                      <a:pt x="92" y="66"/>
                      <a:pt x="90" y="89"/>
                    </a:cubicBezTo>
                    <a:cubicBezTo>
                      <a:pt x="90" y="89"/>
                      <a:pt x="84" y="63"/>
                      <a:pt x="70" y="45"/>
                    </a:cubicBezTo>
                    <a:cubicBezTo>
                      <a:pt x="70" y="44"/>
                      <a:pt x="70" y="43"/>
                      <a:pt x="69" y="42"/>
                    </a:cubicBezTo>
                    <a:cubicBezTo>
                      <a:pt x="69" y="40"/>
                      <a:pt x="67" y="38"/>
                      <a:pt x="66" y="37"/>
                    </a:cubicBezTo>
                    <a:cubicBezTo>
                      <a:pt x="64" y="35"/>
                      <a:pt x="62" y="33"/>
                      <a:pt x="61" y="32"/>
                    </a:cubicBezTo>
                    <a:cubicBezTo>
                      <a:pt x="57" y="30"/>
                      <a:pt x="55" y="29"/>
                      <a:pt x="54" y="28"/>
                    </a:cubicBezTo>
                    <a:cubicBezTo>
                      <a:pt x="53" y="28"/>
                      <a:pt x="51" y="27"/>
                      <a:pt x="49" y="26"/>
                    </a:cubicBezTo>
                    <a:cubicBezTo>
                      <a:pt x="47" y="26"/>
                      <a:pt x="45" y="25"/>
                      <a:pt x="43" y="23"/>
                    </a:cubicBezTo>
                    <a:cubicBezTo>
                      <a:pt x="38" y="21"/>
                      <a:pt x="35" y="19"/>
                      <a:pt x="35" y="19"/>
                    </a:cubicBezTo>
                    <a:cubicBezTo>
                      <a:pt x="35" y="19"/>
                      <a:pt x="39" y="21"/>
                      <a:pt x="43" y="22"/>
                    </a:cubicBezTo>
                    <a:cubicBezTo>
                      <a:pt x="45" y="23"/>
                      <a:pt x="47" y="24"/>
                      <a:pt x="50" y="25"/>
                    </a:cubicBezTo>
                    <a:cubicBezTo>
                      <a:pt x="52" y="25"/>
                      <a:pt x="53" y="26"/>
                      <a:pt x="54" y="26"/>
                    </a:cubicBezTo>
                    <a:cubicBezTo>
                      <a:pt x="56" y="27"/>
                      <a:pt x="67" y="31"/>
                      <a:pt x="72" y="41"/>
                    </a:cubicBezTo>
                    <a:cubicBezTo>
                      <a:pt x="73" y="44"/>
                      <a:pt x="74" y="47"/>
                      <a:pt x="74" y="49"/>
                    </a:cubicBezTo>
                    <a:cubicBezTo>
                      <a:pt x="75" y="49"/>
                      <a:pt x="77" y="48"/>
                      <a:pt x="78" y="45"/>
                    </a:cubicBezTo>
                    <a:cubicBezTo>
                      <a:pt x="79" y="42"/>
                      <a:pt x="79" y="30"/>
                      <a:pt x="67" y="23"/>
                    </a:cubicBezTo>
                    <a:cubicBezTo>
                      <a:pt x="55" y="16"/>
                      <a:pt x="42" y="16"/>
                      <a:pt x="35" y="14"/>
                    </a:cubicBezTo>
                    <a:cubicBezTo>
                      <a:pt x="29" y="12"/>
                      <a:pt x="26" y="7"/>
                      <a:pt x="26" y="7"/>
                    </a:cubicBezTo>
                    <a:cubicBezTo>
                      <a:pt x="26" y="7"/>
                      <a:pt x="29" y="51"/>
                      <a:pt x="64" y="56"/>
                    </a:cubicBezTo>
                    <a:cubicBezTo>
                      <a:pt x="66" y="56"/>
                      <a:pt x="67" y="56"/>
                      <a:pt x="68" y="56"/>
                    </a:cubicBezTo>
                    <a:cubicBezTo>
                      <a:pt x="76" y="72"/>
                      <a:pt x="84" y="97"/>
                      <a:pt x="88" y="130"/>
                    </a:cubicBezTo>
                    <a:cubicBezTo>
                      <a:pt x="88" y="130"/>
                      <a:pt x="80" y="114"/>
                      <a:pt x="62" y="105"/>
                    </a:cubicBezTo>
                    <a:cubicBezTo>
                      <a:pt x="60" y="103"/>
                      <a:pt x="58" y="101"/>
                      <a:pt x="55" y="99"/>
                    </a:cubicBezTo>
                    <a:cubicBezTo>
                      <a:pt x="53" y="98"/>
                      <a:pt x="51" y="97"/>
                      <a:pt x="49" y="97"/>
                    </a:cubicBezTo>
                    <a:cubicBezTo>
                      <a:pt x="46" y="97"/>
                      <a:pt x="44" y="97"/>
                      <a:pt x="42" y="97"/>
                    </a:cubicBezTo>
                    <a:cubicBezTo>
                      <a:pt x="38" y="97"/>
                      <a:pt x="35" y="98"/>
                      <a:pt x="34" y="98"/>
                    </a:cubicBezTo>
                    <a:cubicBezTo>
                      <a:pt x="33" y="98"/>
                      <a:pt x="31" y="99"/>
                      <a:pt x="29" y="99"/>
                    </a:cubicBezTo>
                    <a:cubicBezTo>
                      <a:pt x="28" y="100"/>
                      <a:pt x="27" y="100"/>
                      <a:pt x="26" y="100"/>
                    </a:cubicBezTo>
                    <a:cubicBezTo>
                      <a:pt x="25" y="100"/>
                      <a:pt x="25" y="100"/>
                      <a:pt x="24" y="101"/>
                    </a:cubicBezTo>
                    <a:cubicBezTo>
                      <a:pt x="24" y="101"/>
                      <a:pt x="24" y="101"/>
                      <a:pt x="24" y="101"/>
                    </a:cubicBezTo>
                    <a:cubicBezTo>
                      <a:pt x="24" y="101"/>
                      <a:pt x="23" y="101"/>
                      <a:pt x="22" y="101"/>
                    </a:cubicBezTo>
                    <a:cubicBezTo>
                      <a:pt x="18" y="102"/>
                      <a:pt x="13" y="102"/>
                      <a:pt x="13" y="102"/>
                    </a:cubicBezTo>
                    <a:cubicBezTo>
                      <a:pt x="13" y="102"/>
                      <a:pt x="18" y="101"/>
                      <a:pt x="22" y="100"/>
                    </a:cubicBezTo>
                    <a:cubicBezTo>
                      <a:pt x="24" y="99"/>
                      <a:pt x="27" y="99"/>
                      <a:pt x="29" y="98"/>
                    </a:cubicBezTo>
                    <a:cubicBezTo>
                      <a:pt x="31" y="97"/>
                      <a:pt x="32" y="96"/>
                      <a:pt x="33" y="96"/>
                    </a:cubicBezTo>
                    <a:cubicBezTo>
                      <a:pt x="35" y="95"/>
                      <a:pt x="46" y="92"/>
                      <a:pt x="57" y="97"/>
                    </a:cubicBezTo>
                    <a:cubicBezTo>
                      <a:pt x="59" y="98"/>
                      <a:pt x="61" y="100"/>
                      <a:pt x="63" y="102"/>
                    </a:cubicBezTo>
                    <a:cubicBezTo>
                      <a:pt x="64" y="101"/>
                      <a:pt x="64" y="99"/>
                      <a:pt x="64" y="97"/>
                    </a:cubicBezTo>
                    <a:cubicBezTo>
                      <a:pt x="62" y="93"/>
                      <a:pt x="55" y="84"/>
                      <a:pt x="41" y="85"/>
                    </a:cubicBezTo>
                    <a:cubicBezTo>
                      <a:pt x="28" y="87"/>
                      <a:pt x="17" y="96"/>
                      <a:pt x="11" y="98"/>
                    </a:cubicBezTo>
                    <a:cubicBezTo>
                      <a:pt x="4" y="100"/>
                      <a:pt x="0" y="98"/>
                      <a:pt x="0" y="98"/>
                    </a:cubicBezTo>
                    <a:cubicBezTo>
                      <a:pt x="0" y="98"/>
                      <a:pt x="29" y="131"/>
                      <a:pt x="59" y="114"/>
                    </a:cubicBezTo>
                    <a:cubicBezTo>
                      <a:pt x="75" y="124"/>
                      <a:pt x="89" y="143"/>
                      <a:pt x="90" y="178"/>
                    </a:cubicBezTo>
                    <a:cubicBezTo>
                      <a:pt x="90" y="178"/>
                      <a:pt x="80" y="161"/>
                      <a:pt x="62" y="155"/>
                    </a:cubicBezTo>
                    <a:cubicBezTo>
                      <a:pt x="62" y="155"/>
                      <a:pt x="112" y="177"/>
                      <a:pt x="73" y="272"/>
                    </a:cubicBezTo>
                    <a:cubicBezTo>
                      <a:pt x="68" y="276"/>
                      <a:pt x="50" y="277"/>
                      <a:pt x="41" y="287"/>
                    </a:cubicBezTo>
                    <a:cubicBezTo>
                      <a:pt x="147" y="287"/>
                      <a:pt x="147" y="287"/>
                      <a:pt x="147" y="287"/>
                    </a:cubicBezTo>
                    <a:cubicBezTo>
                      <a:pt x="142" y="285"/>
                      <a:pt x="134" y="282"/>
                      <a:pt x="122" y="282"/>
                    </a:cubicBezTo>
                    <a:cubicBezTo>
                      <a:pt x="112" y="279"/>
                      <a:pt x="100" y="256"/>
                      <a:pt x="108" y="213"/>
                    </a:cubicBezTo>
                    <a:cubicBezTo>
                      <a:pt x="111" y="195"/>
                      <a:pt x="116" y="182"/>
                      <a:pt x="123" y="173"/>
                    </a:cubicBezTo>
                    <a:cubicBezTo>
                      <a:pt x="123" y="173"/>
                      <a:pt x="123" y="173"/>
                      <a:pt x="123" y="173"/>
                    </a:cubicBezTo>
                    <a:cubicBezTo>
                      <a:pt x="123" y="173"/>
                      <a:pt x="123" y="173"/>
                      <a:pt x="123" y="173"/>
                    </a:cubicBezTo>
                    <a:cubicBezTo>
                      <a:pt x="128" y="166"/>
                      <a:pt x="133" y="162"/>
                      <a:pt x="138" y="159"/>
                    </a:cubicBezTo>
                    <a:cubicBezTo>
                      <a:pt x="143" y="157"/>
                      <a:pt x="148" y="157"/>
                      <a:pt x="149" y="157"/>
                    </a:cubicBezTo>
                    <a:cubicBezTo>
                      <a:pt x="150" y="156"/>
                      <a:pt x="152" y="156"/>
                      <a:pt x="154" y="156"/>
                    </a:cubicBezTo>
                    <a:cubicBezTo>
                      <a:pt x="156" y="156"/>
                      <a:pt x="159" y="156"/>
                      <a:pt x="161" y="156"/>
                    </a:cubicBezTo>
                    <a:cubicBezTo>
                      <a:pt x="166" y="156"/>
                      <a:pt x="170" y="155"/>
                      <a:pt x="170" y="155"/>
                    </a:cubicBezTo>
                    <a:cubicBezTo>
                      <a:pt x="170" y="155"/>
                      <a:pt x="166" y="156"/>
                      <a:pt x="161" y="157"/>
                    </a:cubicBezTo>
                    <a:cubicBezTo>
                      <a:pt x="159" y="158"/>
                      <a:pt x="156" y="158"/>
                      <a:pt x="154" y="158"/>
                    </a:cubicBezTo>
                    <a:cubicBezTo>
                      <a:pt x="152" y="158"/>
                      <a:pt x="150" y="159"/>
                      <a:pt x="149" y="159"/>
                    </a:cubicBezTo>
                    <a:cubicBezTo>
                      <a:pt x="148" y="159"/>
                      <a:pt x="145" y="159"/>
                      <a:pt x="141" y="160"/>
                    </a:cubicBezTo>
                    <a:cubicBezTo>
                      <a:pt x="139" y="161"/>
                      <a:pt x="137" y="162"/>
                      <a:pt x="135" y="163"/>
                    </a:cubicBezTo>
                    <a:cubicBezTo>
                      <a:pt x="133" y="164"/>
                      <a:pt x="131" y="166"/>
                      <a:pt x="129" y="168"/>
                    </a:cubicBezTo>
                    <a:cubicBezTo>
                      <a:pt x="127" y="171"/>
                      <a:pt x="125" y="175"/>
                      <a:pt x="124" y="179"/>
                    </a:cubicBezTo>
                    <a:cubicBezTo>
                      <a:pt x="125" y="180"/>
                      <a:pt x="127" y="182"/>
                      <a:pt x="131" y="183"/>
                    </a:cubicBezTo>
                    <a:cubicBezTo>
                      <a:pt x="167" y="188"/>
                      <a:pt x="182" y="146"/>
                      <a:pt x="182" y="146"/>
                    </a:cubicBezTo>
                    <a:cubicBezTo>
                      <a:pt x="182" y="146"/>
                      <a:pt x="178" y="150"/>
                      <a:pt x="171" y="150"/>
                    </a:cubicBezTo>
                    <a:cubicBezTo>
                      <a:pt x="164" y="150"/>
                      <a:pt x="151" y="146"/>
                      <a:pt x="137" y="1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35"/>
              <p:cNvSpPr>
                <a:spLocks/>
              </p:cNvSpPr>
              <p:nvPr/>
            </p:nvSpPr>
            <p:spPr bwMode="auto">
              <a:xfrm>
                <a:off x="7354888" y="4100786"/>
                <a:ext cx="1389063" cy="573087"/>
              </a:xfrm>
              <a:custGeom>
                <a:avLst/>
                <a:gdLst>
                  <a:gd name="T0" fmla="*/ 188 w 188"/>
                  <a:gd name="T1" fmla="*/ 27 h 78"/>
                  <a:gd name="T2" fmla="*/ 171 w 188"/>
                  <a:gd name="T3" fmla="*/ 7 h 78"/>
                  <a:gd name="T4" fmla="*/ 157 w 188"/>
                  <a:gd name="T5" fmla="*/ 1 h 78"/>
                  <a:gd name="T6" fmla="*/ 158 w 188"/>
                  <a:gd name="T7" fmla="*/ 1 h 78"/>
                  <a:gd name="T8" fmla="*/ 116 w 188"/>
                  <a:gd name="T9" fmla="*/ 1 h 78"/>
                  <a:gd name="T10" fmla="*/ 116 w 188"/>
                  <a:gd name="T11" fmla="*/ 1 h 78"/>
                  <a:gd name="T12" fmla="*/ 94 w 188"/>
                  <a:gd name="T13" fmla="*/ 1 h 78"/>
                  <a:gd name="T14" fmla="*/ 94 w 188"/>
                  <a:gd name="T15" fmla="*/ 1 h 78"/>
                  <a:gd name="T16" fmla="*/ 52 w 188"/>
                  <a:gd name="T17" fmla="*/ 1 h 78"/>
                  <a:gd name="T18" fmla="*/ 53 w 188"/>
                  <a:gd name="T19" fmla="*/ 0 h 78"/>
                  <a:gd name="T20" fmla="*/ 40 w 188"/>
                  <a:gd name="T21" fmla="*/ 9 h 78"/>
                  <a:gd name="T22" fmla="*/ 22 w 188"/>
                  <a:gd name="T23" fmla="*/ 27 h 78"/>
                  <a:gd name="T24" fmla="*/ 50 w 188"/>
                  <a:gd name="T25" fmla="*/ 12 h 78"/>
                  <a:gd name="T26" fmla="*/ 75 w 188"/>
                  <a:gd name="T27" fmla="*/ 5 h 78"/>
                  <a:gd name="T28" fmla="*/ 61 w 188"/>
                  <a:gd name="T29" fmla="*/ 26 h 78"/>
                  <a:gd name="T30" fmla="*/ 55 w 188"/>
                  <a:gd name="T31" fmla="*/ 31 h 78"/>
                  <a:gd name="T32" fmla="*/ 33 w 188"/>
                  <a:gd name="T33" fmla="*/ 37 h 78"/>
                  <a:gd name="T34" fmla="*/ 9 w 188"/>
                  <a:gd name="T35" fmla="*/ 48 h 78"/>
                  <a:gd name="T36" fmla="*/ 41 w 188"/>
                  <a:gd name="T37" fmla="*/ 40 h 78"/>
                  <a:gd name="T38" fmla="*/ 46 w 188"/>
                  <a:gd name="T39" fmla="*/ 39 h 78"/>
                  <a:gd name="T40" fmla="*/ 0 w 188"/>
                  <a:gd name="T41" fmla="*/ 74 h 78"/>
                  <a:gd name="T42" fmla="*/ 61 w 188"/>
                  <a:gd name="T43" fmla="*/ 42 h 78"/>
                  <a:gd name="T44" fmla="*/ 92 w 188"/>
                  <a:gd name="T45" fmla="*/ 17 h 78"/>
                  <a:gd name="T46" fmla="*/ 100 w 188"/>
                  <a:gd name="T47" fmla="*/ 34 h 78"/>
                  <a:gd name="T48" fmla="*/ 119 w 188"/>
                  <a:gd name="T49" fmla="*/ 78 h 78"/>
                  <a:gd name="T50" fmla="*/ 111 w 188"/>
                  <a:gd name="T51" fmla="*/ 41 h 78"/>
                  <a:gd name="T52" fmla="*/ 119 w 188"/>
                  <a:gd name="T53" fmla="*/ 43 h 78"/>
                  <a:gd name="T54" fmla="*/ 134 w 188"/>
                  <a:gd name="T55" fmla="*/ 47 h 78"/>
                  <a:gd name="T56" fmla="*/ 117 w 188"/>
                  <a:gd name="T57" fmla="*/ 40 h 78"/>
                  <a:gd name="T58" fmla="*/ 111 w 188"/>
                  <a:gd name="T59" fmla="*/ 36 h 78"/>
                  <a:gd name="T60" fmla="*/ 111 w 188"/>
                  <a:gd name="T61" fmla="*/ 27 h 78"/>
                  <a:gd name="T62" fmla="*/ 115 w 188"/>
                  <a:gd name="T63" fmla="*/ 12 h 78"/>
                  <a:gd name="T64" fmla="*/ 116 w 188"/>
                  <a:gd name="T65" fmla="*/ 12 h 78"/>
                  <a:gd name="T66" fmla="*/ 131 w 188"/>
                  <a:gd name="T67" fmla="*/ 27 h 78"/>
                  <a:gd name="T68" fmla="*/ 155 w 188"/>
                  <a:gd name="T69" fmla="*/ 69 h 78"/>
                  <a:gd name="T70" fmla="*/ 144 w 188"/>
                  <a:gd name="T71" fmla="*/ 30 h 78"/>
                  <a:gd name="T72" fmla="*/ 142 w 188"/>
                  <a:gd name="T73" fmla="*/ 26 h 78"/>
                  <a:gd name="T74" fmla="*/ 154 w 188"/>
                  <a:gd name="T75" fmla="*/ 31 h 78"/>
                  <a:gd name="T76" fmla="*/ 181 w 188"/>
                  <a:gd name="T77" fmla="*/ 36 h 78"/>
                  <a:gd name="T78" fmla="*/ 151 w 188"/>
                  <a:gd name="T79" fmla="*/ 25 h 78"/>
                  <a:gd name="T80" fmla="*/ 137 w 188"/>
                  <a:gd name="T81" fmla="*/ 15 h 78"/>
                  <a:gd name="T82" fmla="*/ 132 w 188"/>
                  <a:gd name="T83" fmla="*/ 5 h 78"/>
                  <a:gd name="T84" fmla="*/ 160 w 188"/>
                  <a:gd name="T85" fmla="*/ 12 h 78"/>
                  <a:gd name="T86" fmla="*/ 188 w 188"/>
                  <a:gd name="T87"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78">
                    <a:moveTo>
                      <a:pt x="188" y="27"/>
                    </a:moveTo>
                    <a:cubicBezTo>
                      <a:pt x="188" y="27"/>
                      <a:pt x="181" y="13"/>
                      <a:pt x="171" y="7"/>
                    </a:cubicBezTo>
                    <a:cubicBezTo>
                      <a:pt x="167" y="4"/>
                      <a:pt x="162" y="2"/>
                      <a:pt x="157" y="1"/>
                    </a:cubicBezTo>
                    <a:cubicBezTo>
                      <a:pt x="157" y="1"/>
                      <a:pt x="158" y="1"/>
                      <a:pt x="158" y="1"/>
                    </a:cubicBezTo>
                    <a:cubicBezTo>
                      <a:pt x="116" y="1"/>
                      <a:pt x="116" y="1"/>
                      <a:pt x="116" y="1"/>
                    </a:cubicBezTo>
                    <a:cubicBezTo>
                      <a:pt x="116" y="1"/>
                      <a:pt x="116" y="1"/>
                      <a:pt x="116" y="1"/>
                    </a:cubicBezTo>
                    <a:cubicBezTo>
                      <a:pt x="94" y="1"/>
                      <a:pt x="94" y="1"/>
                      <a:pt x="94" y="1"/>
                    </a:cubicBezTo>
                    <a:cubicBezTo>
                      <a:pt x="94" y="1"/>
                      <a:pt x="94" y="1"/>
                      <a:pt x="94" y="1"/>
                    </a:cubicBezTo>
                    <a:cubicBezTo>
                      <a:pt x="52" y="1"/>
                      <a:pt x="52" y="1"/>
                      <a:pt x="52" y="1"/>
                    </a:cubicBezTo>
                    <a:cubicBezTo>
                      <a:pt x="52" y="1"/>
                      <a:pt x="53" y="0"/>
                      <a:pt x="53" y="0"/>
                    </a:cubicBezTo>
                    <a:cubicBezTo>
                      <a:pt x="50" y="2"/>
                      <a:pt x="45" y="6"/>
                      <a:pt x="40" y="9"/>
                    </a:cubicBezTo>
                    <a:cubicBezTo>
                      <a:pt x="30" y="15"/>
                      <a:pt x="22" y="27"/>
                      <a:pt x="22" y="27"/>
                    </a:cubicBezTo>
                    <a:cubicBezTo>
                      <a:pt x="22" y="27"/>
                      <a:pt x="41" y="16"/>
                      <a:pt x="50" y="12"/>
                    </a:cubicBezTo>
                    <a:cubicBezTo>
                      <a:pt x="55" y="10"/>
                      <a:pt x="65" y="7"/>
                      <a:pt x="75" y="5"/>
                    </a:cubicBezTo>
                    <a:cubicBezTo>
                      <a:pt x="71" y="12"/>
                      <a:pt x="66" y="20"/>
                      <a:pt x="61" y="26"/>
                    </a:cubicBezTo>
                    <a:cubicBezTo>
                      <a:pt x="59" y="27"/>
                      <a:pt x="57" y="29"/>
                      <a:pt x="55" y="31"/>
                    </a:cubicBezTo>
                    <a:cubicBezTo>
                      <a:pt x="49" y="33"/>
                      <a:pt x="38" y="35"/>
                      <a:pt x="33" y="37"/>
                    </a:cubicBezTo>
                    <a:cubicBezTo>
                      <a:pt x="25" y="40"/>
                      <a:pt x="9" y="48"/>
                      <a:pt x="9" y="48"/>
                    </a:cubicBezTo>
                    <a:cubicBezTo>
                      <a:pt x="9" y="48"/>
                      <a:pt x="30" y="41"/>
                      <a:pt x="41" y="40"/>
                    </a:cubicBezTo>
                    <a:cubicBezTo>
                      <a:pt x="43" y="39"/>
                      <a:pt x="44" y="39"/>
                      <a:pt x="46" y="39"/>
                    </a:cubicBezTo>
                    <a:cubicBezTo>
                      <a:pt x="27" y="56"/>
                      <a:pt x="0" y="74"/>
                      <a:pt x="0" y="74"/>
                    </a:cubicBezTo>
                    <a:cubicBezTo>
                      <a:pt x="0" y="74"/>
                      <a:pt x="43" y="54"/>
                      <a:pt x="61" y="42"/>
                    </a:cubicBezTo>
                    <a:cubicBezTo>
                      <a:pt x="69" y="36"/>
                      <a:pt x="81" y="26"/>
                      <a:pt x="92" y="17"/>
                    </a:cubicBezTo>
                    <a:cubicBezTo>
                      <a:pt x="96" y="22"/>
                      <a:pt x="99" y="28"/>
                      <a:pt x="100" y="34"/>
                    </a:cubicBezTo>
                    <a:cubicBezTo>
                      <a:pt x="104" y="48"/>
                      <a:pt x="119" y="78"/>
                      <a:pt x="119" y="78"/>
                    </a:cubicBezTo>
                    <a:cubicBezTo>
                      <a:pt x="119" y="78"/>
                      <a:pt x="114" y="57"/>
                      <a:pt x="111" y="41"/>
                    </a:cubicBezTo>
                    <a:cubicBezTo>
                      <a:pt x="114" y="42"/>
                      <a:pt x="117" y="43"/>
                      <a:pt x="119" y="43"/>
                    </a:cubicBezTo>
                    <a:cubicBezTo>
                      <a:pt x="124" y="45"/>
                      <a:pt x="134" y="47"/>
                      <a:pt x="134" y="47"/>
                    </a:cubicBezTo>
                    <a:cubicBezTo>
                      <a:pt x="134" y="47"/>
                      <a:pt x="122" y="43"/>
                      <a:pt x="117" y="40"/>
                    </a:cubicBezTo>
                    <a:cubicBezTo>
                      <a:pt x="115" y="39"/>
                      <a:pt x="113" y="37"/>
                      <a:pt x="111" y="36"/>
                    </a:cubicBezTo>
                    <a:cubicBezTo>
                      <a:pt x="111" y="32"/>
                      <a:pt x="111" y="29"/>
                      <a:pt x="111" y="27"/>
                    </a:cubicBezTo>
                    <a:cubicBezTo>
                      <a:pt x="111" y="21"/>
                      <a:pt x="113" y="16"/>
                      <a:pt x="115" y="12"/>
                    </a:cubicBezTo>
                    <a:cubicBezTo>
                      <a:pt x="115" y="12"/>
                      <a:pt x="115" y="12"/>
                      <a:pt x="116" y="12"/>
                    </a:cubicBezTo>
                    <a:cubicBezTo>
                      <a:pt x="120" y="16"/>
                      <a:pt x="126" y="21"/>
                      <a:pt x="131" y="27"/>
                    </a:cubicBezTo>
                    <a:cubicBezTo>
                      <a:pt x="142" y="39"/>
                      <a:pt x="155" y="69"/>
                      <a:pt x="155" y="69"/>
                    </a:cubicBezTo>
                    <a:cubicBezTo>
                      <a:pt x="155" y="69"/>
                      <a:pt x="150" y="42"/>
                      <a:pt x="144" y="30"/>
                    </a:cubicBezTo>
                    <a:cubicBezTo>
                      <a:pt x="143" y="29"/>
                      <a:pt x="143" y="28"/>
                      <a:pt x="142" y="26"/>
                    </a:cubicBezTo>
                    <a:cubicBezTo>
                      <a:pt x="146" y="28"/>
                      <a:pt x="151" y="29"/>
                      <a:pt x="154" y="31"/>
                    </a:cubicBezTo>
                    <a:cubicBezTo>
                      <a:pt x="162" y="33"/>
                      <a:pt x="181" y="36"/>
                      <a:pt x="181" y="36"/>
                    </a:cubicBezTo>
                    <a:cubicBezTo>
                      <a:pt x="181" y="36"/>
                      <a:pt x="160" y="30"/>
                      <a:pt x="151" y="25"/>
                    </a:cubicBezTo>
                    <a:cubicBezTo>
                      <a:pt x="144" y="21"/>
                      <a:pt x="139" y="17"/>
                      <a:pt x="137" y="15"/>
                    </a:cubicBezTo>
                    <a:cubicBezTo>
                      <a:pt x="135" y="11"/>
                      <a:pt x="134" y="8"/>
                      <a:pt x="132" y="5"/>
                    </a:cubicBezTo>
                    <a:cubicBezTo>
                      <a:pt x="142" y="7"/>
                      <a:pt x="153" y="10"/>
                      <a:pt x="160" y="12"/>
                    </a:cubicBezTo>
                    <a:cubicBezTo>
                      <a:pt x="175" y="16"/>
                      <a:pt x="188" y="27"/>
                      <a:pt x="188"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11" name="Group 210"/>
            <p:cNvGrpSpPr/>
            <p:nvPr/>
          </p:nvGrpSpPr>
          <p:grpSpPr>
            <a:xfrm rot="18592049">
              <a:off x="4757722" y="3165115"/>
              <a:ext cx="341995" cy="197060"/>
              <a:chOff x="6394403" y="3369946"/>
              <a:chExt cx="341995" cy="197060"/>
            </a:xfrm>
          </p:grpSpPr>
          <p:sp>
            <p:nvSpPr>
              <p:cNvPr id="212"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3"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4"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15" name="Group 214"/>
            <p:cNvGrpSpPr/>
            <p:nvPr/>
          </p:nvGrpSpPr>
          <p:grpSpPr>
            <a:xfrm>
              <a:off x="3485233" y="3096329"/>
              <a:ext cx="341995" cy="197060"/>
              <a:chOff x="6394403" y="3369946"/>
              <a:chExt cx="341995" cy="197060"/>
            </a:xfrm>
          </p:grpSpPr>
          <p:sp>
            <p:nvSpPr>
              <p:cNvPr id="216"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7"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8"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19" name="Group 218"/>
            <p:cNvGrpSpPr/>
            <p:nvPr/>
          </p:nvGrpSpPr>
          <p:grpSpPr>
            <a:xfrm rot="18592049">
              <a:off x="3792712" y="2320439"/>
              <a:ext cx="341995" cy="197060"/>
              <a:chOff x="6394403" y="3369946"/>
              <a:chExt cx="341995" cy="197060"/>
            </a:xfrm>
          </p:grpSpPr>
          <p:sp>
            <p:nvSpPr>
              <p:cNvPr id="220"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2"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37" name="Group 336"/>
            <p:cNvGrpSpPr/>
            <p:nvPr/>
          </p:nvGrpSpPr>
          <p:grpSpPr>
            <a:xfrm>
              <a:off x="3870238" y="973978"/>
              <a:ext cx="939873" cy="1204389"/>
              <a:chOff x="6854032" y="538163"/>
              <a:chExt cx="5338762" cy="6456362"/>
            </a:xfrm>
          </p:grpSpPr>
          <p:sp>
            <p:nvSpPr>
              <p:cNvPr id="283" name="Freeform 6"/>
              <p:cNvSpPr>
                <a:spLocks/>
              </p:cNvSpPr>
              <p:nvPr/>
            </p:nvSpPr>
            <p:spPr bwMode="auto">
              <a:xfrm>
                <a:off x="11114881" y="23574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4" name="Freeform 20"/>
              <p:cNvSpPr>
                <a:spLocks/>
              </p:cNvSpPr>
              <p:nvPr/>
            </p:nvSpPr>
            <p:spPr bwMode="auto">
              <a:xfrm>
                <a:off x="6854032" y="2991966"/>
                <a:ext cx="888208" cy="723547"/>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85" name="Freeform 37"/>
              <p:cNvSpPr>
                <a:spLocks/>
              </p:cNvSpPr>
              <p:nvPr/>
            </p:nvSpPr>
            <p:spPr bwMode="auto">
              <a:xfrm>
                <a:off x="8312943" y="2759075"/>
                <a:ext cx="2465388" cy="4235450"/>
              </a:xfrm>
              <a:custGeom>
                <a:avLst/>
                <a:gdLst>
                  <a:gd name="T0" fmla="*/ 470 w 588"/>
                  <a:gd name="T1" fmla="*/ 274 h 1010"/>
                  <a:gd name="T2" fmla="*/ 543 w 588"/>
                  <a:gd name="T3" fmla="*/ 164 h 1010"/>
                  <a:gd name="T4" fmla="*/ 588 w 588"/>
                  <a:gd name="T5" fmla="*/ 13 h 1010"/>
                  <a:gd name="T6" fmla="*/ 580 w 588"/>
                  <a:gd name="T7" fmla="*/ 9 h 1010"/>
                  <a:gd name="T8" fmla="*/ 531 w 588"/>
                  <a:gd name="T9" fmla="*/ 143 h 1010"/>
                  <a:gd name="T10" fmla="*/ 456 w 588"/>
                  <a:gd name="T11" fmla="*/ 237 h 1010"/>
                  <a:gd name="T12" fmla="*/ 454 w 588"/>
                  <a:gd name="T13" fmla="*/ 238 h 1010"/>
                  <a:gd name="T14" fmla="*/ 310 w 588"/>
                  <a:gd name="T15" fmla="*/ 0 h 1010"/>
                  <a:gd name="T16" fmla="*/ 272 w 588"/>
                  <a:gd name="T17" fmla="*/ 25 h 1010"/>
                  <a:gd name="T18" fmla="*/ 401 w 588"/>
                  <a:gd name="T19" fmla="*/ 434 h 1010"/>
                  <a:gd name="T20" fmla="*/ 234 w 588"/>
                  <a:gd name="T21" fmla="*/ 365 h 1010"/>
                  <a:gd name="T22" fmla="*/ 106 w 588"/>
                  <a:gd name="T23" fmla="*/ 257 h 1010"/>
                  <a:gd name="T24" fmla="*/ 12 w 588"/>
                  <a:gd name="T25" fmla="*/ 95 h 1010"/>
                  <a:gd name="T26" fmla="*/ 0 w 588"/>
                  <a:gd name="T27" fmla="*/ 101 h 1010"/>
                  <a:gd name="T28" fmla="*/ 90 w 588"/>
                  <a:gd name="T29" fmla="*/ 284 h 1010"/>
                  <a:gd name="T30" fmla="*/ 218 w 588"/>
                  <a:gd name="T31" fmla="*/ 413 h 1010"/>
                  <a:gd name="T32" fmla="*/ 406 w 588"/>
                  <a:gd name="T33" fmla="*/ 511 h 1010"/>
                  <a:gd name="T34" fmla="*/ 331 w 588"/>
                  <a:gd name="T35" fmla="*/ 1010 h 1010"/>
                  <a:gd name="T36" fmla="*/ 557 w 588"/>
                  <a:gd name="T37" fmla="*/ 1010 h 1010"/>
                  <a:gd name="T38" fmla="*/ 546 w 588"/>
                  <a:gd name="T39" fmla="*/ 509 h 1010"/>
                  <a:gd name="T40" fmla="*/ 470 w 588"/>
                  <a:gd name="T41" fmla="*/ 27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1010">
                    <a:moveTo>
                      <a:pt x="470" y="274"/>
                    </a:moveTo>
                    <a:cubicBezTo>
                      <a:pt x="498" y="243"/>
                      <a:pt x="523" y="207"/>
                      <a:pt x="543" y="164"/>
                    </a:cubicBezTo>
                    <a:cubicBezTo>
                      <a:pt x="564" y="120"/>
                      <a:pt x="581" y="71"/>
                      <a:pt x="588" y="13"/>
                    </a:cubicBezTo>
                    <a:cubicBezTo>
                      <a:pt x="580" y="9"/>
                      <a:pt x="580" y="9"/>
                      <a:pt x="580" y="9"/>
                    </a:cubicBezTo>
                    <a:cubicBezTo>
                      <a:pt x="571" y="60"/>
                      <a:pt x="552" y="106"/>
                      <a:pt x="531" y="143"/>
                    </a:cubicBezTo>
                    <a:cubicBezTo>
                      <a:pt x="509" y="181"/>
                      <a:pt x="483" y="212"/>
                      <a:pt x="456" y="237"/>
                    </a:cubicBezTo>
                    <a:cubicBezTo>
                      <a:pt x="455" y="238"/>
                      <a:pt x="455" y="238"/>
                      <a:pt x="454" y="238"/>
                    </a:cubicBezTo>
                    <a:cubicBezTo>
                      <a:pt x="415" y="153"/>
                      <a:pt x="366" y="73"/>
                      <a:pt x="310" y="0"/>
                    </a:cubicBezTo>
                    <a:cubicBezTo>
                      <a:pt x="272" y="25"/>
                      <a:pt x="272" y="25"/>
                      <a:pt x="272" y="25"/>
                    </a:cubicBezTo>
                    <a:cubicBezTo>
                      <a:pt x="346" y="158"/>
                      <a:pt x="386" y="295"/>
                      <a:pt x="401" y="434"/>
                    </a:cubicBezTo>
                    <a:cubicBezTo>
                      <a:pt x="344" y="419"/>
                      <a:pt x="287" y="397"/>
                      <a:pt x="234" y="365"/>
                    </a:cubicBezTo>
                    <a:cubicBezTo>
                      <a:pt x="188" y="337"/>
                      <a:pt x="145" y="301"/>
                      <a:pt x="106" y="257"/>
                    </a:cubicBezTo>
                    <a:cubicBezTo>
                      <a:pt x="68" y="212"/>
                      <a:pt x="32" y="157"/>
                      <a:pt x="12" y="95"/>
                    </a:cubicBezTo>
                    <a:cubicBezTo>
                      <a:pt x="0" y="101"/>
                      <a:pt x="0" y="101"/>
                      <a:pt x="0" y="101"/>
                    </a:cubicBezTo>
                    <a:cubicBezTo>
                      <a:pt x="18" y="172"/>
                      <a:pt x="52" y="232"/>
                      <a:pt x="90" y="284"/>
                    </a:cubicBezTo>
                    <a:cubicBezTo>
                      <a:pt x="128" y="335"/>
                      <a:pt x="172" y="378"/>
                      <a:pt x="218" y="413"/>
                    </a:cubicBezTo>
                    <a:cubicBezTo>
                      <a:pt x="278" y="457"/>
                      <a:pt x="341" y="489"/>
                      <a:pt x="406" y="511"/>
                    </a:cubicBezTo>
                    <a:cubicBezTo>
                      <a:pt x="412" y="679"/>
                      <a:pt x="383" y="847"/>
                      <a:pt x="331" y="1010"/>
                    </a:cubicBezTo>
                    <a:cubicBezTo>
                      <a:pt x="557" y="1010"/>
                      <a:pt x="557" y="1010"/>
                      <a:pt x="557" y="1010"/>
                    </a:cubicBezTo>
                    <a:cubicBezTo>
                      <a:pt x="583" y="820"/>
                      <a:pt x="587" y="695"/>
                      <a:pt x="546" y="509"/>
                    </a:cubicBezTo>
                    <a:cubicBezTo>
                      <a:pt x="528" y="428"/>
                      <a:pt x="503" y="349"/>
                      <a:pt x="470" y="274"/>
                    </a:cubicBezTo>
                    <a:close/>
                  </a:path>
                </a:pathLst>
              </a:custGeom>
              <a:solidFill>
                <a:srgbClr val="372415"/>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286" name="Group 285"/>
              <p:cNvGrpSpPr/>
              <p:nvPr/>
            </p:nvGrpSpPr>
            <p:grpSpPr>
              <a:xfrm>
                <a:off x="7792243" y="1111250"/>
                <a:ext cx="4160838" cy="3992562"/>
                <a:chOff x="7792243" y="1111250"/>
                <a:chExt cx="4160838" cy="3992562"/>
              </a:xfrm>
              <a:solidFill>
                <a:schemeClr val="accent4"/>
              </a:solidFill>
            </p:grpSpPr>
            <p:sp>
              <p:nvSpPr>
                <p:cNvPr id="287" name="Freeform 7"/>
                <p:cNvSpPr>
                  <a:spLocks noEditPoints="1"/>
                </p:cNvSpPr>
                <p:nvPr/>
              </p:nvSpPr>
              <p:spPr bwMode="auto">
                <a:xfrm>
                  <a:off x="10857706" y="2143125"/>
                  <a:ext cx="479425" cy="477837"/>
                </a:xfrm>
                <a:custGeom>
                  <a:avLst/>
                  <a:gdLst>
                    <a:gd name="T0" fmla="*/ 106 w 114"/>
                    <a:gd name="T1" fmla="*/ 0 h 114"/>
                    <a:gd name="T2" fmla="*/ 8 w 114"/>
                    <a:gd name="T3" fmla="*/ 0 h 114"/>
                    <a:gd name="T4" fmla="*/ 0 w 114"/>
                    <a:gd name="T5" fmla="*/ 8 h 114"/>
                    <a:gd name="T6" fmla="*/ 0 w 114"/>
                    <a:gd name="T7" fmla="*/ 106 h 114"/>
                    <a:gd name="T8" fmla="*/ 8 w 114"/>
                    <a:gd name="T9" fmla="*/ 114 h 114"/>
                    <a:gd name="T10" fmla="*/ 106 w 114"/>
                    <a:gd name="T11" fmla="*/ 114 h 114"/>
                    <a:gd name="T12" fmla="*/ 114 w 114"/>
                    <a:gd name="T13" fmla="*/ 106 h 114"/>
                    <a:gd name="T14" fmla="*/ 114 w 114"/>
                    <a:gd name="T15" fmla="*/ 8 h 114"/>
                    <a:gd name="T16" fmla="*/ 106 w 114"/>
                    <a:gd name="T17" fmla="*/ 0 h 114"/>
                    <a:gd name="T18" fmla="*/ 35 w 114"/>
                    <a:gd name="T19" fmla="*/ 96 h 114"/>
                    <a:gd name="T20" fmla="*/ 17 w 114"/>
                    <a:gd name="T21" fmla="*/ 96 h 114"/>
                    <a:gd name="T22" fmla="*/ 17 w 114"/>
                    <a:gd name="T23" fmla="*/ 44 h 114"/>
                    <a:gd name="T24" fmla="*/ 35 w 114"/>
                    <a:gd name="T25" fmla="*/ 44 h 114"/>
                    <a:gd name="T26" fmla="*/ 35 w 114"/>
                    <a:gd name="T27" fmla="*/ 96 h 114"/>
                    <a:gd name="T28" fmla="*/ 26 w 114"/>
                    <a:gd name="T29" fmla="*/ 37 h 114"/>
                    <a:gd name="T30" fmla="*/ 26 w 114"/>
                    <a:gd name="T31" fmla="*/ 37 h 114"/>
                    <a:gd name="T32" fmla="*/ 16 w 114"/>
                    <a:gd name="T33" fmla="*/ 28 h 114"/>
                    <a:gd name="T34" fmla="*/ 26 w 114"/>
                    <a:gd name="T35" fmla="*/ 19 h 114"/>
                    <a:gd name="T36" fmla="*/ 36 w 114"/>
                    <a:gd name="T37" fmla="*/ 28 h 114"/>
                    <a:gd name="T38" fmla="*/ 26 w 114"/>
                    <a:gd name="T39" fmla="*/ 37 h 114"/>
                    <a:gd name="T40" fmla="*/ 97 w 114"/>
                    <a:gd name="T41" fmla="*/ 96 h 114"/>
                    <a:gd name="T42" fmla="*/ 80 w 114"/>
                    <a:gd name="T43" fmla="*/ 96 h 114"/>
                    <a:gd name="T44" fmla="*/ 80 w 114"/>
                    <a:gd name="T45" fmla="*/ 68 h 114"/>
                    <a:gd name="T46" fmla="*/ 71 w 114"/>
                    <a:gd name="T47" fmla="*/ 56 h 114"/>
                    <a:gd name="T48" fmla="*/ 62 w 114"/>
                    <a:gd name="T49" fmla="*/ 63 h 114"/>
                    <a:gd name="T50" fmla="*/ 61 w 114"/>
                    <a:gd name="T51" fmla="*/ 67 h 114"/>
                    <a:gd name="T52" fmla="*/ 61 w 114"/>
                    <a:gd name="T53" fmla="*/ 96 h 114"/>
                    <a:gd name="T54" fmla="*/ 44 w 114"/>
                    <a:gd name="T55" fmla="*/ 96 h 114"/>
                    <a:gd name="T56" fmla="*/ 44 w 114"/>
                    <a:gd name="T57" fmla="*/ 44 h 114"/>
                    <a:gd name="T58" fmla="*/ 61 w 114"/>
                    <a:gd name="T59" fmla="*/ 44 h 114"/>
                    <a:gd name="T60" fmla="*/ 61 w 114"/>
                    <a:gd name="T61" fmla="*/ 51 h 114"/>
                    <a:gd name="T62" fmla="*/ 77 w 114"/>
                    <a:gd name="T63" fmla="*/ 43 h 114"/>
                    <a:gd name="T64" fmla="*/ 97 w 114"/>
                    <a:gd name="T65" fmla="*/ 66 h 114"/>
                    <a:gd name="T66" fmla="*/ 97 w 114"/>
                    <a:gd name="T6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114">
                      <a:moveTo>
                        <a:pt x="106" y="0"/>
                      </a:moveTo>
                      <a:cubicBezTo>
                        <a:pt x="8" y="0"/>
                        <a:pt x="8" y="0"/>
                        <a:pt x="8" y="0"/>
                      </a:cubicBezTo>
                      <a:cubicBezTo>
                        <a:pt x="4" y="0"/>
                        <a:pt x="0" y="3"/>
                        <a:pt x="0" y="8"/>
                      </a:cubicBezTo>
                      <a:cubicBezTo>
                        <a:pt x="0" y="106"/>
                        <a:pt x="0" y="106"/>
                        <a:pt x="0" y="106"/>
                      </a:cubicBezTo>
                      <a:cubicBezTo>
                        <a:pt x="0" y="111"/>
                        <a:pt x="4" y="114"/>
                        <a:pt x="8" y="114"/>
                      </a:cubicBezTo>
                      <a:cubicBezTo>
                        <a:pt x="106" y="114"/>
                        <a:pt x="106" y="114"/>
                        <a:pt x="106" y="114"/>
                      </a:cubicBezTo>
                      <a:cubicBezTo>
                        <a:pt x="110" y="114"/>
                        <a:pt x="114" y="111"/>
                        <a:pt x="114" y="106"/>
                      </a:cubicBezTo>
                      <a:cubicBezTo>
                        <a:pt x="114" y="8"/>
                        <a:pt x="114" y="8"/>
                        <a:pt x="114" y="8"/>
                      </a:cubicBezTo>
                      <a:cubicBezTo>
                        <a:pt x="114" y="3"/>
                        <a:pt x="110" y="0"/>
                        <a:pt x="106" y="0"/>
                      </a:cubicBezTo>
                      <a:close/>
                      <a:moveTo>
                        <a:pt x="35" y="96"/>
                      </a:moveTo>
                      <a:cubicBezTo>
                        <a:pt x="17" y="96"/>
                        <a:pt x="17" y="96"/>
                        <a:pt x="17" y="96"/>
                      </a:cubicBezTo>
                      <a:cubicBezTo>
                        <a:pt x="17" y="44"/>
                        <a:pt x="17" y="44"/>
                        <a:pt x="17" y="44"/>
                      </a:cubicBezTo>
                      <a:cubicBezTo>
                        <a:pt x="35" y="44"/>
                        <a:pt x="35" y="44"/>
                        <a:pt x="35" y="44"/>
                      </a:cubicBezTo>
                      <a:lnTo>
                        <a:pt x="35" y="96"/>
                      </a:lnTo>
                      <a:close/>
                      <a:moveTo>
                        <a:pt x="26" y="37"/>
                      </a:moveTo>
                      <a:cubicBezTo>
                        <a:pt x="26" y="37"/>
                        <a:pt x="26" y="37"/>
                        <a:pt x="26" y="37"/>
                      </a:cubicBezTo>
                      <a:cubicBezTo>
                        <a:pt x="20" y="37"/>
                        <a:pt x="16" y="33"/>
                        <a:pt x="16" y="28"/>
                      </a:cubicBezTo>
                      <a:cubicBezTo>
                        <a:pt x="16" y="23"/>
                        <a:pt x="20" y="19"/>
                        <a:pt x="26" y="19"/>
                      </a:cubicBezTo>
                      <a:cubicBezTo>
                        <a:pt x="32" y="19"/>
                        <a:pt x="36" y="23"/>
                        <a:pt x="36" y="28"/>
                      </a:cubicBezTo>
                      <a:cubicBezTo>
                        <a:pt x="36" y="33"/>
                        <a:pt x="32" y="37"/>
                        <a:pt x="26" y="37"/>
                      </a:cubicBezTo>
                      <a:close/>
                      <a:moveTo>
                        <a:pt x="97" y="96"/>
                      </a:moveTo>
                      <a:cubicBezTo>
                        <a:pt x="80" y="96"/>
                        <a:pt x="80" y="96"/>
                        <a:pt x="80" y="96"/>
                      </a:cubicBezTo>
                      <a:cubicBezTo>
                        <a:pt x="80" y="68"/>
                        <a:pt x="80" y="68"/>
                        <a:pt x="80" y="68"/>
                      </a:cubicBezTo>
                      <a:cubicBezTo>
                        <a:pt x="80" y="61"/>
                        <a:pt x="77" y="56"/>
                        <a:pt x="71" y="56"/>
                      </a:cubicBezTo>
                      <a:cubicBezTo>
                        <a:pt x="66" y="56"/>
                        <a:pt x="63" y="59"/>
                        <a:pt x="62" y="63"/>
                      </a:cubicBezTo>
                      <a:cubicBezTo>
                        <a:pt x="61" y="64"/>
                        <a:pt x="61" y="65"/>
                        <a:pt x="61" y="67"/>
                      </a:cubicBezTo>
                      <a:cubicBezTo>
                        <a:pt x="61" y="96"/>
                        <a:pt x="61" y="96"/>
                        <a:pt x="61" y="96"/>
                      </a:cubicBezTo>
                      <a:cubicBezTo>
                        <a:pt x="44" y="96"/>
                        <a:pt x="44" y="96"/>
                        <a:pt x="44" y="96"/>
                      </a:cubicBezTo>
                      <a:cubicBezTo>
                        <a:pt x="44" y="96"/>
                        <a:pt x="44" y="49"/>
                        <a:pt x="44" y="44"/>
                      </a:cubicBezTo>
                      <a:cubicBezTo>
                        <a:pt x="61" y="44"/>
                        <a:pt x="61" y="44"/>
                        <a:pt x="61" y="44"/>
                      </a:cubicBezTo>
                      <a:cubicBezTo>
                        <a:pt x="61" y="51"/>
                        <a:pt x="61" y="51"/>
                        <a:pt x="61" y="51"/>
                      </a:cubicBezTo>
                      <a:cubicBezTo>
                        <a:pt x="64" y="48"/>
                        <a:pt x="68" y="43"/>
                        <a:pt x="77" y="43"/>
                      </a:cubicBezTo>
                      <a:cubicBezTo>
                        <a:pt x="88" y="43"/>
                        <a:pt x="97" y="50"/>
                        <a:pt x="97" y="66"/>
                      </a:cubicBezTo>
                      <a:lnTo>
                        <a:pt x="97" y="96"/>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288" name="Group 287"/>
                <p:cNvGrpSpPr/>
                <p:nvPr/>
              </p:nvGrpSpPr>
              <p:grpSpPr>
                <a:xfrm>
                  <a:off x="10762456" y="4194175"/>
                  <a:ext cx="909638" cy="909637"/>
                  <a:chOff x="4127501" y="4194175"/>
                  <a:chExt cx="909638" cy="909637"/>
                </a:xfrm>
                <a:grpFill/>
              </p:grpSpPr>
              <p:sp>
                <p:nvSpPr>
                  <p:cNvPr id="305" name="Freeform 11"/>
                  <p:cNvSpPr>
                    <a:spLocks/>
                  </p:cNvSpPr>
                  <p:nvPr/>
                </p:nvSpPr>
                <p:spPr bwMode="auto">
                  <a:xfrm>
                    <a:off x="4386263" y="4659313"/>
                    <a:ext cx="96838" cy="192087"/>
                  </a:xfrm>
                  <a:custGeom>
                    <a:avLst/>
                    <a:gdLst>
                      <a:gd name="T0" fmla="*/ 0 w 61"/>
                      <a:gd name="T1" fmla="*/ 18 h 121"/>
                      <a:gd name="T2" fmla="*/ 22 w 61"/>
                      <a:gd name="T3" fmla="*/ 18 h 121"/>
                      <a:gd name="T4" fmla="*/ 22 w 61"/>
                      <a:gd name="T5" fmla="*/ 121 h 121"/>
                      <a:gd name="T6" fmla="*/ 40 w 61"/>
                      <a:gd name="T7" fmla="*/ 121 h 121"/>
                      <a:gd name="T8" fmla="*/ 40 w 61"/>
                      <a:gd name="T9" fmla="*/ 18 h 121"/>
                      <a:gd name="T10" fmla="*/ 61 w 61"/>
                      <a:gd name="T11" fmla="*/ 18 h 121"/>
                      <a:gd name="T12" fmla="*/ 61 w 61"/>
                      <a:gd name="T13" fmla="*/ 0 h 121"/>
                      <a:gd name="T14" fmla="*/ 0 w 61"/>
                      <a:gd name="T15" fmla="*/ 0 h 121"/>
                      <a:gd name="T16" fmla="*/ 0 w 61"/>
                      <a:gd name="T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0" y="18"/>
                        </a:moveTo>
                        <a:lnTo>
                          <a:pt x="22" y="18"/>
                        </a:lnTo>
                        <a:lnTo>
                          <a:pt x="22" y="121"/>
                        </a:lnTo>
                        <a:lnTo>
                          <a:pt x="40" y="121"/>
                        </a:lnTo>
                        <a:lnTo>
                          <a:pt x="40" y="18"/>
                        </a:lnTo>
                        <a:lnTo>
                          <a:pt x="61" y="18"/>
                        </a:lnTo>
                        <a:lnTo>
                          <a:pt x="61" y="0"/>
                        </a:lnTo>
                        <a:lnTo>
                          <a:pt x="0" y="0"/>
                        </a:lnTo>
                        <a:lnTo>
                          <a:pt x="0"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6" name="Freeform 12"/>
                  <p:cNvSpPr>
                    <a:spLocks/>
                  </p:cNvSpPr>
                  <p:nvPr/>
                </p:nvSpPr>
                <p:spPr bwMode="auto">
                  <a:xfrm>
                    <a:off x="4572001" y="4440238"/>
                    <a:ext cx="25400" cy="109537"/>
                  </a:xfrm>
                  <a:custGeom>
                    <a:avLst/>
                    <a:gdLst>
                      <a:gd name="T0" fmla="*/ 3 w 6"/>
                      <a:gd name="T1" fmla="*/ 26 h 26"/>
                      <a:gd name="T2" fmla="*/ 5 w 6"/>
                      <a:gd name="T3" fmla="*/ 25 h 26"/>
                      <a:gd name="T4" fmla="*/ 6 w 6"/>
                      <a:gd name="T5" fmla="*/ 23 h 26"/>
                      <a:gd name="T6" fmla="*/ 6 w 6"/>
                      <a:gd name="T7" fmla="*/ 3 h 26"/>
                      <a:gd name="T8" fmla="*/ 5 w 6"/>
                      <a:gd name="T9" fmla="*/ 1 h 26"/>
                      <a:gd name="T10" fmla="*/ 3 w 6"/>
                      <a:gd name="T11" fmla="*/ 0 h 26"/>
                      <a:gd name="T12" fmla="*/ 0 w 6"/>
                      <a:gd name="T13" fmla="*/ 1 h 26"/>
                      <a:gd name="T14" fmla="*/ 0 w 6"/>
                      <a:gd name="T15" fmla="*/ 3 h 26"/>
                      <a:gd name="T16" fmla="*/ 0 w 6"/>
                      <a:gd name="T17" fmla="*/ 23 h 26"/>
                      <a:gd name="T18" fmla="*/ 0 w 6"/>
                      <a:gd name="T19" fmla="*/ 25 h 26"/>
                      <a:gd name="T20" fmla="*/ 3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3" y="26"/>
                        </a:moveTo>
                        <a:cubicBezTo>
                          <a:pt x="4" y="26"/>
                          <a:pt x="5" y="26"/>
                          <a:pt x="5" y="25"/>
                        </a:cubicBezTo>
                        <a:cubicBezTo>
                          <a:pt x="6" y="25"/>
                          <a:pt x="6" y="24"/>
                          <a:pt x="6" y="23"/>
                        </a:cubicBezTo>
                        <a:cubicBezTo>
                          <a:pt x="6" y="3"/>
                          <a:pt x="6" y="3"/>
                          <a:pt x="6" y="3"/>
                        </a:cubicBezTo>
                        <a:cubicBezTo>
                          <a:pt x="6" y="2"/>
                          <a:pt x="6" y="1"/>
                          <a:pt x="5" y="1"/>
                        </a:cubicBezTo>
                        <a:cubicBezTo>
                          <a:pt x="5" y="0"/>
                          <a:pt x="4" y="0"/>
                          <a:pt x="3" y="0"/>
                        </a:cubicBezTo>
                        <a:cubicBezTo>
                          <a:pt x="2" y="0"/>
                          <a:pt x="1" y="0"/>
                          <a:pt x="0" y="1"/>
                        </a:cubicBezTo>
                        <a:cubicBezTo>
                          <a:pt x="0" y="1"/>
                          <a:pt x="0" y="2"/>
                          <a:pt x="0" y="3"/>
                        </a:cubicBezTo>
                        <a:cubicBezTo>
                          <a:pt x="0" y="23"/>
                          <a:pt x="0" y="23"/>
                          <a:pt x="0" y="23"/>
                        </a:cubicBezTo>
                        <a:cubicBezTo>
                          <a:pt x="0" y="24"/>
                          <a:pt x="0" y="25"/>
                          <a:pt x="0" y="25"/>
                        </a:cubicBezTo>
                        <a:cubicBezTo>
                          <a:pt x="1" y="26"/>
                          <a:pt x="2" y="26"/>
                          <a:pt x="3"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7" name="Freeform 13"/>
                  <p:cNvSpPr>
                    <a:spLocks noEditPoints="1"/>
                  </p:cNvSpPr>
                  <p:nvPr/>
                </p:nvSpPr>
                <p:spPr bwMode="auto">
                  <a:xfrm>
                    <a:off x="4600576" y="4659313"/>
                    <a:ext cx="79375" cy="192087"/>
                  </a:xfrm>
                  <a:custGeom>
                    <a:avLst/>
                    <a:gdLst>
                      <a:gd name="T0" fmla="*/ 13 w 19"/>
                      <a:gd name="T1" fmla="*/ 12 h 46"/>
                      <a:gd name="T2" fmla="*/ 9 w 19"/>
                      <a:gd name="T3" fmla="*/ 12 h 46"/>
                      <a:gd name="T4" fmla="*/ 6 w 19"/>
                      <a:gd name="T5" fmla="*/ 15 h 46"/>
                      <a:gd name="T6" fmla="*/ 6 w 19"/>
                      <a:gd name="T7" fmla="*/ 0 h 46"/>
                      <a:gd name="T8" fmla="*/ 0 w 19"/>
                      <a:gd name="T9" fmla="*/ 0 h 46"/>
                      <a:gd name="T10" fmla="*/ 0 w 19"/>
                      <a:gd name="T11" fmla="*/ 46 h 46"/>
                      <a:gd name="T12" fmla="*/ 6 w 19"/>
                      <a:gd name="T13" fmla="*/ 46 h 46"/>
                      <a:gd name="T14" fmla="*/ 6 w 19"/>
                      <a:gd name="T15" fmla="*/ 43 h 46"/>
                      <a:gd name="T16" fmla="*/ 9 w 19"/>
                      <a:gd name="T17" fmla="*/ 45 h 46"/>
                      <a:gd name="T18" fmla="*/ 13 w 19"/>
                      <a:gd name="T19" fmla="*/ 46 h 46"/>
                      <a:gd name="T20" fmla="*/ 18 w 19"/>
                      <a:gd name="T21" fmla="*/ 44 h 46"/>
                      <a:gd name="T22" fmla="*/ 19 w 19"/>
                      <a:gd name="T23" fmla="*/ 39 h 46"/>
                      <a:gd name="T24" fmla="*/ 19 w 19"/>
                      <a:gd name="T25" fmla="*/ 20 h 46"/>
                      <a:gd name="T26" fmla="*/ 17 w 19"/>
                      <a:gd name="T27" fmla="*/ 14 h 46"/>
                      <a:gd name="T28" fmla="*/ 13 w 19"/>
                      <a:gd name="T29" fmla="*/ 12 h 46"/>
                      <a:gd name="T30" fmla="*/ 12 w 19"/>
                      <a:gd name="T31" fmla="*/ 38 h 46"/>
                      <a:gd name="T32" fmla="*/ 12 w 19"/>
                      <a:gd name="T33" fmla="*/ 40 h 46"/>
                      <a:gd name="T34" fmla="*/ 10 w 19"/>
                      <a:gd name="T35" fmla="*/ 41 h 46"/>
                      <a:gd name="T36" fmla="*/ 8 w 19"/>
                      <a:gd name="T37" fmla="*/ 41 h 46"/>
                      <a:gd name="T38" fmla="*/ 6 w 19"/>
                      <a:gd name="T39" fmla="*/ 39 h 46"/>
                      <a:gd name="T40" fmla="*/ 6 w 19"/>
                      <a:gd name="T41" fmla="*/ 18 h 46"/>
                      <a:gd name="T42" fmla="*/ 8 w 19"/>
                      <a:gd name="T43" fmla="*/ 17 h 46"/>
                      <a:gd name="T44" fmla="*/ 9 w 19"/>
                      <a:gd name="T45" fmla="*/ 17 h 46"/>
                      <a:gd name="T46" fmla="*/ 11 w 19"/>
                      <a:gd name="T47" fmla="*/ 18 h 46"/>
                      <a:gd name="T48" fmla="*/ 12 w 19"/>
                      <a:gd name="T49" fmla="*/ 20 h 46"/>
                      <a:gd name="T50" fmla="*/ 12 w 19"/>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6">
                        <a:moveTo>
                          <a:pt x="13" y="12"/>
                        </a:moveTo>
                        <a:cubicBezTo>
                          <a:pt x="11" y="12"/>
                          <a:pt x="10" y="12"/>
                          <a:pt x="9" y="12"/>
                        </a:cubicBezTo>
                        <a:cubicBezTo>
                          <a:pt x="8" y="13"/>
                          <a:pt x="7" y="14"/>
                          <a:pt x="6" y="15"/>
                        </a:cubicBezTo>
                        <a:cubicBezTo>
                          <a:pt x="6" y="0"/>
                          <a:pt x="6" y="0"/>
                          <a:pt x="6" y="0"/>
                        </a:cubicBezTo>
                        <a:cubicBezTo>
                          <a:pt x="0" y="0"/>
                          <a:pt x="0" y="0"/>
                          <a:pt x="0" y="0"/>
                        </a:cubicBezTo>
                        <a:cubicBezTo>
                          <a:pt x="0" y="46"/>
                          <a:pt x="0" y="46"/>
                          <a:pt x="0" y="46"/>
                        </a:cubicBezTo>
                        <a:cubicBezTo>
                          <a:pt x="6" y="46"/>
                          <a:pt x="6" y="46"/>
                          <a:pt x="6" y="46"/>
                        </a:cubicBezTo>
                        <a:cubicBezTo>
                          <a:pt x="6" y="43"/>
                          <a:pt x="6" y="43"/>
                          <a:pt x="6" y="43"/>
                        </a:cubicBezTo>
                        <a:cubicBezTo>
                          <a:pt x="7" y="44"/>
                          <a:pt x="8" y="45"/>
                          <a:pt x="9" y="45"/>
                        </a:cubicBezTo>
                        <a:cubicBezTo>
                          <a:pt x="10" y="46"/>
                          <a:pt x="12" y="46"/>
                          <a:pt x="13" y="46"/>
                        </a:cubicBezTo>
                        <a:cubicBezTo>
                          <a:pt x="15" y="46"/>
                          <a:pt x="16" y="46"/>
                          <a:pt x="18" y="44"/>
                        </a:cubicBezTo>
                        <a:cubicBezTo>
                          <a:pt x="19" y="43"/>
                          <a:pt x="19" y="41"/>
                          <a:pt x="19" y="39"/>
                        </a:cubicBezTo>
                        <a:cubicBezTo>
                          <a:pt x="19" y="20"/>
                          <a:pt x="19" y="20"/>
                          <a:pt x="19" y="20"/>
                        </a:cubicBezTo>
                        <a:cubicBezTo>
                          <a:pt x="19" y="17"/>
                          <a:pt x="19" y="15"/>
                          <a:pt x="17" y="14"/>
                        </a:cubicBezTo>
                        <a:cubicBezTo>
                          <a:pt x="16" y="12"/>
                          <a:pt x="15" y="12"/>
                          <a:pt x="13" y="12"/>
                        </a:cubicBezTo>
                        <a:close/>
                        <a:moveTo>
                          <a:pt x="12" y="38"/>
                        </a:moveTo>
                        <a:cubicBezTo>
                          <a:pt x="12" y="39"/>
                          <a:pt x="12" y="40"/>
                          <a:pt x="12" y="40"/>
                        </a:cubicBezTo>
                        <a:cubicBezTo>
                          <a:pt x="11" y="41"/>
                          <a:pt x="11" y="41"/>
                          <a:pt x="10" y="41"/>
                        </a:cubicBezTo>
                        <a:cubicBezTo>
                          <a:pt x="9" y="41"/>
                          <a:pt x="9" y="41"/>
                          <a:pt x="8" y="41"/>
                        </a:cubicBezTo>
                        <a:cubicBezTo>
                          <a:pt x="8" y="40"/>
                          <a:pt x="7" y="40"/>
                          <a:pt x="6" y="39"/>
                        </a:cubicBezTo>
                        <a:cubicBezTo>
                          <a:pt x="6" y="18"/>
                          <a:pt x="6" y="18"/>
                          <a:pt x="6" y="18"/>
                        </a:cubicBezTo>
                        <a:cubicBezTo>
                          <a:pt x="7" y="18"/>
                          <a:pt x="7" y="17"/>
                          <a:pt x="8" y="17"/>
                        </a:cubicBezTo>
                        <a:cubicBezTo>
                          <a:pt x="8" y="17"/>
                          <a:pt x="9" y="17"/>
                          <a:pt x="9" y="17"/>
                        </a:cubicBezTo>
                        <a:cubicBezTo>
                          <a:pt x="10" y="17"/>
                          <a:pt x="11" y="17"/>
                          <a:pt x="11" y="18"/>
                        </a:cubicBezTo>
                        <a:cubicBezTo>
                          <a:pt x="12" y="18"/>
                          <a:pt x="12" y="19"/>
                          <a:pt x="12" y="20"/>
                        </a:cubicBezTo>
                        <a:lnTo>
                          <a:pt x="12" y="3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8" name="Freeform 14"/>
                  <p:cNvSpPr>
                    <a:spLocks/>
                  </p:cNvSpPr>
                  <p:nvPr/>
                </p:nvSpPr>
                <p:spPr bwMode="auto">
                  <a:xfrm>
                    <a:off x="4495801" y="4710113"/>
                    <a:ext cx="84138" cy="141287"/>
                  </a:xfrm>
                  <a:custGeom>
                    <a:avLst/>
                    <a:gdLst>
                      <a:gd name="T0" fmla="*/ 13 w 20"/>
                      <a:gd name="T1" fmla="*/ 26 h 34"/>
                      <a:gd name="T2" fmla="*/ 11 w 20"/>
                      <a:gd name="T3" fmla="*/ 27 h 34"/>
                      <a:gd name="T4" fmla="*/ 9 w 20"/>
                      <a:gd name="T5" fmla="*/ 28 h 34"/>
                      <a:gd name="T6" fmla="*/ 7 w 20"/>
                      <a:gd name="T7" fmla="*/ 28 h 34"/>
                      <a:gd name="T8" fmla="*/ 7 w 20"/>
                      <a:gd name="T9" fmla="*/ 26 h 34"/>
                      <a:gd name="T10" fmla="*/ 7 w 20"/>
                      <a:gd name="T11" fmla="*/ 0 h 34"/>
                      <a:gd name="T12" fmla="*/ 0 w 20"/>
                      <a:gd name="T13" fmla="*/ 0 h 34"/>
                      <a:gd name="T14" fmla="*/ 0 w 20"/>
                      <a:gd name="T15" fmla="*/ 28 h 34"/>
                      <a:gd name="T16" fmla="*/ 1 w 20"/>
                      <a:gd name="T17" fmla="*/ 33 h 34"/>
                      <a:gd name="T18" fmla="*/ 5 w 20"/>
                      <a:gd name="T19" fmla="*/ 34 h 34"/>
                      <a:gd name="T20" fmla="*/ 9 w 20"/>
                      <a:gd name="T21" fmla="*/ 33 h 34"/>
                      <a:gd name="T22" fmla="*/ 13 w 20"/>
                      <a:gd name="T23" fmla="*/ 30 h 34"/>
                      <a:gd name="T24" fmla="*/ 13 w 20"/>
                      <a:gd name="T25" fmla="*/ 34 h 34"/>
                      <a:gd name="T26" fmla="*/ 20 w 20"/>
                      <a:gd name="T27" fmla="*/ 34 h 34"/>
                      <a:gd name="T28" fmla="*/ 20 w 20"/>
                      <a:gd name="T29" fmla="*/ 0 h 34"/>
                      <a:gd name="T30" fmla="*/ 13 w 20"/>
                      <a:gd name="T31" fmla="*/ 0 h 34"/>
                      <a:gd name="T32" fmla="*/ 13 w 20"/>
                      <a:gd name="T33"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13" y="26"/>
                        </a:moveTo>
                        <a:cubicBezTo>
                          <a:pt x="12" y="26"/>
                          <a:pt x="11" y="27"/>
                          <a:pt x="11" y="27"/>
                        </a:cubicBezTo>
                        <a:cubicBezTo>
                          <a:pt x="10" y="28"/>
                          <a:pt x="9" y="28"/>
                          <a:pt x="9" y="28"/>
                        </a:cubicBezTo>
                        <a:cubicBezTo>
                          <a:pt x="8" y="28"/>
                          <a:pt x="8" y="28"/>
                          <a:pt x="7" y="28"/>
                        </a:cubicBezTo>
                        <a:cubicBezTo>
                          <a:pt x="7" y="27"/>
                          <a:pt x="7" y="27"/>
                          <a:pt x="7" y="26"/>
                        </a:cubicBezTo>
                        <a:cubicBezTo>
                          <a:pt x="7" y="0"/>
                          <a:pt x="7" y="0"/>
                          <a:pt x="7" y="0"/>
                        </a:cubicBezTo>
                        <a:cubicBezTo>
                          <a:pt x="0" y="0"/>
                          <a:pt x="0" y="0"/>
                          <a:pt x="0" y="0"/>
                        </a:cubicBezTo>
                        <a:cubicBezTo>
                          <a:pt x="0" y="28"/>
                          <a:pt x="0" y="28"/>
                          <a:pt x="0" y="28"/>
                        </a:cubicBezTo>
                        <a:cubicBezTo>
                          <a:pt x="0" y="30"/>
                          <a:pt x="1" y="32"/>
                          <a:pt x="1" y="33"/>
                        </a:cubicBezTo>
                        <a:cubicBezTo>
                          <a:pt x="2" y="34"/>
                          <a:pt x="3" y="34"/>
                          <a:pt x="5" y="34"/>
                        </a:cubicBezTo>
                        <a:cubicBezTo>
                          <a:pt x="6" y="34"/>
                          <a:pt x="8" y="34"/>
                          <a:pt x="9" y="33"/>
                        </a:cubicBezTo>
                        <a:cubicBezTo>
                          <a:pt x="10" y="32"/>
                          <a:pt x="12" y="31"/>
                          <a:pt x="13" y="30"/>
                        </a:cubicBezTo>
                        <a:cubicBezTo>
                          <a:pt x="13" y="34"/>
                          <a:pt x="13" y="34"/>
                          <a:pt x="13" y="34"/>
                        </a:cubicBezTo>
                        <a:cubicBezTo>
                          <a:pt x="20" y="34"/>
                          <a:pt x="20" y="34"/>
                          <a:pt x="20" y="34"/>
                        </a:cubicBezTo>
                        <a:cubicBezTo>
                          <a:pt x="20" y="0"/>
                          <a:pt x="20" y="0"/>
                          <a:pt x="20" y="0"/>
                        </a:cubicBezTo>
                        <a:cubicBezTo>
                          <a:pt x="13" y="0"/>
                          <a:pt x="13" y="0"/>
                          <a:pt x="13" y="0"/>
                        </a:cubicBezTo>
                        <a:lnTo>
                          <a:pt x="13"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9" name="Freeform 15"/>
                  <p:cNvSpPr>
                    <a:spLocks noEditPoints="1"/>
                  </p:cNvSpPr>
                  <p:nvPr/>
                </p:nvSpPr>
                <p:spPr bwMode="auto">
                  <a:xfrm>
                    <a:off x="4127501" y="4194175"/>
                    <a:ext cx="909638" cy="90963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26 w 217"/>
                      <a:gd name="T11" fmla="*/ 53 h 217"/>
                      <a:gd name="T12" fmla="*/ 134 w 217"/>
                      <a:gd name="T13" fmla="*/ 53 h 217"/>
                      <a:gd name="T14" fmla="*/ 134 w 217"/>
                      <a:gd name="T15" fmla="*/ 82 h 217"/>
                      <a:gd name="T16" fmla="*/ 134 w 217"/>
                      <a:gd name="T17" fmla="*/ 84 h 217"/>
                      <a:gd name="T18" fmla="*/ 136 w 217"/>
                      <a:gd name="T19" fmla="*/ 84 h 217"/>
                      <a:gd name="T20" fmla="*/ 138 w 217"/>
                      <a:gd name="T21" fmla="*/ 84 h 217"/>
                      <a:gd name="T22" fmla="*/ 140 w 217"/>
                      <a:gd name="T23" fmla="*/ 82 h 217"/>
                      <a:gd name="T24" fmla="*/ 140 w 217"/>
                      <a:gd name="T25" fmla="*/ 53 h 217"/>
                      <a:gd name="T26" fmla="*/ 148 w 217"/>
                      <a:gd name="T27" fmla="*/ 53 h 217"/>
                      <a:gd name="T28" fmla="*/ 148 w 217"/>
                      <a:gd name="T29" fmla="*/ 91 h 217"/>
                      <a:gd name="T30" fmla="*/ 140 w 217"/>
                      <a:gd name="T31" fmla="*/ 91 h 217"/>
                      <a:gd name="T32" fmla="*/ 140 w 217"/>
                      <a:gd name="T33" fmla="*/ 86 h 217"/>
                      <a:gd name="T34" fmla="*/ 136 w 217"/>
                      <a:gd name="T35" fmla="*/ 90 h 217"/>
                      <a:gd name="T36" fmla="*/ 131 w 217"/>
                      <a:gd name="T37" fmla="*/ 91 h 217"/>
                      <a:gd name="T38" fmla="*/ 127 w 217"/>
                      <a:gd name="T39" fmla="*/ 89 h 217"/>
                      <a:gd name="T40" fmla="*/ 126 w 217"/>
                      <a:gd name="T41" fmla="*/ 84 h 217"/>
                      <a:gd name="T42" fmla="*/ 126 w 217"/>
                      <a:gd name="T43" fmla="*/ 53 h 217"/>
                      <a:gd name="T44" fmla="*/ 98 w 217"/>
                      <a:gd name="T45" fmla="*/ 62 h 217"/>
                      <a:gd name="T46" fmla="*/ 101 w 217"/>
                      <a:gd name="T47" fmla="*/ 55 h 217"/>
                      <a:gd name="T48" fmla="*/ 109 w 217"/>
                      <a:gd name="T49" fmla="*/ 52 h 217"/>
                      <a:gd name="T50" fmla="*/ 117 w 217"/>
                      <a:gd name="T51" fmla="*/ 55 h 217"/>
                      <a:gd name="T52" fmla="*/ 120 w 217"/>
                      <a:gd name="T53" fmla="*/ 62 h 217"/>
                      <a:gd name="T54" fmla="*/ 120 w 217"/>
                      <a:gd name="T55" fmla="*/ 81 h 217"/>
                      <a:gd name="T56" fmla="*/ 117 w 217"/>
                      <a:gd name="T57" fmla="*/ 89 h 217"/>
                      <a:gd name="T58" fmla="*/ 109 w 217"/>
                      <a:gd name="T59" fmla="*/ 91 h 217"/>
                      <a:gd name="T60" fmla="*/ 101 w 217"/>
                      <a:gd name="T61" fmla="*/ 89 h 217"/>
                      <a:gd name="T62" fmla="*/ 98 w 217"/>
                      <a:gd name="T63" fmla="*/ 81 h 217"/>
                      <a:gd name="T64" fmla="*/ 98 w 217"/>
                      <a:gd name="T65" fmla="*/ 62 h 217"/>
                      <a:gd name="T66" fmla="*/ 77 w 217"/>
                      <a:gd name="T67" fmla="*/ 40 h 217"/>
                      <a:gd name="T68" fmla="*/ 83 w 217"/>
                      <a:gd name="T69" fmla="*/ 60 h 217"/>
                      <a:gd name="T70" fmla="*/ 83 w 217"/>
                      <a:gd name="T71" fmla="*/ 60 h 217"/>
                      <a:gd name="T72" fmla="*/ 88 w 217"/>
                      <a:gd name="T73" fmla="*/ 40 h 217"/>
                      <a:gd name="T74" fmla="*/ 97 w 217"/>
                      <a:gd name="T75" fmla="*/ 40 h 217"/>
                      <a:gd name="T76" fmla="*/ 87 w 217"/>
                      <a:gd name="T77" fmla="*/ 70 h 217"/>
                      <a:gd name="T78" fmla="*/ 87 w 217"/>
                      <a:gd name="T79" fmla="*/ 91 h 217"/>
                      <a:gd name="T80" fmla="*/ 79 w 217"/>
                      <a:gd name="T81" fmla="*/ 91 h 217"/>
                      <a:gd name="T82" fmla="*/ 79 w 217"/>
                      <a:gd name="T83" fmla="*/ 71 h 217"/>
                      <a:gd name="T84" fmla="*/ 68 w 217"/>
                      <a:gd name="T85" fmla="*/ 40 h 217"/>
                      <a:gd name="T86" fmla="*/ 77 w 217"/>
                      <a:gd name="T87" fmla="*/ 40 h 217"/>
                      <a:gd name="T88" fmla="*/ 177 w 217"/>
                      <a:gd name="T89" fmla="*/ 146 h 217"/>
                      <a:gd name="T90" fmla="*/ 152 w 217"/>
                      <a:gd name="T91" fmla="*/ 171 h 217"/>
                      <a:gd name="T92" fmla="*/ 68 w 217"/>
                      <a:gd name="T93" fmla="*/ 171 h 217"/>
                      <a:gd name="T94" fmla="*/ 43 w 217"/>
                      <a:gd name="T95" fmla="*/ 146 h 217"/>
                      <a:gd name="T96" fmla="*/ 43 w 217"/>
                      <a:gd name="T97" fmla="*/ 127 h 217"/>
                      <a:gd name="T98" fmla="*/ 68 w 217"/>
                      <a:gd name="T99" fmla="*/ 102 h 217"/>
                      <a:gd name="T100" fmla="*/ 152 w 217"/>
                      <a:gd name="T101" fmla="*/ 102 h 217"/>
                      <a:gd name="T102" fmla="*/ 177 w 217"/>
                      <a:gd name="T103" fmla="*/ 127 h 217"/>
                      <a:gd name="T104" fmla="*/ 177 w 217"/>
                      <a:gd name="T105" fmla="*/ 14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108" y="0"/>
                        </a:moveTo>
                        <a:cubicBezTo>
                          <a:pt x="48" y="0"/>
                          <a:pt x="0" y="48"/>
                          <a:pt x="0" y="108"/>
                        </a:cubicBezTo>
                        <a:cubicBezTo>
                          <a:pt x="0" y="169"/>
                          <a:pt x="48" y="217"/>
                          <a:pt x="108" y="217"/>
                        </a:cubicBezTo>
                        <a:cubicBezTo>
                          <a:pt x="169" y="217"/>
                          <a:pt x="217" y="169"/>
                          <a:pt x="217" y="108"/>
                        </a:cubicBezTo>
                        <a:cubicBezTo>
                          <a:pt x="217" y="48"/>
                          <a:pt x="169" y="0"/>
                          <a:pt x="108" y="0"/>
                        </a:cubicBezTo>
                        <a:close/>
                        <a:moveTo>
                          <a:pt x="126" y="53"/>
                        </a:moveTo>
                        <a:cubicBezTo>
                          <a:pt x="134" y="53"/>
                          <a:pt x="134" y="53"/>
                          <a:pt x="134" y="53"/>
                        </a:cubicBezTo>
                        <a:cubicBezTo>
                          <a:pt x="134" y="82"/>
                          <a:pt x="134" y="82"/>
                          <a:pt x="134" y="82"/>
                        </a:cubicBezTo>
                        <a:cubicBezTo>
                          <a:pt x="134" y="83"/>
                          <a:pt x="134" y="83"/>
                          <a:pt x="134" y="84"/>
                        </a:cubicBezTo>
                        <a:cubicBezTo>
                          <a:pt x="134" y="84"/>
                          <a:pt x="135" y="84"/>
                          <a:pt x="136" y="84"/>
                        </a:cubicBezTo>
                        <a:cubicBezTo>
                          <a:pt x="136" y="84"/>
                          <a:pt x="137" y="84"/>
                          <a:pt x="138" y="84"/>
                        </a:cubicBezTo>
                        <a:cubicBezTo>
                          <a:pt x="139" y="83"/>
                          <a:pt x="139" y="82"/>
                          <a:pt x="140" y="82"/>
                        </a:cubicBezTo>
                        <a:cubicBezTo>
                          <a:pt x="140" y="53"/>
                          <a:pt x="140" y="53"/>
                          <a:pt x="140" y="53"/>
                        </a:cubicBezTo>
                        <a:cubicBezTo>
                          <a:pt x="148" y="53"/>
                          <a:pt x="148" y="53"/>
                          <a:pt x="148" y="53"/>
                        </a:cubicBezTo>
                        <a:cubicBezTo>
                          <a:pt x="148" y="91"/>
                          <a:pt x="148" y="91"/>
                          <a:pt x="148" y="91"/>
                        </a:cubicBezTo>
                        <a:cubicBezTo>
                          <a:pt x="140" y="91"/>
                          <a:pt x="140" y="91"/>
                          <a:pt x="140" y="91"/>
                        </a:cubicBezTo>
                        <a:cubicBezTo>
                          <a:pt x="140" y="86"/>
                          <a:pt x="140" y="86"/>
                          <a:pt x="140" y="86"/>
                        </a:cubicBezTo>
                        <a:cubicBezTo>
                          <a:pt x="139" y="88"/>
                          <a:pt x="137" y="89"/>
                          <a:pt x="136" y="90"/>
                        </a:cubicBezTo>
                        <a:cubicBezTo>
                          <a:pt x="134" y="91"/>
                          <a:pt x="133" y="91"/>
                          <a:pt x="131" y="91"/>
                        </a:cubicBezTo>
                        <a:cubicBezTo>
                          <a:pt x="130" y="91"/>
                          <a:pt x="128" y="91"/>
                          <a:pt x="127" y="89"/>
                        </a:cubicBezTo>
                        <a:cubicBezTo>
                          <a:pt x="126" y="88"/>
                          <a:pt x="126" y="87"/>
                          <a:pt x="126" y="84"/>
                        </a:cubicBezTo>
                        <a:lnTo>
                          <a:pt x="126" y="53"/>
                        </a:lnTo>
                        <a:close/>
                        <a:moveTo>
                          <a:pt x="98" y="62"/>
                        </a:moveTo>
                        <a:cubicBezTo>
                          <a:pt x="98" y="59"/>
                          <a:pt x="99" y="57"/>
                          <a:pt x="101" y="55"/>
                        </a:cubicBezTo>
                        <a:cubicBezTo>
                          <a:pt x="103" y="53"/>
                          <a:pt x="106" y="52"/>
                          <a:pt x="109" y="52"/>
                        </a:cubicBezTo>
                        <a:cubicBezTo>
                          <a:pt x="112" y="52"/>
                          <a:pt x="115" y="53"/>
                          <a:pt x="117" y="55"/>
                        </a:cubicBezTo>
                        <a:cubicBezTo>
                          <a:pt x="119" y="57"/>
                          <a:pt x="120" y="59"/>
                          <a:pt x="120" y="62"/>
                        </a:cubicBezTo>
                        <a:cubicBezTo>
                          <a:pt x="120" y="81"/>
                          <a:pt x="120" y="81"/>
                          <a:pt x="120" y="81"/>
                        </a:cubicBezTo>
                        <a:cubicBezTo>
                          <a:pt x="120" y="84"/>
                          <a:pt x="119" y="87"/>
                          <a:pt x="117" y="89"/>
                        </a:cubicBezTo>
                        <a:cubicBezTo>
                          <a:pt x="115" y="91"/>
                          <a:pt x="112" y="91"/>
                          <a:pt x="109" y="91"/>
                        </a:cubicBezTo>
                        <a:cubicBezTo>
                          <a:pt x="105" y="91"/>
                          <a:pt x="103" y="91"/>
                          <a:pt x="101" y="89"/>
                        </a:cubicBezTo>
                        <a:cubicBezTo>
                          <a:pt x="99" y="87"/>
                          <a:pt x="98" y="84"/>
                          <a:pt x="98" y="81"/>
                        </a:cubicBezTo>
                        <a:lnTo>
                          <a:pt x="98" y="62"/>
                        </a:lnTo>
                        <a:close/>
                        <a:moveTo>
                          <a:pt x="77" y="40"/>
                        </a:moveTo>
                        <a:cubicBezTo>
                          <a:pt x="83" y="60"/>
                          <a:pt x="83" y="60"/>
                          <a:pt x="83" y="60"/>
                        </a:cubicBezTo>
                        <a:cubicBezTo>
                          <a:pt x="83" y="60"/>
                          <a:pt x="83" y="60"/>
                          <a:pt x="83" y="60"/>
                        </a:cubicBezTo>
                        <a:cubicBezTo>
                          <a:pt x="88" y="40"/>
                          <a:pt x="88" y="40"/>
                          <a:pt x="88" y="40"/>
                        </a:cubicBezTo>
                        <a:cubicBezTo>
                          <a:pt x="97" y="40"/>
                          <a:pt x="97" y="40"/>
                          <a:pt x="97" y="40"/>
                        </a:cubicBezTo>
                        <a:cubicBezTo>
                          <a:pt x="87" y="70"/>
                          <a:pt x="87" y="70"/>
                          <a:pt x="87" y="70"/>
                        </a:cubicBezTo>
                        <a:cubicBezTo>
                          <a:pt x="87" y="91"/>
                          <a:pt x="87" y="91"/>
                          <a:pt x="87" y="91"/>
                        </a:cubicBezTo>
                        <a:cubicBezTo>
                          <a:pt x="79" y="91"/>
                          <a:pt x="79" y="91"/>
                          <a:pt x="79" y="91"/>
                        </a:cubicBezTo>
                        <a:cubicBezTo>
                          <a:pt x="79" y="71"/>
                          <a:pt x="79" y="71"/>
                          <a:pt x="79" y="71"/>
                        </a:cubicBezTo>
                        <a:cubicBezTo>
                          <a:pt x="68" y="40"/>
                          <a:pt x="68" y="40"/>
                          <a:pt x="68" y="40"/>
                        </a:cubicBezTo>
                        <a:lnTo>
                          <a:pt x="77" y="40"/>
                        </a:lnTo>
                        <a:close/>
                        <a:moveTo>
                          <a:pt x="177" y="146"/>
                        </a:moveTo>
                        <a:cubicBezTo>
                          <a:pt x="177" y="160"/>
                          <a:pt x="166" y="171"/>
                          <a:pt x="152" y="171"/>
                        </a:cubicBezTo>
                        <a:cubicBezTo>
                          <a:pt x="68" y="171"/>
                          <a:pt x="68" y="171"/>
                          <a:pt x="68" y="171"/>
                        </a:cubicBezTo>
                        <a:cubicBezTo>
                          <a:pt x="54" y="171"/>
                          <a:pt x="43" y="160"/>
                          <a:pt x="43" y="146"/>
                        </a:cubicBezTo>
                        <a:cubicBezTo>
                          <a:pt x="43" y="127"/>
                          <a:pt x="43" y="127"/>
                          <a:pt x="43" y="127"/>
                        </a:cubicBezTo>
                        <a:cubicBezTo>
                          <a:pt x="43" y="113"/>
                          <a:pt x="54" y="102"/>
                          <a:pt x="68" y="102"/>
                        </a:cubicBezTo>
                        <a:cubicBezTo>
                          <a:pt x="152" y="102"/>
                          <a:pt x="152" y="102"/>
                          <a:pt x="152" y="102"/>
                        </a:cubicBezTo>
                        <a:cubicBezTo>
                          <a:pt x="166" y="102"/>
                          <a:pt x="177" y="113"/>
                          <a:pt x="177" y="127"/>
                        </a:cubicBezTo>
                        <a:lnTo>
                          <a:pt x="177" y="1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0" name="Freeform 16"/>
                  <p:cNvSpPr>
                    <a:spLocks noEditPoints="1"/>
                  </p:cNvSpPr>
                  <p:nvPr/>
                </p:nvSpPr>
                <p:spPr bwMode="auto">
                  <a:xfrm>
                    <a:off x="4697413" y="4705350"/>
                    <a:ext cx="84138" cy="150812"/>
                  </a:xfrm>
                  <a:custGeom>
                    <a:avLst/>
                    <a:gdLst>
                      <a:gd name="T0" fmla="*/ 10 w 20"/>
                      <a:gd name="T1" fmla="*/ 0 h 36"/>
                      <a:gd name="T2" fmla="*/ 3 w 20"/>
                      <a:gd name="T3" fmla="*/ 3 h 36"/>
                      <a:gd name="T4" fmla="*/ 0 w 20"/>
                      <a:gd name="T5" fmla="*/ 10 h 36"/>
                      <a:gd name="T6" fmla="*/ 0 w 20"/>
                      <a:gd name="T7" fmla="*/ 25 h 36"/>
                      <a:gd name="T8" fmla="*/ 2 w 20"/>
                      <a:gd name="T9" fmla="*/ 33 h 36"/>
                      <a:gd name="T10" fmla="*/ 9 w 20"/>
                      <a:gd name="T11" fmla="*/ 36 h 36"/>
                      <a:gd name="T12" fmla="*/ 17 w 20"/>
                      <a:gd name="T13" fmla="*/ 33 h 36"/>
                      <a:gd name="T14" fmla="*/ 20 w 20"/>
                      <a:gd name="T15" fmla="*/ 25 h 36"/>
                      <a:gd name="T16" fmla="*/ 20 w 20"/>
                      <a:gd name="T17" fmla="*/ 23 h 36"/>
                      <a:gd name="T18" fmla="*/ 13 w 20"/>
                      <a:gd name="T19" fmla="*/ 23 h 36"/>
                      <a:gd name="T20" fmla="*/ 13 w 20"/>
                      <a:gd name="T21" fmla="*/ 25 h 36"/>
                      <a:gd name="T22" fmla="*/ 12 w 20"/>
                      <a:gd name="T23" fmla="*/ 29 h 36"/>
                      <a:gd name="T24" fmla="*/ 10 w 20"/>
                      <a:gd name="T25" fmla="*/ 30 h 36"/>
                      <a:gd name="T26" fmla="*/ 7 w 20"/>
                      <a:gd name="T27" fmla="*/ 29 h 36"/>
                      <a:gd name="T28" fmla="*/ 7 w 20"/>
                      <a:gd name="T29" fmla="*/ 25 h 36"/>
                      <a:gd name="T30" fmla="*/ 7 w 20"/>
                      <a:gd name="T31" fmla="*/ 19 h 36"/>
                      <a:gd name="T32" fmla="*/ 20 w 20"/>
                      <a:gd name="T33" fmla="*/ 19 h 36"/>
                      <a:gd name="T34" fmla="*/ 20 w 20"/>
                      <a:gd name="T35" fmla="*/ 10 h 36"/>
                      <a:gd name="T36" fmla="*/ 17 w 20"/>
                      <a:gd name="T37" fmla="*/ 3 h 36"/>
                      <a:gd name="T38" fmla="*/ 10 w 20"/>
                      <a:gd name="T39" fmla="*/ 0 h 36"/>
                      <a:gd name="T40" fmla="*/ 13 w 20"/>
                      <a:gd name="T41" fmla="*/ 13 h 36"/>
                      <a:gd name="T42" fmla="*/ 7 w 20"/>
                      <a:gd name="T43" fmla="*/ 13 h 36"/>
                      <a:gd name="T44" fmla="*/ 7 w 20"/>
                      <a:gd name="T45" fmla="*/ 10 h 36"/>
                      <a:gd name="T46" fmla="*/ 7 w 20"/>
                      <a:gd name="T47" fmla="*/ 7 h 36"/>
                      <a:gd name="T48" fmla="*/ 10 w 20"/>
                      <a:gd name="T49" fmla="*/ 6 h 36"/>
                      <a:gd name="T50" fmla="*/ 12 w 20"/>
                      <a:gd name="T51" fmla="*/ 7 h 36"/>
                      <a:gd name="T52" fmla="*/ 13 w 20"/>
                      <a:gd name="T53" fmla="*/ 10 h 36"/>
                      <a:gd name="T54" fmla="*/ 13 w 20"/>
                      <a:gd name="T55"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6">
                        <a:moveTo>
                          <a:pt x="10" y="0"/>
                        </a:moveTo>
                        <a:cubicBezTo>
                          <a:pt x="7" y="0"/>
                          <a:pt x="4" y="1"/>
                          <a:pt x="3" y="3"/>
                        </a:cubicBezTo>
                        <a:cubicBezTo>
                          <a:pt x="1" y="5"/>
                          <a:pt x="0" y="7"/>
                          <a:pt x="0" y="10"/>
                        </a:cubicBezTo>
                        <a:cubicBezTo>
                          <a:pt x="0" y="25"/>
                          <a:pt x="0" y="25"/>
                          <a:pt x="0" y="25"/>
                        </a:cubicBezTo>
                        <a:cubicBezTo>
                          <a:pt x="0" y="28"/>
                          <a:pt x="1" y="31"/>
                          <a:pt x="2" y="33"/>
                        </a:cubicBezTo>
                        <a:cubicBezTo>
                          <a:pt x="4" y="35"/>
                          <a:pt x="6" y="36"/>
                          <a:pt x="9" y="36"/>
                        </a:cubicBezTo>
                        <a:cubicBezTo>
                          <a:pt x="13" y="36"/>
                          <a:pt x="15" y="35"/>
                          <a:pt x="17" y="33"/>
                        </a:cubicBezTo>
                        <a:cubicBezTo>
                          <a:pt x="19" y="31"/>
                          <a:pt x="20" y="29"/>
                          <a:pt x="20" y="25"/>
                        </a:cubicBezTo>
                        <a:cubicBezTo>
                          <a:pt x="20" y="23"/>
                          <a:pt x="20" y="23"/>
                          <a:pt x="20" y="23"/>
                        </a:cubicBezTo>
                        <a:cubicBezTo>
                          <a:pt x="13" y="23"/>
                          <a:pt x="13" y="23"/>
                          <a:pt x="13" y="23"/>
                        </a:cubicBezTo>
                        <a:cubicBezTo>
                          <a:pt x="13" y="25"/>
                          <a:pt x="13" y="25"/>
                          <a:pt x="13" y="25"/>
                        </a:cubicBezTo>
                        <a:cubicBezTo>
                          <a:pt x="13" y="27"/>
                          <a:pt x="12" y="28"/>
                          <a:pt x="12" y="29"/>
                        </a:cubicBezTo>
                        <a:cubicBezTo>
                          <a:pt x="11" y="29"/>
                          <a:pt x="11" y="30"/>
                          <a:pt x="10" y="30"/>
                        </a:cubicBezTo>
                        <a:cubicBezTo>
                          <a:pt x="8" y="30"/>
                          <a:pt x="8" y="29"/>
                          <a:pt x="7" y="29"/>
                        </a:cubicBezTo>
                        <a:cubicBezTo>
                          <a:pt x="7" y="28"/>
                          <a:pt x="7" y="27"/>
                          <a:pt x="7" y="25"/>
                        </a:cubicBezTo>
                        <a:cubicBezTo>
                          <a:pt x="7" y="19"/>
                          <a:pt x="7" y="19"/>
                          <a:pt x="7" y="19"/>
                        </a:cubicBezTo>
                        <a:cubicBezTo>
                          <a:pt x="20" y="19"/>
                          <a:pt x="20" y="19"/>
                          <a:pt x="20" y="19"/>
                        </a:cubicBezTo>
                        <a:cubicBezTo>
                          <a:pt x="20" y="10"/>
                          <a:pt x="20" y="10"/>
                          <a:pt x="20" y="10"/>
                        </a:cubicBezTo>
                        <a:cubicBezTo>
                          <a:pt x="20" y="7"/>
                          <a:pt x="19" y="4"/>
                          <a:pt x="17" y="3"/>
                        </a:cubicBezTo>
                        <a:cubicBezTo>
                          <a:pt x="15" y="1"/>
                          <a:pt x="13" y="0"/>
                          <a:pt x="10" y="0"/>
                        </a:cubicBezTo>
                        <a:close/>
                        <a:moveTo>
                          <a:pt x="13" y="13"/>
                        </a:moveTo>
                        <a:cubicBezTo>
                          <a:pt x="7" y="13"/>
                          <a:pt x="7" y="13"/>
                          <a:pt x="7" y="13"/>
                        </a:cubicBezTo>
                        <a:cubicBezTo>
                          <a:pt x="7" y="10"/>
                          <a:pt x="7" y="10"/>
                          <a:pt x="7" y="10"/>
                        </a:cubicBezTo>
                        <a:cubicBezTo>
                          <a:pt x="7" y="9"/>
                          <a:pt x="7" y="8"/>
                          <a:pt x="7" y="7"/>
                        </a:cubicBezTo>
                        <a:cubicBezTo>
                          <a:pt x="8" y="6"/>
                          <a:pt x="9" y="6"/>
                          <a:pt x="10" y="6"/>
                        </a:cubicBezTo>
                        <a:cubicBezTo>
                          <a:pt x="11" y="6"/>
                          <a:pt x="11" y="6"/>
                          <a:pt x="12" y="7"/>
                        </a:cubicBezTo>
                        <a:cubicBezTo>
                          <a:pt x="12" y="8"/>
                          <a:pt x="13" y="9"/>
                          <a:pt x="13" y="10"/>
                        </a:cubicBezTo>
                        <a:lnTo>
                          <a:pt x="13"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89" name="Group 288"/>
                <p:cNvGrpSpPr/>
                <p:nvPr/>
              </p:nvGrpSpPr>
              <p:grpSpPr>
                <a:xfrm>
                  <a:off x="11395868" y="1690688"/>
                  <a:ext cx="557213" cy="557212"/>
                  <a:chOff x="11395868" y="1690688"/>
                  <a:chExt cx="557213" cy="557212"/>
                </a:xfrm>
                <a:grpFill/>
              </p:grpSpPr>
              <p:sp>
                <p:nvSpPr>
                  <p:cNvPr id="302" name="Freeform 17"/>
                  <p:cNvSpPr>
                    <a:spLocks/>
                  </p:cNvSpPr>
                  <p:nvPr/>
                </p:nvSpPr>
                <p:spPr bwMode="auto">
                  <a:xfrm>
                    <a:off x="11580018" y="1857375"/>
                    <a:ext cx="71438" cy="93662"/>
                  </a:xfrm>
                  <a:custGeom>
                    <a:avLst/>
                    <a:gdLst>
                      <a:gd name="T0" fmla="*/ 10 w 17"/>
                      <a:gd name="T1" fmla="*/ 22 h 22"/>
                      <a:gd name="T2" fmla="*/ 14 w 17"/>
                      <a:gd name="T3" fmla="*/ 20 h 22"/>
                      <a:gd name="T4" fmla="*/ 16 w 17"/>
                      <a:gd name="T5" fmla="*/ 11 h 22"/>
                      <a:gd name="T6" fmla="*/ 6 w 17"/>
                      <a:gd name="T7" fmla="*/ 0 h 22"/>
                      <a:gd name="T8" fmla="*/ 6 w 17"/>
                      <a:gd name="T9" fmla="*/ 0 h 22"/>
                      <a:gd name="T10" fmla="*/ 2 w 17"/>
                      <a:gd name="T11" fmla="*/ 2 h 22"/>
                      <a:gd name="T12" fmla="*/ 0 w 17"/>
                      <a:gd name="T13" fmla="*/ 10 h 22"/>
                      <a:gd name="T14" fmla="*/ 10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0" y="22"/>
                        </a:moveTo>
                        <a:cubicBezTo>
                          <a:pt x="12" y="22"/>
                          <a:pt x="13" y="21"/>
                          <a:pt x="14" y="20"/>
                        </a:cubicBezTo>
                        <a:cubicBezTo>
                          <a:pt x="16" y="18"/>
                          <a:pt x="17" y="15"/>
                          <a:pt x="16" y="11"/>
                        </a:cubicBezTo>
                        <a:cubicBezTo>
                          <a:pt x="15" y="5"/>
                          <a:pt x="11" y="0"/>
                          <a:pt x="6" y="0"/>
                        </a:cubicBezTo>
                        <a:cubicBezTo>
                          <a:pt x="6" y="0"/>
                          <a:pt x="6" y="0"/>
                          <a:pt x="6" y="0"/>
                        </a:cubicBezTo>
                        <a:cubicBezTo>
                          <a:pt x="5" y="0"/>
                          <a:pt x="3" y="0"/>
                          <a:pt x="2" y="2"/>
                        </a:cubicBezTo>
                        <a:cubicBezTo>
                          <a:pt x="0" y="4"/>
                          <a:pt x="0" y="7"/>
                          <a:pt x="0" y="10"/>
                        </a:cubicBezTo>
                        <a:cubicBezTo>
                          <a:pt x="1" y="16"/>
                          <a:pt x="5" y="22"/>
                          <a:pt x="10" y="2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03" name="Freeform 18"/>
                  <p:cNvSpPr>
                    <a:spLocks/>
                  </p:cNvSpPr>
                  <p:nvPr/>
                </p:nvSpPr>
                <p:spPr bwMode="auto">
                  <a:xfrm>
                    <a:off x="11559381" y="2020888"/>
                    <a:ext cx="107950" cy="76200"/>
                  </a:xfrm>
                  <a:custGeom>
                    <a:avLst/>
                    <a:gdLst>
                      <a:gd name="T0" fmla="*/ 20 w 26"/>
                      <a:gd name="T1" fmla="*/ 1 h 18"/>
                      <a:gd name="T2" fmla="*/ 19 w 26"/>
                      <a:gd name="T3" fmla="*/ 0 h 18"/>
                      <a:gd name="T4" fmla="*/ 14 w 26"/>
                      <a:gd name="T5" fmla="*/ 0 h 18"/>
                      <a:gd name="T6" fmla="*/ 14 w 26"/>
                      <a:gd name="T7" fmla="*/ 0 h 18"/>
                      <a:gd name="T8" fmla="*/ 0 w 26"/>
                      <a:gd name="T9" fmla="*/ 9 h 18"/>
                      <a:gd name="T10" fmla="*/ 13 w 26"/>
                      <a:gd name="T11" fmla="*/ 18 h 18"/>
                      <a:gd name="T12" fmla="*/ 26 w 26"/>
                      <a:gd name="T13" fmla="*/ 9 h 18"/>
                      <a:gd name="T14" fmla="*/ 26 w 26"/>
                      <a:gd name="T15" fmla="*/ 7 h 18"/>
                      <a:gd name="T16" fmla="*/ 20 w 26"/>
                      <a:gd name="T1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8">
                        <a:moveTo>
                          <a:pt x="20" y="1"/>
                        </a:moveTo>
                        <a:cubicBezTo>
                          <a:pt x="19" y="1"/>
                          <a:pt x="19" y="1"/>
                          <a:pt x="19" y="0"/>
                        </a:cubicBezTo>
                        <a:cubicBezTo>
                          <a:pt x="17" y="0"/>
                          <a:pt x="16" y="0"/>
                          <a:pt x="14" y="0"/>
                        </a:cubicBezTo>
                        <a:cubicBezTo>
                          <a:pt x="14" y="0"/>
                          <a:pt x="14" y="0"/>
                          <a:pt x="14" y="0"/>
                        </a:cubicBezTo>
                        <a:cubicBezTo>
                          <a:pt x="7" y="0"/>
                          <a:pt x="0" y="4"/>
                          <a:pt x="0" y="9"/>
                        </a:cubicBezTo>
                        <a:cubicBezTo>
                          <a:pt x="0" y="14"/>
                          <a:pt x="6" y="18"/>
                          <a:pt x="13" y="18"/>
                        </a:cubicBezTo>
                        <a:cubicBezTo>
                          <a:pt x="22" y="18"/>
                          <a:pt x="26" y="15"/>
                          <a:pt x="26" y="9"/>
                        </a:cubicBezTo>
                        <a:cubicBezTo>
                          <a:pt x="26" y="9"/>
                          <a:pt x="26" y="8"/>
                          <a:pt x="26" y="7"/>
                        </a:cubicBezTo>
                        <a:cubicBezTo>
                          <a:pt x="25" y="5"/>
                          <a:pt x="23" y="4"/>
                          <a:pt x="20"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04" name="Freeform 19"/>
                  <p:cNvSpPr>
                    <a:spLocks noEditPoints="1"/>
                  </p:cNvSpPr>
                  <p:nvPr/>
                </p:nvSpPr>
                <p:spPr bwMode="auto">
                  <a:xfrm>
                    <a:off x="11395868" y="1690688"/>
                    <a:ext cx="557213" cy="557212"/>
                  </a:xfrm>
                  <a:custGeom>
                    <a:avLst/>
                    <a:gdLst>
                      <a:gd name="T0" fmla="*/ 66 w 133"/>
                      <a:gd name="T1" fmla="*/ 0 h 133"/>
                      <a:gd name="T2" fmla="*/ 0 w 133"/>
                      <a:gd name="T3" fmla="*/ 67 h 133"/>
                      <a:gd name="T4" fmla="*/ 66 w 133"/>
                      <a:gd name="T5" fmla="*/ 133 h 133"/>
                      <a:gd name="T6" fmla="*/ 133 w 133"/>
                      <a:gd name="T7" fmla="*/ 67 h 133"/>
                      <a:gd name="T8" fmla="*/ 66 w 133"/>
                      <a:gd name="T9" fmla="*/ 0 h 133"/>
                      <a:gd name="T10" fmla="*/ 60 w 133"/>
                      <a:gd name="T11" fmla="*/ 103 h 133"/>
                      <a:gd name="T12" fmla="*/ 52 w 133"/>
                      <a:gd name="T13" fmla="*/ 104 h 133"/>
                      <a:gd name="T14" fmla="*/ 42 w 133"/>
                      <a:gd name="T15" fmla="*/ 103 h 133"/>
                      <a:gd name="T16" fmla="*/ 30 w 133"/>
                      <a:gd name="T17" fmla="*/ 95 h 133"/>
                      <a:gd name="T18" fmla="*/ 29 w 133"/>
                      <a:gd name="T19" fmla="*/ 90 h 133"/>
                      <a:gd name="T20" fmla="*/ 30 w 133"/>
                      <a:gd name="T21" fmla="*/ 85 h 133"/>
                      <a:gd name="T22" fmla="*/ 51 w 133"/>
                      <a:gd name="T23" fmla="*/ 74 h 133"/>
                      <a:gd name="T24" fmla="*/ 51 w 133"/>
                      <a:gd name="T25" fmla="*/ 74 h 133"/>
                      <a:gd name="T26" fmla="*/ 50 w 133"/>
                      <a:gd name="T27" fmla="*/ 69 h 133"/>
                      <a:gd name="T28" fmla="*/ 50 w 133"/>
                      <a:gd name="T29" fmla="*/ 67 h 133"/>
                      <a:gd name="T30" fmla="*/ 33 w 133"/>
                      <a:gd name="T31" fmla="*/ 50 h 133"/>
                      <a:gd name="T32" fmla="*/ 46 w 133"/>
                      <a:gd name="T33" fmla="*/ 35 h 133"/>
                      <a:gd name="T34" fmla="*/ 53 w 133"/>
                      <a:gd name="T35" fmla="*/ 33 h 133"/>
                      <a:gd name="T36" fmla="*/ 74 w 133"/>
                      <a:gd name="T37" fmla="*/ 33 h 133"/>
                      <a:gd name="T38" fmla="*/ 75 w 133"/>
                      <a:gd name="T39" fmla="*/ 35 h 133"/>
                      <a:gd name="T40" fmla="*/ 75 w 133"/>
                      <a:gd name="T41" fmla="*/ 36 h 133"/>
                      <a:gd name="T42" fmla="*/ 70 w 133"/>
                      <a:gd name="T43" fmla="*/ 40 h 133"/>
                      <a:gd name="T44" fmla="*/ 69 w 133"/>
                      <a:gd name="T45" fmla="*/ 40 h 133"/>
                      <a:gd name="T46" fmla="*/ 68 w 133"/>
                      <a:gd name="T47" fmla="*/ 40 h 133"/>
                      <a:gd name="T48" fmla="*/ 71 w 133"/>
                      <a:gd name="T49" fmla="*/ 50 h 133"/>
                      <a:gd name="T50" fmla="*/ 64 w 133"/>
                      <a:gd name="T51" fmla="*/ 63 h 133"/>
                      <a:gd name="T52" fmla="*/ 61 w 133"/>
                      <a:gd name="T53" fmla="*/ 67 h 133"/>
                      <a:gd name="T54" fmla="*/ 66 w 133"/>
                      <a:gd name="T55" fmla="*/ 73 h 133"/>
                      <a:gd name="T56" fmla="*/ 74 w 133"/>
                      <a:gd name="T57" fmla="*/ 87 h 133"/>
                      <a:gd name="T58" fmla="*/ 60 w 133"/>
                      <a:gd name="T59" fmla="*/ 103 h 133"/>
                      <a:gd name="T60" fmla="*/ 107 w 133"/>
                      <a:gd name="T61" fmla="*/ 67 h 133"/>
                      <a:gd name="T62" fmla="*/ 106 w 133"/>
                      <a:gd name="T63" fmla="*/ 69 h 133"/>
                      <a:gd name="T64" fmla="*/ 94 w 133"/>
                      <a:gd name="T65" fmla="*/ 69 h 133"/>
                      <a:gd name="T66" fmla="*/ 94 w 133"/>
                      <a:gd name="T67" fmla="*/ 81 h 133"/>
                      <a:gd name="T68" fmla="*/ 92 w 133"/>
                      <a:gd name="T69" fmla="*/ 82 h 133"/>
                      <a:gd name="T70" fmla="*/ 89 w 133"/>
                      <a:gd name="T71" fmla="*/ 82 h 133"/>
                      <a:gd name="T72" fmla="*/ 87 w 133"/>
                      <a:gd name="T73" fmla="*/ 81 h 133"/>
                      <a:gd name="T74" fmla="*/ 87 w 133"/>
                      <a:gd name="T75" fmla="*/ 69 h 133"/>
                      <a:gd name="T76" fmla="*/ 75 w 133"/>
                      <a:gd name="T77" fmla="*/ 69 h 133"/>
                      <a:gd name="T78" fmla="*/ 74 w 133"/>
                      <a:gd name="T79" fmla="*/ 67 h 133"/>
                      <a:gd name="T80" fmla="*/ 74 w 133"/>
                      <a:gd name="T81" fmla="*/ 64 h 133"/>
                      <a:gd name="T82" fmla="*/ 75 w 133"/>
                      <a:gd name="T83" fmla="*/ 62 h 133"/>
                      <a:gd name="T84" fmla="*/ 87 w 133"/>
                      <a:gd name="T85" fmla="*/ 62 h 133"/>
                      <a:gd name="T86" fmla="*/ 87 w 133"/>
                      <a:gd name="T87" fmla="*/ 50 h 133"/>
                      <a:gd name="T88" fmla="*/ 89 w 133"/>
                      <a:gd name="T89" fmla="*/ 49 h 133"/>
                      <a:gd name="T90" fmla="*/ 92 w 133"/>
                      <a:gd name="T91" fmla="*/ 49 h 133"/>
                      <a:gd name="T92" fmla="*/ 94 w 133"/>
                      <a:gd name="T93" fmla="*/ 50 h 133"/>
                      <a:gd name="T94" fmla="*/ 94 w 133"/>
                      <a:gd name="T95" fmla="*/ 62 h 133"/>
                      <a:gd name="T96" fmla="*/ 106 w 133"/>
                      <a:gd name="T97" fmla="*/ 62 h 133"/>
                      <a:gd name="T98" fmla="*/ 107 w 133"/>
                      <a:gd name="T99" fmla="*/ 64 h 133"/>
                      <a:gd name="T100" fmla="*/ 107 w 133"/>
                      <a:gd name="T101"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133">
                        <a:moveTo>
                          <a:pt x="66" y="0"/>
                        </a:moveTo>
                        <a:cubicBezTo>
                          <a:pt x="29" y="0"/>
                          <a:pt x="0" y="30"/>
                          <a:pt x="0" y="67"/>
                        </a:cubicBezTo>
                        <a:cubicBezTo>
                          <a:pt x="0" y="103"/>
                          <a:pt x="29" y="133"/>
                          <a:pt x="66" y="133"/>
                        </a:cubicBezTo>
                        <a:cubicBezTo>
                          <a:pt x="103" y="133"/>
                          <a:pt x="133" y="103"/>
                          <a:pt x="133" y="67"/>
                        </a:cubicBezTo>
                        <a:cubicBezTo>
                          <a:pt x="133" y="30"/>
                          <a:pt x="103" y="0"/>
                          <a:pt x="66" y="0"/>
                        </a:cubicBezTo>
                        <a:close/>
                        <a:moveTo>
                          <a:pt x="60" y="103"/>
                        </a:moveTo>
                        <a:cubicBezTo>
                          <a:pt x="58" y="104"/>
                          <a:pt x="55" y="104"/>
                          <a:pt x="52" y="104"/>
                        </a:cubicBezTo>
                        <a:cubicBezTo>
                          <a:pt x="48" y="104"/>
                          <a:pt x="45" y="104"/>
                          <a:pt x="42" y="103"/>
                        </a:cubicBezTo>
                        <a:cubicBezTo>
                          <a:pt x="36" y="101"/>
                          <a:pt x="32" y="99"/>
                          <a:pt x="30" y="95"/>
                        </a:cubicBezTo>
                        <a:cubicBezTo>
                          <a:pt x="29" y="94"/>
                          <a:pt x="29" y="92"/>
                          <a:pt x="29" y="90"/>
                        </a:cubicBezTo>
                        <a:cubicBezTo>
                          <a:pt x="29" y="88"/>
                          <a:pt x="29" y="87"/>
                          <a:pt x="30" y="85"/>
                        </a:cubicBezTo>
                        <a:cubicBezTo>
                          <a:pt x="33" y="78"/>
                          <a:pt x="42" y="74"/>
                          <a:pt x="51" y="74"/>
                        </a:cubicBezTo>
                        <a:cubicBezTo>
                          <a:pt x="51" y="74"/>
                          <a:pt x="51" y="74"/>
                          <a:pt x="51" y="74"/>
                        </a:cubicBezTo>
                        <a:cubicBezTo>
                          <a:pt x="50" y="72"/>
                          <a:pt x="50" y="71"/>
                          <a:pt x="50" y="69"/>
                        </a:cubicBezTo>
                        <a:cubicBezTo>
                          <a:pt x="50" y="69"/>
                          <a:pt x="50" y="68"/>
                          <a:pt x="50" y="67"/>
                        </a:cubicBezTo>
                        <a:cubicBezTo>
                          <a:pt x="40" y="67"/>
                          <a:pt x="33" y="60"/>
                          <a:pt x="33" y="50"/>
                        </a:cubicBezTo>
                        <a:cubicBezTo>
                          <a:pt x="33" y="44"/>
                          <a:pt x="39" y="37"/>
                          <a:pt x="46" y="35"/>
                        </a:cubicBezTo>
                        <a:cubicBezTo>
                          <a:pt x="48" y="34"/>
                          <a:pt x="51" y="33"/>
                          <a:pt x="53" y="33"/>
                        </a:cubicBezTo>
                        <a:cubicBezTo>
                          <a:pt x="74" y="33"/>
                          <a:pt x="74" y="33"/>
                          <a:pt x="74" y="33"/>
                        </a:cubicBezTo>
                        <a:cubicBezTo>
                          <a:pt x="75" y="33"/>
                          <a:pt x="75" y="34"/>
                          <a:pt x="75" y="35"/>
                        </a:cubicBezTo>
                        <a:cubicBezTo>
                          <a:pt x="76" y="35"/>
                          <a:pt x="75" y="36"/>
                          <a:pt x="75" y="36"/>
                        </a:cubicBezTo>
                        <a:cubicBezTo>
                          <a:pt x="70" y="40"/>
                          <a:pt x="70" y="40"/>
                          <a:pt x="70" y="40"/>
                        </a:cubicBezTo>
                        <a:cubicBezTo>
                          <a:pt x="70" y="40"/>
                          <a:pt x="70" y="40"/>
                          <a:pt x="69" y="40"/>
                        </a:cubicBezTo>
                        <a:cubicBezTo>
                          <a:pt x="68" y="40"/>
                          <a:pt x="68" y="40"/>
                          <a:pt x="68" y="40"/>
                        </a:cubicBezTo>
                        <a:cubicBezTo>
                          <a:pt x="70" y="43"/>
                          <a:pt x="71" y="46"/>
                          <a:pt x="71" y="50"/>
                        </a:cubicBezTo>
                        <a:cubicBezTo>
                          <a:pt x="71" y="55"/>
                          <a:pt x="69" y="59"/>
                          <a:pt x="64" y="63"/>
                        </a:cubicBezTo>
                        <a:cubicBezTo>
                          <a:pt x="61" y="65"/>
                          <a:pt x="61" y="66"/>
                          <a:pt x="61" y="67"/>
                        </a:cubicBezTo>
                        <a:cubicBezTo>
                          <a:pt x="61" y="68"/>
                          <a:pt x="63" y="71"/>
                          <a:pt x="66" y="73"/>
                        </a:cubicBezTo>
                        <a:cubicBezTo>
                          <a:pt x="72" y="77"/>
                          <a:pt x="74" y="81"/>
                          <a:pt x="74" y="87"/>
                        </a:cubicBezTo>
                        <a:cubicBezTo>
                          <a:pt x="74" y="94"/>
                          <a:pt x="69" y="101"/>
                          <a:pt x="60" y="103"/>
                        </a:cubicBezTo>
                        <a:close/>
                        <a:moveTo>
                          <a:pt x="107" y="67"/>
                        </a:moveTo>
                        <a:cubicBezTo>
                          <a:pt x="107" y="68"/>
                          <a:pt x="107" y="69"/>
                          <a:pt x="106" y="69"/>
                        </a:cubicBezTo>
                        <a:cubicBezTo>
                          <a:pt x="94" y="69"/>
                          <a:pt x="94" y="69"/>
                          <a:pt x="94" y="69"/>
                        </a:cubicBezTo>
                        <a:cubicBezTo>
                          <a:pt x="94" y="81"/>
                          <a:pt x="94" y="81"/>
                          <a:pt x="94" y="81"/>
                        </a:cubicBezTo>
                        <a:cubicBezTo>
                          <a:pt x="94" y="82"/>
                          <a:pt x="93" y="82"/>
                          <a:pt x="92" y="82"/>
                        </a:cubicBezTo>
                        <a:cubicBezTo>
                          <a:pt x="89" y="82"/>
                          <a:pt x="89" y="82"/>
                          <a:pt x="89" y="82"/>
                        </a:cubicBezTo>
                        <a:cubicBezTo>
                          <a:pt x="88" y="82"/>
                          <a:pt x="87" y="82"/>
                          <a:pt x="87" y="81"/>
                        </a:cubicBezTo>
                        <a:cubicBezTo>
                          <a:pt x="87" y="69"/>
                          <a:pt x="87" y="69"/>
                          <a:pt x="87" y="69"/>
                        </a:cubicBezTo>
                        <a:cubicBezTo>
                          <a:pt x="75" y="69"/>
                          <a:pt x="75" y="69"/>
                          <a:pt x="75" y="69"/>
                        </a:cubicBezTo>
                        <a:cubicBezTo>
                          <a:pt x="74" y="69"/>
                          <a:pt x="74" y="68"/>
                          <a:pt x="74" y="67"/>
                        </a:cubicBezTo>
                        <a:cubicBezTo>
                          <a:pt x="74" y="64"/>
                          <a:pt x="74" y="64"/>
                          <a:pt x="74" y="64"/>
                        </a:cubicBezTo>
                        <a:cubicBezTo>
                          <a:pt x="74" y="63"/>
                          <a:pt x="74" y="62"/>
                          <a:pt x="75" y="62"/>
                        </a:cubicBezTo>
                        <a:cubicBezTo>
                          <a:pt x="87" y="62"/>
                          <a:pt x="87" y="62"/>
                          <a:pt x="87" y="62"/>
                        </a:cubicBezTo>
                        <a:cubicBezTo>
                          <a:pt x="87" y="50"/>
                          <a:pt x="87" y="50"/>
                          <a:pt x="87" y="50"/>
                        </a:cubicBezTo>
                        <a:cubicBezTo>
                          <a:pt x="87" y="49"/>
                          <a:pt x="88" y="49"/>
                          <a:pt x="89" y="49"/>
                        </a:cubicBezTo>
                        <a:cubicBezTo>
                          <a:pt x="92" y="49"/>
                          <a:pt x="92" y="49"/>
                          <a:pt x="92" y="49"/>
                        </a:cubicBezTo>
                        <a:cubicBezTo>
                          <a:pt x="93" y="49"/>
                          <a:pt x="94" y="49"/>
                          <a:pt x="94" y="50"/>
                        </a:cubicBezTo>
                        <a:cubicBezTo>
                          <a:pt x="94" y="62"/>
                          <a:pt x="94" y="62"/>
                          <a:pt x="94" y="62"/>
                        </a:cubicBezTo>
                        <a:cubicBezTo>
                          <a:pt x="106" y="62"/>
                          <a:pt x="106" y="62"/>
                          <a:pt x="106" y="62"/>
                        </a:cubicBezTo>
                        <a:cubicBezTo>
                          <a:pt x="107" y="62"/>
                          <a:pt x="107" y="63"/>
                          <a:pt x="107" y="64"/>
                        </a:cubicBezTo>
                        <a:lnTo>
                          <a:pt x="107" y="67"/>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sp>
              <p:nvSpPr>
                <p:cNvPr id="290" name="Freeform 32"/>
                <p:cNvSpPr>
                  <a:spLocks noEditPoints="1"/>
                </p:cNvSpPr>
                <p:nvPr/>
              </p:nvSpPr>
              <p:spPr bwMode="auto">
                <a:xfrm>
                  <a:off x="8412956" y="2759075"/>
                  <a:ext cx="998538" cy="500062"/>
                </a:xfrm>
                <a:custGeom>
                  <a:avLst/>
                  <a:gdLst>
                    <a:gd name="T0" fmla="*/ 101 w 238"/>
                    <a:gd name="T1" fmla="*/ 35 h 119"/>
                    <a:gd name="T2" fmla="*/ 190 w 238"/>
                    <a:gd name="T3" fmla="*/ 50 h 119"/>
                    <a:gd name="T4" fmla="*/ 157 w 238"/>
                    <a:gd name="T5" fmla="*/ 59 h 119"/>
                    <a:gd name="T6" fmla="*/ 147 w 238"/>
                    <a:gd name="T7" fmla="*/ 41 h 119"/>
                    <a:gd name="T8" fmla="*/ 116 w 238"/>
                    <a:gd name="T9" fmla="*/ 41 h 119"/>
                    <a:gd name="T10" fmla="*/ 139 w 238"/>
                    <a:gd name="T11" fmla="*/ 87 h 119"/>
                    <a:gd name="T12" fmla="*/ 238 w 238"/>
                    <a:gd name="T13" fmla="*/ 59 h 119"/>
                    <a:gd name="T14" fmla="*/ 95 w 238"/>
                    <a:gd name="T15" fmla="*/ 21 h 119"/>
                    <a:gd name="T16" fmla="*/ 93 w 238"/>
                    <a:gd name="T17" fmla="*/ 21 h 119"/>
                    <a:gd name="T18" fmla="*/ 83 w 238"/>
                    <a:gd name="T19" fmla="*/ 0 h 119"/>
                    <a:gd name="T20" fmla="*/ 52 w 238"/>
                    <a:gd name="T21" fmla="*/ 4 h 119"/>
                    <a:gd name="T22" fmla="*/ 65 w 238"/>
                    <a:gd name="T23" fmla="*/ 29 h 119"/>
                    <a:gd name="T24" fmla="*/ 29 w 238"/>
                    <a:gd name="T25" fmla="*/ 119 h 119"/>
                    <a:gd name="T26" fmla="*/ 128 w 238"/>
                    <a:gd name="T27" fmla="*/ 91 h 119"/>
                    <a:gd name="T28" fmla="*/ 101 w 238"/>
                    <a:gd name="T29" fmla="*/ 35 h 119"/>
                    <a:gd name="T30" fmla="*/ 56 w 238"/>
                    <a:gd name="T31" fmla="*/ 86 h 119"/>
                    <a:gd name="T32" fmla="*/ 74 w 238"/>
                    <a:gd name="T33" fmla="*/ 47 h 119"/>
                    <a:gd name="T34" fmla="*/ 89 w 238"/>
                    <a:gd name="T35" fmla="*/ 78 h 119"/>
                    <a:gd name="T36" fmla="*/ 56 w 238"/>
                    <a:gd name="T37" fmla="*/ 8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119">
                      <a:moveTo>
                        <a:pt x="101" y="35"/>
                      </a:moveTo>
                      <a:cubicBezTo>
                        <a:pt x="149" y="21"/>
                        <a:pt x="190" y="50"/>
                        <a:pt x="190" y="50"/>
                      </a:cubicBezTo>
                      <a:cubicBezTo>
                        <a:pt x="157" y="59"/>
                        <a:pt x="157" y="59"/>
                        <a:pt x="157" y="59"/>
                      </a:cubicBezTo>
                      <a:cubicBezTo>
                        <a:pt x="147" y="41"/>
                        <a:pt x="147" y="41"/>
                        <a:pt x="147" y="41"/>
                      </a:cubicBezTo>
                      <a:cubicBezTo>
                        <a:pt x="138" y="40"/>
                        <a:pt x="127" y="39"/>
                        <a:pt x="116" y="41"/>
                      </a:cubicBezTo>
                      <a:cubicBezTo>
                        <a:pt x="139" y="87"/>
                        <a:pt x="139" y="87"/>
                        <a:pt x="139" y="87"/>
                      </a:cubicBezTo>
                      <a:cubicBezTo>
                        <a:pt x="238" y="59"/>
                        <a:pt x="238" y="59"/>
                        <a:pt x="238" y="59"/>
                      </a:cubicBezTo>
                      <a:cubicBezTo>
                        <a:pt x="238" y="59"/>
                        <a:pt x="202" y="3"/>
                        <a:pt x="95" y="21"/>
                      </a:cubicBezTo>
                      <a:cubicBezTo>
                        <a:pt x="95" y="21"/>
                        <a:pt x="94" y="21"/>
                        <a:pt x="93" y="21"/>
                      </a:cubicBezTo>
                      <a:cubicBezTo>
                        <a:pt x="83" y="0"/>
                        <a:pt x="83" y="0"/>
                        <a:pt x="83" y="0"/>
                      </a:cubicBezTo>
                      <a:cubicBezTo>
                        <a:pt x="52" y="4"/>
                        <a:pt x="52" y="4"/>
                        <a:pt x="52" y="4"/>
                      </a:cubicBezTo>
                      <a:cubicBezTo>
                        <a:pt x="65" y="29"/>
                        <a:pt x="65" y="29"/>
                        <a:pt x="65" y="29"/>
                      </a:cubicBezTo>
                      <a:cubicBezTo>
                        <a:pt x="0" y="56"/>
                        <a:pt x="29" y="119"/>
                        <a:pt x="29" y="119"/>
                      </a:cubicBezTo>
                      <a:cubicBezTo>
                        <a:pt x="128" y="91"/>
                        <a:pt x="128" y="91"/>
                        <a:pt x="128" y="91"/>
                      </a:cubicBezTo>
                      <a:lnTo>
                        <a:pt x="101" y="35"/>
                      </a:lnTo>
                      <a:close/>
                      <a:moveTo>
                        <a:pt x="56" y="86"/>
                      </a:moveTo>
                      <a:cubicBezTo>
                        <a:pt x="56" y="86"/>
                        <a:pt x="46" y="65"/>
                        <a:pt x="74" y="47"/>
                      </a:cubicBezTo>
                      <a:cubicBezTo>
                        <a:pt x="89" y="78"/>
                        <a:pt x="89" y="78"/>
                        <a:pt x="89" y="78"/>
                      </a:cubicBezTo>
                      <a:lnTo>
                        <a:pt x="56" y="86"/>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291" name="Group 290"/>
                <p:cNvGrpSpPr/>
                <p:nvPr/>
              </p:nvGrpSpPr>
              <p:grpSpPr>
                <a:xfrm>
                  <a:off x="10548143" y="3711575"/>
                  <a:ext cx="615950" cy="385763"/>
                  <a:chOff x="3913188" y="3711575"/>
                  <a:chExt cx="615950" cy="385763"/>
                </a:xfrm>
                <a:grpFill/>
              </p:grpSpPr>
              <p:sp>
                <p:nvSpPr>
                  <p:cNvPr id="299" name="Freeform 33"/>
                  <p:cNvSpPr>
                    <a:spLocks noEditPoints="1"/>
                  </p:cNvSpPr>
                  <p:nvPr/>
                </p:nvSpPr>
                <p:spPr bwMode="auto">
                  <a:xfrm>
                    <a:off x="3913188" y="3711575"/>
                    <a:ext cx="314325" cy="377825"/>
                  </a:xfrm>
                  <a:custGeom>
                    <a:avLst/>
                    <a:gdLst>
                      <a:gd name="T0" fmla="*/ 57 w 75"/>
                      <a:gd name="T1" fmla="*/ 41 h 90"/>
                      <a:gd name="T2" fmla="*/ 71 w 75"/>
                      <a:gd name="T3" fmla="*/ 24 h 90"/>
                      <a:gd name="T4" fmla="*/ 46 w 75"/>
                      <a:gd name="T5" fmla="*/ 0 h 90"/>
                      <a:gd name="T6" fmla="*/ 20 w 75"/>
                      <a:gd name="T7" fmla="*/ 0 h 90"/>
                      <a:gd name="T8" fmla="*/ 19 w 75"/>
                      <a:gd name="T9" fmla="*/ 0 h 90"/>
                      <a:gd name="T10" fmla="*/ 0 w 75"/>
                      <a:gd name="T11" fmla="*/ 0 h 90"/>
                      <a:gd name="T12" fmla="*/ 0 w 75"/>
                      <a:gd name="T13" fmla="*/ 89 h 90"/>
                      <a:gd name="T14" fmla="*/ 19 w 75"/>
                      <a:gd name="T15" fmla="*/ 89 h 90"/>
                      <a:gd name="T16" fmla="*/ 20 w 75"/>
                      <a:gd name="T17" fmla="*/ 89 h 90"/>
                      <a:gd name="T18" fmla="*/ 46 w 75"/>
                      <a:gd name="T19" fmla="*/ 89 h 90"/>
                      <a:gd name="T20" fmla="*/ 74 w 75"/>
                      <a:gd name="T21" fmla="*/ 63 h 90"/>
                      <a:gd name="T22" fmla="*/ 57 w 75"/>
                      <a:gd name="T23" fmla="*/ 41 h 90"/>
                      <a:gd name="T24" fmla="*/ 20 w 75"/>
                      <a:gd name="T25" fmla="*/ 16 h 90"/>
                      <a:gd name="T26" fmla="*/ 42 w 75"/>
                      <a:gd name="T27" fmla="*/ 16 h 90"/>
                      <a:gd name="T28" fmla="*/ 46 w 75"/>
                      <a:gd name="T29" fmla="*/ 16 h 90"/>
                      <a:gd name="T30" fmla="*/ 52 w 75"/>
                      <a:gd name="T31" fmla="*/ 25 h 90"/>
                      <a:gd name="T32" fmla="*/ 44 w 75"/>
                      <a:gd name="T33" fmla="*/ 36 h 90"/>
                      <a:gd name="T34" fmla="*/ 20 w 75"/>
                      <a:gd name="T35" fmla="*/ 36 h 90"/>
                      <a:gd name="T36" fmla="*/ 20 w 75"/>
                      <a:gd name="T37" fmla="*/ 16 h 90"/>
                      <a:gd name="T38" fmla="*/ 44 w 75"/>
                      <a:gd name="T39" fmla="*/ 73 h 90"/>
                      <a:gd name="T40" fmla="*/ 43 w 75"/>
                      <a:gd name="T41" fmla="*/ 73 h 90"/>
                      <a:gd name="T42" fmla="*/ 20 w 75"/>
                      <a:gd name="T43" fmla="*/ 73 h 90"/>
                      <a:gd name="T44" fmla="*/ 20 w 75"/>
                      <a:gd name="T45" fmla="*/ 49 h 90"/>
                      <a:gd name="T46" fmla="*/ 46 w 75"/>
                      <a:gd name="T47" fmla="*/ 49 h 90"/>
                      <a:gd name="T48" fmla="*/ 55 w 75"/>
                      <a:gd name="T49" fmla="*/ 62 h 90"/>
                      <a:gd name="T50" fmla="*/ 44 w 75"/>
                      <a:gd name="T51"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90">
                        <a:moveTo>
                          <a:pt x="57" y="41"/>
                        </a:moveTo>
                        <a:cubicBezTo>
                          <a:pt x="57" y="41"/>
                          <a:pt x="71" y="40"/>
                          <a:pt x="71" y="24"/>
                        </a:cubicBezTo>
                        <a:cubicBezTo>
                          <a:pt x="71" y="8"/>
                          <a:pt x="60" y="0"/>
                          <a:pt x="46" y="0"/>
                        </a:cubicBezTo>
                        <a:cubicBezTo>
                          <a:pt x="20" y="0"/>
                          <a:pt x="20" y="0"/>
                          <a:pt x="20" y="0"/>
                        </a:cubicBezTo>
                        <a:cubicBezTo>
                          <a:pt x="19" y="0"/>
                          <a:pt x="19" y="0"/>
                          <a:pt x="19" y="0"/>
                        </a:cubicBezTo>
                        <a:cubicBezTo>
                          <a:pt x="0" y="0"/>
                          <a:pt x="0" y="0"/>
                          <a:pt x="0" y="0"/>
                        </a:cubicBezTo>
                        <a:cubicBezTo>
                          <a:pt x="0" y="89"/>
                          <a:pt x="0" y="89"/>
                          <a:pt x="0" y="89"/>
                        </a:cubicBezTo>
                        <a:cubicBezTo>
                          <a:pt x="19" y="89"/>
                          <a:pt x="19" y="89"/>
                          <a:pt x="19" y="89"/>
                        </a:cubicBezTo>
                        <a:cubicBezTo>
                          <a:pt x="20" y="89"/>
                          <a:pt x="20" y="89"/>
                          <a:pt x="20" y="89"/>
                        </a:cubicBezTo>
                        <a:cubicBezTo>
                          <a:pt x="46" y="89"/>
                          <a:pt x="46" y="89"/>
                          <a:pt x="46" y="89"/>
                        </a:cubicBezTo>
                        <a:cubicBezTo>
                          <a:pt x="46" y="89"/>
                          <a:pt x="74" y="90"/>
                          <a:pt x="74" y="63"/>
                        </a:cubicBezTo>
                        <a:cubicBezTo>
                          <a:pt x="74" y="63"/>
                          <a:pt x="75" y="41"/>
                          <a:pt x="57" y="41"/>
                        </a:cubicBezTo>
                        <a:close/>
                        <a:moveTo>
                          <a:pt x="20" y="16"/>
                        </a:moveTo>
                        <a:cubicBezTo>
                          <a:pt x="42" y="16"/>
                          <a:pt x="42" y="16"/>
                          <a:pt x="42" y="16"/>
                        </a:cubicBezTo>
                        <a:cubicBezTo>
                          <a:pt x="46" y="16"/>
                          <a:pt x="46" y="16"/>
                          <a:pt x="46" y="16"/>
                        </a:cubicBezTo>
                        <a:cubicBezTo>
                          <a:pt x="46" y="16"/>
                          <a:pt x="52" y="16"/>
                          <a:pt x="52" y="25"/>
                        </a:cubicBezTo>
                        <a:cubicBezTo>
                          <a:pt x="52" y="34"/>
                          <a:pt x="48" y="36"/>
                          <a:pt x="44" y="36"/>
                        </a:cubicBezTo>
                        <a:cubicBezTo>
                          <a:pt x="20" y="36"/>
                          <a:pt x="20" y="36"/>
                          <a:pt x="20" y="36"/>
                        </a:cubicBezTo>
                        <a:lnTo>
                          <a:pt x="20" y="16"/>
                        </a:lnTo>
                        <a:close/>
                        <a:moveTo>
                          <a:pt x="44" y="73"/>
                        </a:moveTo>
                        <a:cubicBezTo>
                          <a:pt x="44" y="73"/>
                          <a:pt x="43" y="73"/>
                          <a:pt x="43" y="73"/>
                        </a:cubicBezTo>
                        <a:cubicBezTo>
                          <a:pt x="20" y="73"/>
                          <a:pt x="20" y="73"/>
                          <a:pt x="20" y="73"/>
                        </a:cubicBezTo>
                        <a:cubicBezTo>
                          <a:pt x="20" y="49"/>
                          <a:pt x="20" y="49"/>
                          <a:pt x="20" y="49"/>
                        </a:cubicBezTo>
                        <a:cubicBezTo>
                          <a:pt x="46" y="49"/>
                          <a:pt x="46" y="49"/>
                          <a:pt x="46" y="49"/>
                        </a:cubicBezTo>
                        <a:cubicBezTo>
                          <a:pt x="46" y="49"/>
                          <a:pt x="55" y="49"/>
                          <a:pt x="55" y="62"/>
                        </a:cubicBezTo>
                        <a:cubicBezTo>
                          <a:pt x="55" y="72"/>
                          <a:pt x="48" y="73"/>
                          <a:pt x="44"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0" name="Freeform 34"/>
                  <p:cNvSpPr>
                    <a:spLocks noEditPoints="1"/>
                  </p:cNvSpPr>
                  <p:nvPr/>
                </p:nvSpPr>
                <p:spPr bwMode="auto">
                  <a:xfrm>
                    <a:off x="4227513" y="3808413"/>
                    <a:ext cx="301625" cy="288925"/>
                  </a:xfrm>
                  <a:custGeom>
                    <a:avLst/>
                    <a:gdLst>
                      <a:gd name="T0" fmla="*/ 36 w 72"/>
                      <a:gd name="T1" fmla="*/ 0 h 69"/>
                      <a:gd name="T2" fmla="*/ 2 w 72"/>
                      <a:gd name="T3" fmla="*/ 34 h 69"/>
                      <a:gd name="T4" fmla="*/ 36 w 72"/>
                      <a:gd name="T5" fmla="*/ 68 h 69"/>
                      <a:gd name="T6" fmla="*/ 66 w 72"/>
                      <a:gd name="T7" fmla="*/ 44 h 69"/>
                      <a:gd name="T8" fmla="*/ 51 w 72"/>
                      <a:gd name="T9" fmla="*/ 44 h 69"/>
                      <a:gd name="T10" fmla="*/ 37 w 72"/>
                      <a:gd name="T11" fmla="*/ 54 h 69"/>
                      <a:gd name="T12" fmla="*/ 21 w 72"/>
                      <a:gd name="T13" fmla="*/ 38 h 69"/>
                      <a:gd name="T14" fmla="*/ 67 w 72"/>
                      <a:gd name="T15" fmla="*/ 38 h 69"/>
                      <a:gd name="T16" fmla="*/ 36 w 72"/>
                      <a:gd name="T17" fmla="*/ 0 h 69"/>
                      <a:gd name="T18" fmla="*/ 21 w 72"/>
                      <a:gd name="T19" fmla="*/ 26 h 69"/>
                      <a:gd name="T20" fmla="*/ 37 w 72"/>
                      <a:gd name="T21" fmla="*/ 13 h 69"/>
                      <a:gd name="T22" fmla="*/ 50 w 72"/>
                      <a:gd name="T23" fmla="*/ 26 h 69"/>
                      <a:gd name="T24" fmla="*/ 21 w 72"/>
                      <a:gd name="T25"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9">
                        <a:moveTo>
                          <a:pt x="36" y="0"/>
                        </a:moveTo>
                        <a:cubicBezTo>
                          <a:pt x="2" y="0"/>
                          <a:pt x="2" y="34"/>
                          <a:pt x="2" y="34"/>
                        </a:cubicBezTo>
                        <a:cubicBezTo>
                          <a:pt x="2" y="34"/>
                          <a:pt x="0" y="68"/>
                          <a:pt x="36" y="68"/>
                        </a:cubicBezTo>
                        <a:cubicBezTo>
                          <a:pt x="36" y="68"/>
                          <a:pt x="66" y="69"/>
                          <a:pt x="66" y="44"/>
                        </a:cubicBezTo>
                        <a:cubicBezTo>
                          <a:pt x="51" y="44"/>
                          <a:pt x="51" y="44"/>
                          <a:pt x="51" y="44"/>
                        </a:cubicBezTo>
                        <a:cubicBezTo>
                          <a:pt x="51" y="44"/>
                          <a:pt x="51" y="54"/>
                          <a:pt x="37" y="54"/>
                        </a:cubicBezTo>
                        <a:cubicBezTo>
                          <a:pt x="37" y="54"/>
                          <a:pt x="21" y="55"/>
                          <a:pt x="21" y="38"/>
                        </a:cubicBezTo>
                        <a:cubicBezTo>
                          <a:pt x="67" y="38"/>
                          <a:pt x="67" y="38"/>
                          <a:pt x="67" y="38"/>
                        </a:cubicBezTo>
                        <a:cubicBezTo>
                          <a:pt x="67" y="38"/>
                          <a:pt x="72" y="0"/>
                          <a:pt x="36" y="0"/>
                        </a:cubicBezTo>
                        <a:close/>
                        <a:moveTo>
                          <a:pt x="21" y="26"/>
                        </a:moveTo>
                        <a:cubicBezTo>
                          <a:pt x="21" y="26"/>
                          <a:pt x="23" y="13"/>
                          <a:pt x="37" y="13"/>
                        </a:cubicBezTo>
                        <a:cubicBezTo>
                          <a:pt x="50" y="13"/>
                          <a:pt x="50" y="26"/>
                          <a:pt x="50" y="26"/>
                        </a:cubicBezTo>
                        <a:lnTo>
                          <a:pt x="21"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1" name="Rectangle 35"/>
                  <p:cNvSpPr>
                    <a:spLocks noChangeArrowheads="1"/>
                  </p:cNvSpPr>
                  <p:nvPr/>
                </p:nvSpPr>
                <p:spPr bwMode="auto">
                  <a:xfrm>
                    <a:off x="4298951" y="3736975"/>
                    <a:ext cx="155575" cy="412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92" name="Freeform 39"/>
                <p:cNvSpPr>
                  <a:spLocks/>
                </p:cNvSpPr>
                <p:nvPr/>
              </p:nvSpPr>
              <p:spPr bwMode="auto">
                <a:xfrm>
                  <a:off x="9797256" y="2395538"/>
                  <a:ext cx="873125" cy="841375"/>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293" name="Group 292"/>
                <p:cNvGrpSpPr/>
                <p:nvPr/>
              </p:nvGrpSpPr>
              <p:grpSpPr>
                <a:xfrm>
                  <a:off x="7792243" y="1111250"/>
                  <a:ext cx="944563" cy="944562"/>
                  <a:chOff x="1157288" y="1111250"/>
                  <a:chExt cx="944563" cy="944562"/>
                </a:xfrm>
                <a:grpFill/>
              </p:grpSpPr>
              <p:sp>
                <p:nvSpPr>
                  <p:cNvPr id="294" name="Freeform 45"/>
                  <p:cNvSpPr>
                    <a:spLocks/>
                  </p:cNvSpPr>
                  <p:nvPr/>
                </p:nvSpPr>
                <p:spPr bwMode="auto">
                  <a:xfrm>
                    <a:off x="1463676" y="1111250"/>
                    <a:ext cx="360363" cy="357187"/>
                  </a:xfrm>
                  <a:custGeom>
                    <a:avLst/>
                    <a:gdLst>
                      <a:gd name="T0" fmla="*/ 86 w 86"/>
                      <a:gd name="T1" fmla="*/ 10 h 85"/>
                      <a:gd name="T2" fmla="*/ 40 w 86"/>
                      <a:gd name="T3" fmla="*/ 0 h 85"/>
                      <a:gd name="T4" fmla="*/ 0 w 86"/>
                      <a:gd name="T5" fmla="*/ 8 h 85"/>
                      <a:gd name="T6" fmla="*/ 86 w 86"/>
                      <a:gd name="T7" fmla="*/ 85 h 85"/>
                      <a:gd name="T8" fmla="*/ 86 w 86"/>
                      <a:gd name="T9" fmla="*/ 10 h 85"/>
                    </a:gdLst>
                    <a:ahLst/>
                    <a:cxnLst>
                      <a:cxn ang="0">
                        <a:pos x="T0" y="T1"/>
                      </a:cxn>
                      <a:cxn ang="0">
                        <a:pos x="T2" y="T3"/>
                      </a:cxn>
                      <a:cxn ang="0">
                        <a:pos x="T4" y="T5"/>
                      </a:cxn>
                      <a:cxn ang="0">
                        <a:pos x="T6" y="T7"/>
                      </a:cxn>
                      <a:cxn ang="0">
                        <a:pos x="T8" y="T9"/>
                      </a:cxn>
                    </a:cxnLst>
                    <a:rect l="0" t="0" r="r" b="b"/>
                    <a:pathLst>
                      <a:path w="86" h="85">
                        <a:moveTo>
                          <a:pt x="86" y="10"/>
                        </a:moveTo>
                        <a:cubicBezTo>
                          <a:pt x="71" y="4"/>
                          <a:pt x="56" y="0"/>
                          <a:pt x="40" y="0"/>
                        </a:cubicBezTo>
                        <a:cubicBezTo>
                          <a:pt x="26" y="0"/>
                          <a:pt x="13" y="3"/>
                          <a:pt x="0" y="8"/>
                        </a:cubicBezTo>
                        <a:cubicBezTo>
                          <a:pt x="3" y="10"/>
                          <a:pt x="82" y="82"/>
                          <a:pt x="86" y="85"/>
                        </a:cubicBezTo>
                        <a:cubicBezTo>
                          <a:pt x="86" y="80"/>
                          <a:pt x="86" y="12"/>
                          <a:pt x="8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5" name="Freeform 46"/>
                  <p:cNvSpPr>
                    <a:spLocks/>
                  </p:cNvSpPr>
                  <p:nvPr/>
                </p:nvSpPr>
                <p:spPr bwMode="auto">
                  <a:xfrm>
                    <a:off x="1190626" y="1581150"/>
                    <a:ext cx="196850" cy="406400"/>
                  </a:xfrm>
                  <a:custGeom>
                    <a:avLst/>
                    <a:gdLst>
                      <a:gd name="T0" fmla="*/ 47 w 47"/>
                      <a:gd name="T1" fmla="*/ 97 h 97"/>
                      <a:gd name="T2" fmla="*/ 47 w 47"/>
                      <a:gd name="T3" fmla="*/ 0 h 97"/>
                      <a:gd name="T4" fmla="*/ 0 w 47"/>
                      <a:gd name="T5" fmla="*/ 42 h 97"/>
                      <a:gd name="T6" fmla="*/ 47 w 47"/>
                      <a:gd name="T7" fmla="*/ 97 h 97"/>
                    </a:gdLst>
                    <a:ahLst/>
                    <a:cxnLst>
                      <a:cxn ang="0">
                        <a:pos x="T0" y="T1"/>
                      </a:cxn>
                      <a:cxn ang="0">
                        <a:pos x="T2" y="T3"/>
                      </a:cxn>
                      <a:cxn ang="0">
                        <a:pos x="T4" y="T5"/>
                      </a:cxn>
                      <a:cxn ang="0">
                        <a:pos x="T6" y="T7"/>
                      </a:cxn>
                    </a:cxnLst>
                    <a:rect l="0" t="0" r="r" b="b"/>
                    <a:pathLst>
                      <a:path w="47" h="97">
                        <a:moveTo>
                          <a:pt x="47" y="97"/>
                        </a:moveTo>
                        <a:cubicBezTo>
                          <a:pt x="47" y="92"/>
                          <a:pt x="47" y="5"/>
                          <a:pt x="47" y="0"/>
                        </a:cubicBezTo>
                        <a:cubicBezTo>
                          <a:pt x="43" y="3"/>
                          <a:pt x="2" y="41"/>
                          <a:pt x="0" y="42"/>
                        </a:cubicBezTo>
                        <a:cubicBezTo>
                          <a:pt x="9" y="65"/>
                          <a:pt x="26" y="84"/>
                          <a:pt x="47" y="9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6" name="Freeform 47"/>
                  <p:cNvSpPr>
                    <a:spLocks/>
                  </p:cNvSpPr>
                  <p:nvPr/>
                </p:nvSpPr>
                <p:spPr bwMode="auto">
                  <a:xfrm>
                    <a:off x="1157288" y="1166813"/>
                    <a:ext cx="436563" cy="539750"/>
                  </a:xfrm>
                  <a:custGeom>
                    <a:avLst/>
                    <a:gdLst>
                      <a:gd name="T0" fmla="*/ 0 w 104"/>
                      <a:gd name="T1" fmla="*/ 100 h 129"/>
                      <a:gd name="T2" fmla="*/ 4 w 104"/>
                      <a:gd name="T3" fmla="*/ 129 h 129"/>
                      <a:gd name="T4" fmla="*/ 104 w 104"/>
                      <a:gd name="T5" fmla="*/ 38 h 129"/>
                      <a:gd name="T6" fmla="*/ 61 w 104"/>
                      <a:gd name="T7" fmla="*/ 0 h 129"/>
                      <a:gd name="T8" fmla="*/ 0 w 104"/>
                      <a:gd name="T9" fmla="*/ 100 h 129"/>
                    </a:gdLst>
                    <a:ahLst/>
                    <a:cxnLst>
                      <a:cxn ang="0">
                        <a:pos x="T0" y="T1"/>
                      </a:cxn>
                      <a:cxn ang="0">
                        <a:pos x="T2" y="T3"/>
                      </a:cxn>
                      <a:cxn ang="0">
                        <a:pos x="T4" y="T5"/>
                      </a:cxn>
                      <a:cxn ang="0">
                        <a:pos x="T6" y="T7"/>
                      </a:cxn>
                      <a:cxn ang="0">
                        <a:pos x="T8" y="T9"/>
                      </a:cxn>
                    </a:cxnLst>
                    <a:rect l="0" t="0" r="r" b="b"/>
                    <a:pathLst>
                      <a:path w="104" h="129">
                        <a:moveTo>
                          <a:pt x="0" y="100"/>
                        </a:moveTo>
                        <a:cubicBezTo>
                          <a:pt x="0" y="109"/>
                          <a:pt x="2" y="119"/>
                          <a:pt x="4" y="129"/>
                        </a:cubicBezTo>
                        <a:cubicBezTo>
                          <a:pt x="7" y="126"/>
                          <a:pt x="102" y="40"/>
                          <a:pt x="104" y="38"/>
                        </a:cubicBezTo>
                        <a:cubicBezTo>
                          <a:pt x="102" y="37"/>
                          <a:pt x="63" y="1"/>
                          <a:pt x="61" y="0"/>
                        </a:cubicBezTo>
                        <a:cubicBezTo>
                          <a:pt x="24" y="19"/>
                          <a:pt x="0" y="57"/>
                          <a:pt x="0"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7" name="Freeform 48"/>
                  <p:cNvSpPr>
                    <a:spLocks/>
                  </p:cNvSpPr>
                  <p:nvPr/>
                </p:nvSpPr>
                <p:spPr bwMode="auto">
                  <a:xfrm>
                    <a:off x="1438276" y="1790700"/>
                    <a:ext cx="615950" cy="265112"/>
                  </a:xfrm>
                  <a:custGeom>
                    <a:avLst/>
                    <a:gdLst>
                      <a:gd name="T0" fmla="*/ 0 w 147"/>
                      <a:gd name="T1" fmla="*/ 0 h 63"/>
                      <a:gd name="T2" fmla="*/ 0 w 147"/>
                      <a:gd name="T3" fmla="*/ 53 h 63"/>
                      <a:gd name="T4" fmla="*/ 35 w 147"/>
                      <a:gd name="T5" fmla="*/ 63 h 63"/>
                      <a:gd name="T6" fmla="*/ 56 w 147"/>
                      <a:gd name="T7" fmla="*/ 63 h 63"/>
                      <a:gd name="T8" fmla="*/ 147 w 147"/>
                      <a:gd name="T9" fmla="*/ 0 h 63"/>
                      <a:gd name="T10" fmla="*/ 0 w 147"/>
                      <a:gd name="T11" fmla="*/ 0 h 63"/>
                    </a:gdLst>
                    <a:ahLst/>
                    <a:cxnLst>
                      <a:cxn ang="0">
                        <a:pos x="T0" y="T1"/>
                      </a:cxn>
                      <a:cxn ang="0">
                        <a:pos x="T2" y="T3"/>
                      </a:cxn>
                      <a:cxn ang="0">
                        <a:pos x="T4" y="T5"/>
                      </a:cxn>
                      <a:cxn ang="0">
                        <a:pos x="T6" y="T7"/>
                      </a:cxn>
                      <a:cxn ang="0">
                        <a:pos x="T8" y="T9"/>
                      </a:cxn>
                      <a:cxn ang="0">
                        <a:pos x="T10" y="T11"/>
                      </a:cxn>
                    </a:cxnLst>
                    <a:rect l="0" t="0" r="r" b="b"/>
                    <a:pathLst>
                      <a:path w="147" h="63">
                        <a:moveTo>
                          <a:pt x="0" y="0"/>
                        </a:moveTo>
                        <a:cubicBezTo>
                          <a:pt x="0" y="2"/>
                          <a:pt x="0" y="52"/>
                          <a:pt x="0" y="53"/>
                        </a:cubicBezTo>
                        <a:cubicBezTo>
                          <a:pt x="11" y="58"/>
                          <a:pt x="23" y="62"/>
                          <a:pt x="35" y="63"/>
                        </a:cubicBezTo>
                        <a:cubicBezTo>
                          <a:pt x="56" y="63"/>
                          <a:pt x="56" y="63"/>
                          <a:pt x="56" y="63"/>
                        </a:cubicBezTo>
                        <a:cubicBezTo>
                          <a:pt x="95" y="59"/>
                          <a:pt x="129" y="35"/>
                          <a:pt x="147" y="0"/>
                        </a:cubicBezTo>
                        <a:cubicBezTo>
                          <a:pt x="143" y="0"/>
                          <a:pt x="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8" name="Freeform 49"/>
                  <p:cNvSpPr>
                    <a:spLocks/>
                  </p:cNvSpPr>
                  <p:nvPr/>
                </p:nvSpPr>
                <p:spPr bwMode="auto">
                  <a:xfrm>
                    <a:off x="1874838" y="1182688"/>
                    <a:ext cx="227013" cy="558800"/>
                  </a:xfrm>
                  <a:custGeom>
                    <a:avLst/>
                    <a:gdLst>
                      <a:gd name="T0" fmla="*/ 0 w 54"/>
                      <a:gd name="T1" fmla="*/ 0 h 133"/>
                      <a:gd name="T2" fmla="*/ 0 w 54"/>
                      <a:gd name="T3" fmla="*/ 133 h 133"/>
                      <a:gd name="T4" fmla="*/ 48 w 54"/>
                      <a:gd name="T5" fmla="*/ 133 h 133"/>
                      <a:gd name="T6" fmla="*/ 54 w 54"/>
                      <a:gd name="T7" fmla="*/ 96 h 133"/>
                      <a:gd name="T8" fmla="*/ 0 w 54"/>
                      <a:gd name="T9" fmla="*/ 0 h 133"/>
                    </a:gdLst>
                    <a:ahLst/>
                    <a:cxnLst>
                      <a:cxn ang="0">
                        <a:pos x="T0" y="T1"/>
                      </a:cxn>
                      <a:cxn ang="0">
                        <a:pos x="T2" y="T3"/>
                      </a:cxn>
                      <a:cxn ang="0">
                        <a:pos x="T4" y="T5"/>
                      </a:cxn>
                      <a:cxn ang="0">
                        <a:pos x="T6" y="T7"/>
                      </a:cxn>
                      <a:cxn ang="0">
                        <a:pos x="T8" y="T9"/>
                      </a:cxn>
                    </a:cxnLst>
                    <a:rect l="0" t="0" r="r" b="b"/>
                    <a:pathLst>
                      <a:path w="54" h="133">
                        <a:moveTo>
                          <a:pt x="0" y="0"/>
                        </a:moveTo>
                        <a:cubicBezTo>
                          <a:pt x="0" y="4"/>
                          <a:pt x="0" y="130"/>
                          <a:pt x="0" y="133"/>
                        </a:cubicBezTo>
                        <a:cubicBezTo>
                          <a:pt x="2" y="133"/>
                          <a:pt x="46" y="133"/>
                          <a:pt x="48" y="133"/>
                        </a:cubicBezTo>
                        <a:cubicBezTo>
                          <a:pt x="52" y="121"/>
                          <a:pt x="54" y="108"/>
                          <a:pt x="54" y="96"/>
                        </a:cubicBezTo>
                        <a:cubicBezTo>
                          <a:pt x="54" y="57"/>
                          <a:pt x="33" y="2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311" name="Group 310"/>
              <p:cNvGrpSpPr/>
              <p:nvPr/>
            </p:nvGrpSpPr>
            <p:grpSpPr>
              <a:xfrm>
                <a:off x="7061993" y="696913"/>
                <a:ext cx="5130801" cy="4116387"/>
                <a:chOff x="7061993" y="696913"/>
                <a:chExt cx="5130801" cy="4116387"/>
              </a:xfrm>
              <a:solidFill>
                <a:schemeClr val="accent2"/>
              </a:solidFill>
            </p:grpSpPr>
            <p:sp>
              <p:nvSpPr>
                <p:cNvPr id="312" name="Freeform 5"/>
                <p:cNvSpPr>
                  <a:spLocks noEditPoints="1"/>
                </p:cNvSpPr>
                <p:nvPr/>
              </p:nvSpPr>
              <p:spPr bwMode="auto">
                <a:xfrm>
                  <a:off x="11416506" y="2373313"/>
                  <a:ext cx="733425" cy="730250"/>
                </a:xfrm>
                <a:custGeom>
                  <a:avLst/>
                  <a:gdLst>
                    <a:gd name="T0" fmla="*/ 168 w 175"/>
                    <a:gd name="T1" fmla="*/ 53 h 174"/>
                    <a:gd name="T2" fmla="*/ 149 w 175"/>
                    <a:gd name="T3" fmla="*/ 25 h 174"/>
                    <a:gd name="T4" fmla="*/ 121 w 175"/>
                    <a:gd name="T5" fmla="*/ 6 h 174"/>
                    <a:gd name="T6" fmla="*/ 87 w 175"/>
                    <a:gd name="T7" fmla="*/ 0 h 174"/>
                    <a:gd name="T8" fmla="*/ 53 w 175"/>
                    <a:gd name="T9" fmla="*/ 6 h 174"/>
                    <a:gd name="T10" fmla="*/ 26 w 175"/>
                    <a:gd name="T11" fmla="*/ 25 h 174"/>
                    <a:gd name="T12" fmla="*/ 7 w 175"/>
                    <a:gd name="T13" fmla="*/ 53 h 174"/>
                    <a:gd name="T14" fmla="*/ 0 w 175"/>
                    <a:gd name="T15" fmla="*/ 87 h 174"/>
                    <a:gd name="T16" fmla="*/ 7 w 175"/>
                    <a:gd name="T17" fmla="*/ 121 h 174"/>
                    <a:gd name="T18" fmla="*/ 26 w 175"/>
                    <a:gd name="T19" fmla="*/ 149 h 174"/>
                    <a:gd name="T20" fmla="*/ 53 w 175"/>
                    <a:gd name="T21" fmla="*/ 167 h 174"/>
                    <a:gd name="T22" fmla="*/ 87 w 175"/>
                    <a:gd name="T23" fmla="*/ 174 h 174"/>
                    <a:gd name="T24" fmla="*/ 121 w 175"/>
                    <a:gd name="T25" fmla="*/ 167 h 174"/>
                    <a:gd name="T26" fmla="*/ 149 w 175"/>
                    <a:gd name="T27" fmla="*/ 149 h 174"/>
                    <a:gd name="T28" fmla="*/ 168 w 175"/>
                    <a:gd name="T29" fmla="*/ 121 h 174"/>
                    <a:gd name="T30" fmla="*/ 175 w 175"/>
                    <a:gd name="T31" fmla="*/ 87 h 174"/>
                    <a:gd name="T32" fmla="*/ 162 w 175"/>
                    <a:gd name="T33" fmla="*/ 86 h 174"/>
                    <a:gd name="T34" fmla="*/ 108 w 175"/>
                    <a:gd name="T35" fmla="*/ 80 h 174"/>
                    <a:gd name="T36" fmla="*/ 145 w 175"/>
                    <a:gd name="T37" fmla="*/ 40 h 174"/>
                    <a:gd name="T38" fmla="*/ 137 w 175"/>
                    <a:gd name="T39" fmla="*/ 31 h 174"/>
                    <a:gd name="T40" fmla="*/ 70 w 175"/>
                    <a:gd name="T41" fmla="*/ 14 h 174"/>
                    <a:gd name="T42" fmla="*/ 137 w 175"/>
                    <a:gd name="T43" fmla="*/ 31 h 174"/>
                    <a:gd name="T44" fmla="*/ 70 w 175"/>
                    <a:gd name="T45" fmla="*/ 14 h 174"/>
                    <a:gd name="T46" fmla="*/ 70 w 175"/>
                    <a:gd name="T47" fmla="*/ 14 h 174"/>
                    <a:gd name="T48" fmla="*/ 83 w 175"/>
                    <a:gd name="T49" fmla="*/ 62 h 174"/>
                    <a:gd name="T50" fmla="*/ 56 w 175"/>
                    <a:gd name="T51" fmla="*/ 19 h 174"/>
                    <a:gd name="T52" fmla="*/ 13 w 175"/>
                    <a:gd name="T53" fmla="*/ 85 h 174"/>
                    <a:gd name="T54" fmla="*/ 96 w 175"/>
                    <a:gd name="T55" fmla="*/ 87 h 174"/>
                    <a:gd name="T56" fmla="*/ 32 w 175"/>
                    <a:gd name="T57" fmla="*/ 137 h 174"/>
                    <a:gd name="T58" fmla="*/ 13 w 175"/>
                    <a:gd name="T59" fmla="*/ 87 h 174"/>
                    <a:gd name="T60" fmla="*/ 40 w 175"/>
                    <a:gd name="T61" fmla="*/ 144 h 174"/>
                    <a:gd name="T62" fmla="*/ 100 w 175"/>
                    <a:gd name="T63" fmla="*/ 99 h 174"/>
                    <a:gd name="T64" fmla="*/ 117 w 175"/>
                    <a:gd name="T65" fmla="*/ 156 h 174"/>
                    <a:gd name="T66" fmla="*/ 129 w 175"/>
                    <a:gd name="T67" fmla="*/ 149 h 174"/>
                    <a:gd name="T68" fmla="*/ 161 w 175"/>
                    <a:gd name="T69"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3" name="Freeform 21"/>
                <p:cNvSpPr>
                  <a:spLocks/>
                </p:cNvSpPr>
                <p:nvPr/>
              </p:nvSpPr>
              <p:spPr bwMode="auto">
                <a:xfrm>
                  <a:off x="11235531" y="3208338"/>
                  <a:ext cx="957263" cy="952500"/>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4" name="Freeform 22"/>
                <p:cNvSpPr>
                  <a:spLocks noEditPoints="1"/>
                </p:cNvSpPr>
                <p:nvPr/>
              </p:nvSpPr>
              <p:spPr bwMode="auto">
                <a:xfrm>
                  <a:off x="8811418" y="1774825"/>
                  <a:ext cx="855663" cy="854075"/>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315" name="Group 314"/>
                <p:cNvGrpSpPr/>
                <p:nvPr/>
              </p:nvGrpSpPr>
              <p:grpSpPr>
                <a:xfrm>
                  <a:off x="9973468" y="696913"/>
                  <a:ext cx="771525" cy="717550"/>
                  <a:chOff x="3338513" y="696913"/>
                  <a:chExt cx="771525" cy="717550"/>
                </a:xfrm>
                <a:grpFill/>
              </p:grpSpPr>
              <p:sp>
                <p:nvSpPr>
                  <p:cNvPr id="323" name="Freeform 23"/>
                  <p:cNvSpPr>
                    <a:spLocks/>
                  </p:cNvSpPr>
                  <p:nvPr/>
                </p:nvSpPr>
                <p:spPr bwMode="auto">
                  <a:xfrm>
                    <a:off x="3586163" y="696913"/>
                    <a:ext cx="523875" cy="717550"/>
                  </a:xfrm>
                  <a:custGeom>
                    <a:avLst/>
                    <a:gdLst>
                      <a:gd name="T0" fmla="*/ 115 w 125"/>
                      <a:gd name="T1" fmla="*/ 63 h 171"/>
                      <a:gd name="T2" fmla="*/ 69 w 125"/>
                      <a:gd name="T3" fmla="*/ 63 h 171"/>
                      <a:gd name="T4" fmla="*/ 85 w 125"/>
                      <a:gd name="T5" fmla="*/ 32 h 171"/>
                      <a:gd name="T6" fmla="*/ 74 w 125"/>
                      <a:gd name="T7" fmla="*/ 0 h 171"/>
                      <a:gd name="T8" fmla="*/ 61 w 125"/>
                      <a:gd name="T9" fmla="*/ 21 h 171"/>
                      <a:gd name="T10" fmla="*/ 37 w 125"/>
                      <a:gd name="T11" fmla="*/ 53 h 171"/>
                      <a:gd name="T12" fmla="*/ 0 w 125"/>
                      <a:gd name="T13" fmla="*/ 70 h 171"/>
                      <a:gd name="T14" fmla="*/ 0 w 125"/>
                      <a:gd name="T15" fmla="*/ 71 h 171"/>
                      <a:gd name="T16" fmla="*/ 0 w 125"/>
                      <a:gd name="T17" fmla="*/ 148 h 171"/>
                      <a:gd name="T18" fmla="*/ 26 w 125"/>
                      <a:gd name="T19" fmla="*/ 155 h 171"/>
                      <a:gd name="T20" fmla="*/ 76 w 125"/>
                      <a:gd name="T21" fmla="*/ 171 h 171"/>
                      <a:gd name="T22" fmla="*/ 91 w 125"/>
                      <a:gd name="T23" fmla="*/ 147 h 171"/>
                      <a:gd name="T24" fmla="*/ 103 w 125"/>
                      <a:gd name="T25" fmla="*/ 121 h 171"/>
                      <a:gd name="T26" fmla="*/ 107 w 125"/>
                      <a:gd name="T27" fmla="*/ 91 h 171"/>
                      <a:gd name="T28" fmla="*/ 115 w 125"/>
                      <a:gd name="T29"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71">
                        <a:moveTo>
                          <a:pt x="115" y="63"/>
                        </a:moveTo>
                        <a:cubicBezTo>
                          <a:pt x="105" y="57"/>
                          <a:pt x="69" y="63"/>
                          <a:pt x="69" y="63"/>
                        </a:cubicBezTo>
                        <a:cubicBezTo>
                          <a:pt x="75" y="59"/>
                          <a:pt x="85" y="38"/>
                          <a:pt x="85" y="32"/>
                        </a:cubicBezTo>
                        <a:cubicBezTo>
                          <a:pt x="86" y="19"/>
                          <a:pt x="83" y="0"/>
                          <a:pt x="74" y="0"/>
                        </a:cubicBezTo>
                        <a:cubicBezTo>
                          <a:pt x="64" y="0"/>
                          <a:pt x="62" y="16"/>
                          <a:pt x="61" y="21"/>
                        </a:cubicBezTo>
                        <a:cubicBezTo>
                          <a:pt x="59" y="35"/>
                          <a:pt x="46" y="48"/>
                          <a:pt x="37" y="53"/>
                        </a:cubicBezTo>
                        <a:cubicBezTo>
                          <a:pt x="25" y="60"/>
                          <a:pt x="16" y="66"/>
                          <a:pt x="0" y="70"/>
                        </a:cubicBezTo>
                        <a:cubicBezTo>
                          <a:pt x="0" y="70"/>
                          <a:pt x="0" y="71"/>
                          <a:pt x="0" y="71"/>
                        </a:cubicBezTo>
                        <a:cubicBezTo>
                          <a:pt x="0" y="148"/>
                          <a:pt x="0" y="148"/>
                          <a:pt x="0" y="148"/>
                        </a:cubicBezTo>
                        <a:cubicBezTo>
                          <a:pt x="9" y="148"/>
                          <a:pt x="18" y="150"/>
                          <a:pt x="26" y="155"/>
                        </a:cubicBezTo>
                        <a:cubicBezTo>
                          <a:pt x="43" y="164"/>
                          <a:pt x="56" y="171"/>
                          <a:pt x="76" y="171"/>
                        </a:cubicBezTo>
                        <a:cubicBezTo>
                          <a:pt x="106" y="171"/>
                          <a:pt x="103" y="148"/>
                          <a:pt x="91" y="147"/>
                        </a:cubicBezTo>
                        <a:cubicBezTo>
                          <a:pt x="115" y="148"/>
                          <a:pt x="117" y="128"/>
                          <a:pt x="103" y="121"/>
                        </a:cubicBezTo>
                        <a:cubicBezTo>
                          <a:pt x="125" y="121"/>
                          <a:pt x="122" y="93"/>
                          <a:pt x="107" y="91"/>
                        </a:cubicBezTo>
                        <a:cubicBezTo>
                          <a:pt x="124" y="92"/>
                          <a:pt x="125" y="70"/>
                          <a:pt x="115"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4" name="Rectangle 24"/>
                  <p:cNvSpPr>
                    <a:spLocks noChangeArrowheads="1"/>
                  </p:cNvSpPr>
                  <p:nvPr/>
                </p:nvSpPr>
                <p:spPr bwMode="auto">
                  <a:xfrm>
                    <a:off x="3338513" y="960438"/>
                    <a:ext cx="163513" cy="3905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16" name="Freeform 25"/>
                <p:cNvSpPr>
                  <a:spLocks noEditPoints="1"/>
                </p:cNvSpPr>
                <p:nvPr/>
              </p:nvSpPr>
              <p:spPr bwMode="auto">
                <a:xfrm>
                  <a:off x="8878093" y="4511675"/>
                  <a:ext cx="349250" cy="301625"/>
                </a:xfrm>
                <a:custGeom>
                  <a:avLst/>
                  <a:gdLst>
                    <a:gd name="T0" fmla="*/ 42 w 83"/>
                    <a:gd name="T1" fmla="*/ 0 h 72"/>
                    <a:gd name="T2" fmla="*/ 0 w 83"/>
                    <a:gd name="T3" fmla="*/ 31 h 72"/>
                    <a:gd name="T4" fmla="*/ 14 w 83"/>
                    <a:gd name="T5" fmla="*/ 54 h 72"/>
                    <a:gd name="T6" fmla="*/ 4 w 83"/>
                    <a:gd name="T7" fmla="*/ 72 h 72"/>
                    <a:gd name="T8" fmla="*/ 24 w 83"/>
                    <a:gd name="T9" fmla="*/ 59 h 72"/>
                    <a:gd name="T10" fmla="*/ 42 w 83"/>
                    <a:gd name="T11" fmla="*/ 62 h 72"/>
                    <a:gd name="T12" fmla="*/ 83 w 83"/>
                    <a:gd name="T13" fmla="*/ 31 h 72"/>
                    <a:gd name="T14" fmla="*/ 42 w 83"/>
                    <a:gd name="T15" fmla="*/ 0 h 72"/>
                    <a:gd name="T16" fmla="*/ 42 w 83"/>
                    <a:gd name="T17" fmla="*/ 12 h 72"/>
                    <a:gd name="T18" fmla="*/ 9 w 83"/>
                    <a:gd name="T19" fmla="*/ 23 h 72"/>
                    <a:gd name="T20" fmla="*/ 42 w 83"/>
                    <a:gd name="T21" fmla="*/ 7 h 72"/>
                    <a:gd name="T22" fmla="*/ 75 w 83"/>
                    <a:gd name="T23" fmla="*/ 23 h 72"/>
                    <a:gd name="T24" fmla="*/ 42 w 83"/>
                    <a:gd name="T25"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2">
                      <a:moveTo>
                        <a:pt x="42" y="0"/>
                      </a:moveTo>
                      <a:cubicBezTo>
                        <a:pt x="19" y="0"/>
                        <a:pt x="0" y="14"/>
                        <a:pt x="0" y="31"/>
                      </a:cubicBezTo>
                      <a:cubicBezTo>
                        <a:pt x="0" y="40"/>
                        <a:pt x="6" y="48"/>
                        <a:pt x="14" y="54"/>
                      </a:cubicBezTo>
                      <a:cubicBezTo>
                        <a:pt x="4" y="72"/>
                        <a:pt x="4" y="72"/>
                        <a:pt x="4" y="72"/>
                      </a:cubicBezTo>
                      <a:cubicBezTo>
                        <a:pt x="24" y="59"/>
                        <a:pt x="24" y="59"/>
                        <a:pt x="24" y="59"/>
                      </a:cubicBezTo>
                      <a:cubicBezTo>
                        <a:pt x="29" y="61"/>
                        <a:pt x="35" y="62"/>
                        <a:pt x="42" y="62"/>
                      </a:cubicBezTo>
                      <a:cubicBezTo>
                        <a:pt x="64" y="62"/>
                        <a:pt x="83" y="48"/>
                        <a:pt x="83" y="31"/>
                      </a:cubicBezTo>
                      <a:cubicBezTo>
                        <a:pt x="83" y="14"/>
                        <a:pt x="64" y="0"/>
                        <a:pt x="42" y="0"/>
                      </a:cubicBezTo>
                      <a:close/>
                      <a:moveTo>
                        <a:pt x="42" y="12"/>
                      </a:moveTo>
                      <a:cubicBezTo>
                        <a:pt x="28" y="12"/>
                        <a:pt x="16" y="16"/>
                        <a:pt x="9" y="23"/>
                      </a:cubicBezTo>
                      <a:cubicBezTo>
                        <a:pt x="12" y="14"/>
                        <a:pt x="26" y="7"/>
                        <a:pt x="42" y="7"/>
                      </a:cubicBezTo>
                      <a:cubicBezTo>
                        <a:pt x="58" y="7"/>
                        <a:pt x="72" y="14"/>
                        <a:pt x="75" y="23"/>
                      </a:cubicBezTo>
                      <a:cubicBezTo>
                        <a:pt x="68" y="16"/>
                        <a:pt x="55" y="12"/>
                        <a:pt x="42"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317" name="Group 316"/>
                <p:cNvGrpSpPr/>
                <p:nvPr/>
              </p:nvGrpSpPr>
              <p:grpSpPr>
                <a:xfrm>
                  <a:off x="7179468" y="3295650"/>
                  <a:ext cx="1325563" cy="1241425"/>
                  <a:chOff x="544513" y="3295650"/>
                  <a:chExt cx="1325563" cy="1241425"/>
                </a:xfrm>
                <a:grpFill/>
              </p:grpSpPr>
              <p:sp>
                <p:nvSpPr>
                  <p:cNvPr id="320" name="Freeform 26"/>
                  <p:cNvSpPr>
                    <a:spLocks/>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1" name="Freeform 27"/>
                  <p:cNvSpPr>
                    <a:spLocks/>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2" name="Freeform 28"/>
                  <p:cNvSpPr>
                    <a:spLocks/>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18" name="Freeform 52"/>
                <p:cNvSpPr>
                  <a:spLocks/>
                </p:cNvSpPr>
                <p:nvPr/>
              </p:nvSpPr>
              <p:spPr bwMode="auto">
                <a:xfrm>
                  <a:off x="7061993" y="1874838"/>
                  <a:ext cx="612775" cy="738187"/>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9" name="Freeform 52"/>
                <p:cNvSpPr>
                  <a:spLocks/>
                </p:cNvSpPr>
                <p:nvPr/>
              </p:nvSpPr>
              <p:spPr bwMode="auto">
                <a:xfrm>
                  <a:off x="10700581" y="1154907"/>
                  <a:ext cx="612775" cy="738187"/>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25" name="Group 324"/>
              <p:cNvGrpSpPr/>
              <p:nvPr/>
            </p:nvGrpSpPr>
            <p:grpSpPr>
              <a:xfrm>
                <a:off x="7674768" y="538163"/>
                <a:ext cx="3640138" cy="5291137"/>
                <a:chOff x="7674768" y="538163"/>
                <a:chExt cx="3640138" cy="5291137"/>
              </a:xfrm>
              <a:solidFill>
                <a:schemeClr val="accent5"/>
              </a:solidFill>
            </p:grpSpPr>
            <p:sp>
              <p:nvSpPr>
                <p:cNvPr id="326" name="Freeform 9"/>
                <p:cNvSpPr>
                  <a:spLocks noEditPoints="1"/>
                </p:cNvSpPr>
                <p:nvPr/>
              </p:nvSpPr>
              <p:spPr bwMode="auto">
                <a:xfrm>
                  <a:off x="8874918" y="4810125"/>
                  <a:ext cx="1019175" cy="1019175"/>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27" name="Freeform 36"/>
                <p:cNvSpPr>
                  <a:spLocks/>
                </p:cNvSpPr>
                <p:nvPr/>
              </p:nvSpPr>
              <p:spPr bwMode="auto">
                <a:xfrm>
                  <a:off x="10724356" y="2755900"/>
                  <a:ext cx="590550" cy="784225"/>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28" name="Freeform 38"/>
                <p:cNvSpPr>
                  <a:spLocks noEditPoints="1"/>
                </p:cNvSpPr>
                <p:nvPr/>
              </p:nvSpPr>
              <p:spPr bwMode="auto">
                <a:xfrm>
                  <a:off x="8908256" y="3300413"/>
                  <a:ext cx="817563" cy="830262"/>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329" name="Freeform 44"/>
                <p:cNvSpPr>
                  <a:spLocks noEditPoints="1"/>
                </p:cNvSpPr>
                <p:nvPr/>
              </p:nvSpPr>
              <p:spPr bwMode="auto">
                <a:xfrm>
                  <a:off x="7674768" y="2147888"/>
                  <a:ext cx="809625" cy="812800"/>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330" name="Group 329"/>
                <p:cNvGrpSpPr/>
                <p:nvPr/>
              </p:nvGrpSpPr>
              <p:grpSpPr>
                <a:xfrm>
                  <a:off x="8824118" y="538163"/>
                  <a:ext cx="977900" cy="971549"/>
                  <a:chOff x="2189163" y="538163"/>
                  <a:chExt cx="977900" cy="971549"/>
                </a:xfrm>
                <a:grpFill/>
              </p:grpSpPr>
              <p:sp>
                <p:nvSpPr>
                  <p:cNvPr id="335" name="Freeform 50"/>
                  <p:cNvSpPr>
                    <a:spLocks/>
                  </p:cNvSpPr>
                  <p:nvPr/>
                </p:nvSpPr>
                <p:spPr bwMode="auto">
                  <a:xfrm>
                    <a:off x="2189163" y="538163"/>
                    <a:ext cx="733425" cy="677862"/>
                  </a:xfrm>
                  <a:custGeom>
                    <a:avLst/>
                    <a:gdLst>
                      <a:gd name="T0" fmla="*/ 75 w 175"/>
                      <a:gd name="T1" fmla="*/ 162 h 162"/>
                      <a:gd name="T2" fmla="*/ 87 w 175"/>
                      <a:gd name="T3" fmla="*/ 152 h 162"/>
                      <a:gd name="T4" fmla="*/ 76 w 175"/>
                      <a:gd name="T5" fmla="*/ 142 h 162"/>
                      <a:gd name="T6" fmla="*/ 69 w 175"/>
                      <a:gd name="T7" fmla="*/ 142 h 162"/>
                      <a:gd name="T8" fmla="*/ 37 w 175"/>
                      <a:gd name="T9" fmla="*/ 109 h 162"/>
                      <a:gd name="T10" fmla="*/ 70 w 175"/>
                      <a:gd name="T11" fmla="*/ 78 h 162"/>
                      <a:gd name="T12" fmla="*/ 114 w 175"/>
                      <a:gd name="T13" fmla="*/ 78 h 162"/>
                      <a:gd name="T14" fmla="*/ 146 w 175"/>
                      <a:gd name="T15" fmla="*/ 110 h 162"/>
                      <a:gd name="T16" fmla="*/ 146 w 175"/>
                      <a:gd name="T17" fmla="*/ 151 h 162"/>
                      <a:gd name="T18" fmla="*/ 158 w 175"/>
                      <a:gd name="T19" fmla="*/ 162 h 162"/>
                      <a:gd name="T20" fmla="*/ 163 w 175"/>
                      <a:gd name="T21" fmla="*/ 162 h 162"/>
                      <a:gd name="T22" fmla="*/ 175 w 175"/>
                      <a:gd name="T23" fmla="*/ 151 h 162"/>
                      <a:gd name="T24" fmla="*/ 175 w 175"/>
                      <a:gd name="T25" fmla="*/ 15 h 162"/>
                      <a:gd name="T26" fmla="*/ 117 w 175"/>
                      <a:gd name="T27" fmla="*/ 0 h 162"/>
                      <a:gd name="T28" fmla="*/ 0 w 175"/>
                      <a:gd name="T29" fmla="*/ 116 h 162"/>
                      <a:gd name="T30" fmla="*/ 10 w 175"/>
                      <a:gd name="T31" fmla="*/ 162 h 162"/>
                      <a:gd name="T32" fmla="*/ 75 w 175"/>
                      <a:gd name="T3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2">
                        <a:moveTo>
                          <a:pt x="75" y="162"/>
                        </a:moveTo>
                        <a:cubicBezTo>
                          <a:pt x="82" y="162"/>
                          <a:pt x="87" y="158"/>
                          <a:pt x="87" y="152"/>
                        </a:cubicBezTo>
                        <a:cubicBezTo>
                          <a:pt x="87" y="147"/>
                          <a:pt x="82" y="143"/>
                          <a:pt x="76" y="142"/>
                        </a:cubicBezTo>
                        <a:cubicBezTo>
                          <a:pt x="69" y="142"/>
                          <a:pt x="69" y="142"/>
                          <a:pt x="69" y="142"/>
                        </a:cubicBezTo>
                        <a:cubicBezTo>
                          <a:pt x="52" y="141"/>
                          <a:pt x="37" y="126"/>
                          <a:pt x="37" y="109"/>
                        </a:cubicBezTo>
                        <a:cubicBezTo>
                          <a:pt x="37" y="92"/>
                          <a:pt x="52" y="78"/>
                          <a:pt x="70" y="78"/>
                        </a:cubicBezTo>
                        <a:cubicBezTo>
                          <a:pt x="114" y="78"/>
                          <a:pt x="114" y="78"/>
                          <a:pt x="114" y="78"/>
                        </a:cubicBezTo>
                        <a:cubicBezTo>
                          <a:pt x="132" y="78"/>
                          <a:pt x="146" y="92"/>
                          <a:pt x="146" y="110"/>
                        </a:cubicBezTo>
                        <a:cubicBezTo>
                          <a:pt x="146" y="151"/>
                          <a:pt x="146" y="151"/>
                          <a:pt x="146" y="151"/>
                        </a:cubicBezTo>
                        <a:cubicBezTo>
                          <a:pt x="146" y="157"/>
                          <a:pt x="152" y="162"/>
                          <a:pt x="158" y="162"/>
                        </a:cubicBezTo>
                        <a:cubicBezTo>
                          <a:pt x="163" y="162"/>
                          <a:pt x="163" y="162"/>
                          <a:pt x="163" y="162"/>
                        </a:cubicBezTo>
                        <a:cubicBezTo>
                          <a:pt x="169" y="162"/>
                          <a:pt x="175" y="157"/>
                          <a:pt x="175" y="151"/>
                        </a:cubicBezTo>
                        <a:cubicBezTo>
                          <a:pt x="175" y="15"/>
                          <a:pt x="175" y="15"/>
                          <a:pt x="175" y="15"/>
                        </a:cubicBezTo>
                        <a:cubicBezTo>
                          <a:pt x="158" y="5"/>
                          <a:pt x="138" y="0"/>
                          <a:pt x="117" y="0"/>
                        </a:cubicBezTo>
                        <a:cubicBezTo>
                          <a:pt x="52" y="0"/>
                          <a:pt x="0" y="52"/>
                          <a:pt x="0" y="116"/>
                        </a:cubicBezTo>
                        <a:cubicBezTo>
                          <a:pt x="0" y="132"/>
                          <a:pt x="4" y="148"/>
                          <a:pt x="10" y="162"/>
                        </a:cubicBezTo>
                        <a:lnTo>
                          <a:pt x="75" y="16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6" name="Freeform 51"/>
                  <p:cNvSpPr>
                    <a:spLocks/>
                  </p:cNvSpPr>
                  <p:nvPr/>
                </p:nvSpPr>
                <p:spPr bwMode="auto">
                  <a:xfrm>
                    <a:off x="2281238" y="666750"/>
                    <a:ext cx="885825" cy="842962"/>
                  </a:xfrm>
                  <a:custGeom>
                    <a:avLst/>
                    <a:gdLst>
                      <a:gd name="T0" fmla="*/ 174 w 211"/>
                      <a:gd name="T1" fmla="*/ 0 h 201"/>
                      <a:gd name="T2" fmla="*/ 174 w 211"/>
                      <a:gd name="T3" fmla="*/ 120 h 201"/>
                      <a:gd name="T4" fmla="*/ 141 w 211"/>
                      <a:gd name="T5" fmla="*/ 152 h 201"/>
                      <a:gd name="T6" fmla="*/ 136 w 211"/>
                      <a:gd name="T7" fmla="*/ 152 h 201"/>
                      <a:gd name="T8" fmla="*/ 103 w 211"/>
                      <a:gd name="T9" fmla="*/ 120 h 201"/>
                      <a:gd name="T10" fmla="*/ 103 w 211"/>
                      <a:gd name="T11" fmla="*/ 79 h 201"/>
                      <a:gd name="T12" fmla="*/ 92 w 211"/>
                      <a:gd name="T13" fmla="*/ 67 h 201"/>
                      <a:gd name="T14" fmla="*/ 48 w 211"/>
                      <a:gd name="T15" fmla="*/ 67 h 201"/>
                      <a:gd name="T16" fmla="*/ 36 w 211"/>
                      <a:gd name="T17" fmla="*/ 78 h 201"/>
                      <a:gd name="T18" fmla="*/ 48 w 211"/>
                      <a:gd name="T19" fmla="*/ 90 h 201"/>
                      <a:gd name="T20" fmla="*/ 55 w 211"/>
                      <a:gd name="T21" fmla="*/ 90 h 201"/>
                      <a:gd name="T22" fmla="*/ 86 w 211"/>
                      <a:gd name="T23" fmla="*/ 122 h 201"/>
                      <a:gd name="T24" fmla="*/ 53 w 211"/>
                      <a:gd name="T25" fmla="*/ 152 h 201"/>
                      <a:gd name="T26" fmla="*/ 0 w 211"/>
                      <a:gd name="T27" fmla="*/ 152 h 201"/>
                      <a:gd name="T28" fmla="*/ 95 w 211"/>
                      <a:gd name="T29" fmla="*/ 201 h 201"/>
                      <a:gd name="T30" fmla="*/ 211 w 211"/>
                      <a:gd name="T31" fmla="*/ 85 h 201"/>
                      <a:gd name="T32" fmla="*/ 174 w 21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01">
                        <a:moveTo>
                          <a:pt x="174" y="0"/>
                        </a:moveTo>
                        <a:cubicBezTo>
                          <a:pt x="174" y="120"/>
                          <a:pt x="174" y="120"/>
                          <a:pt x="174" y="120"/>
                        </a:cubicBezTo>
                        <a:cubicBezTo>
                          <a:pt x="174" y="138"/>
                          <a:pt x="159" y="152"/>
                          <a:pt x="141" y="152"/>
                        </a:cubicBezTo>
                        <a:cubicBezTo>
                          <a:pt x="136" y="152"/>
                          <a:pt x="136" y="152"/>
                          <a:pt x="136" y="152"/>
                        </a:cubicBezTo>
                        <a:cubicBezTo>
                          <a:pt x="118" y="152"/>
                          <a:pt x="103" y="138"/>
                          <a:pt x="103" y="120"/>
                        </a:cubicBezTo>
                        <a:cubicBezTo>
                          <a:pt x="103" y="79"/>
                          <a:pt x="103" y="79"/>
                          <a:pt x="103" y="79"/>
                        </a:cubicBezTo>
                        <a:cubicBezTo>
                          <a:pt x="103" y="73"/>
                          <a:pt x="98" y="67"/>
                          <a:pt x="92" y="67"/>
                        </a:cubicBezTo>
                        <a:cubicBezTo>
                          <a:pt x="48" y="67"/>
                          <a:pt x="48" y="67"/>
                          <a:pt x="48" y="67"/>
                        </a:cubicBezTo>
                        <a:cubicBezTo>
                          <a:pt x="42" y="67"/>
                          <a:pt x="36" y="72"/>
                          <a:pt x="36" y="78"/>
                        </a:cubicBezTo>
                        <a:cubicBezTo>
                          <a:pt x="36" y="84"/>
                          <a:pt x="42" y="90"/>
                          <a:pt x="48" y="90"/>
                        </a:cubicBezTo>
                        <a:cubicBezTo>
                          <a:pt x="55" y="90"/>
                          <a:pt x="55" y="90"/>
                          <a:pt x="55" y="90"/>
                        </a:cubicBezTo>
                        <a:cubicBezTo>
                          <a:pt x="73" y="91"/>
                          <a:pt x="87" y="106"/>
                          <a:pt x="86" y="122"/>
                        </a:cubicBezTo>
                        <a:cubicBezTo>
                          <a:pt x="86" y="139"/>
                          <a:pt x="71" y="152"/>
                          <a:pt x="53" y="152"/>
                        </a:cubicBezTo>
                        <a:cubicBezTo>
                          <a:pt x="0" y="152"/>
                          <a:pt x="0" y="152"/>
                          <a:pt x="0" y="152"/>
                        </a:cubicBezTo>
                        <a:cubicBezTo>
                          <a:pt x="21" y="182"/>
                          <a:pt x="55" y="201"/>
                          <a:pt x="95" y="201"/>
                        </a:cubicBezTo>
                        <a:cubicBezTo>
                          <a:pt x="159" y="201"/>
                          <a:pt x="211" y="149"/>
                          <a:pt x="211" y="85"/>
                        </a:cubicBezTo>
                        <a:cubicBezTo>
                          <a:pt x="211" y="51"/>
                          <a:pt x="197" y="21"/>
                          <a:pt x="17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31" name="Group 330"/>
                <p:cNvGrpSpPr/>
                <p:nvPr/>
              </p:nvGrpSpPr>
              <p:grpSpPr>
                <a:xfrm>
                  <a:off x="8081168" y="4547140"/>
                  <a:ext cx="626441" cy="586294"/>
                  <a:chOff x="7904163" y="-96838"/>
                  <a:chExt cx="1436687" cy="1344613"/>
                </a:xfrm>
                <a:grpFill/>
              </p:grpSpPr>
              <p:sp>
                <p:nvSpPr>
                  <p:cNvPr id="333" name="Freeform 31"/>
                  <p:cNvSpPr>
                    <a:spLocks/>
                  </p:cNvSpPr>
                  <p:nvPr/>
                </p:nvSpPr>
                <p:spPr bwMode="auto">
                  <a:xfrm>
                    <a:off x="8097838" y="1054100"/>
                    <a:ext cx="1050925" cy="193675"/>
                  </a:xfrm>
                  <a:custGeom>
                    <a:avLst/>
                    <a:gdLst>
                      <a:gd name="T0" fmla="*/ 273 w 278"/>
                      <a:gd name="T1" fmla="*/ 0 h 51"/>
                      <a:gd name="T2" fmla="*/ 5 w 278"/>
                      <a:gd name="T3" fmla="*/ 0 h 51"/>
                      <a:gd name="T4" fmla="*/ 0 w 278"/>
                      <a:gd name="T5" fmla="*/ 5 h 51"/>
                      <a:gd name="T6" fmla="*/ 0 w 278"/>
                      <a:gd name="T7" fmla="*/ 46 h 51"/>
                      <a:gd name="T8" fmla="*/ 5 w 278"/>
                      <a:gd name="T9" fmla="*/ 51 h 51"/>
                      <a:gd name="T10" fmla="*/ 273 w 278"/>
                      <a:gd name="T11" fmla="*/ 51 h 51"/>
                      <a:gd name="T12" fmla="*/ 278 w 278"/>
                      <a:gd name="T13" fmla="*/ 46 h 51"/>
                      <a:gd name="T14" fmla="*/ 278 w 278"/>
                      <a:gd name="T15" fmla="*/ 5 h 51"/>
                      <a:gd name="T16" fmla="*/ 273 w 278"/>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51">
                        <a:moveTo>
                          <a:pt x="273" y="0"/>
                        </a:moveTo>
                        <a:cubicBezTo>
                          <a:pt x="5" y="0"/>
                          <a:pt x="5" y="0"/>
                          <a:pt x="5" y="0"/>
                        </a:cubicBezTo>
                        <a:cubicBezTo>
                          <a:pt x="2" y="0"/>
                          <a:pt x="0" y="2"/>
                          <a:pt x="0" y="5"/>
                        </a:cubicBezTo>
                        <a:cubicBezTo>
                          <a:pt x="0" y="46"/>
                          <a:pt x="0" y="46"/>
                          <a:pt x="0" y="46"/>
                        </a:cubicBezTo>
                        <a:cubicBezTo>
                          <a:pt x="0" y="48"/>
                          <a:pt x="2" y="51"/>
                          <a:pt x="5" y="51"/>
                        </a:cubicBezTo>
                        <a:cubicBezTo>
                          <a:pt x="273" y="51"/>
                          <a:pt x="273" y="51"/>
                          <a:pt x="273" y="51"/>
                        </a:cubicBezTo>
                        <a:cubicBezTo>
                          <a:pt x="276" y="51"/>
                          <a:pt x="278" y="48"/>
                          <a:pt x="278" y="46"/>
                        </a:cubicBezTo>
                        <a:cubicBezTo>
                          <a:pt x="278" y="5"/>
                          <a:pt x="278" y="5"/>
                          <a:pt x="278" y="5"/>
                        </a:cubicBezTo>
                        <a:cubicBezTo>
                          <a:pt x="278" y="2"/>
                          <a:pt x="276" y="0"/>
                          <a:pt x="27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4" name="Freeform 32"/>
                  <p:cNvSpPr>
                    <a:spLocks/>
                  </p:cNvSpPr>
                  <p:nvPr/>
                </p:nvSpPr>
                <p:spPr bwMode="auto">
                  <a:xfrm>
                    <a:off x="7904163" y="-96838"/>
                    <a:ext cx="1436687" cy="1055688"/>
                  </a:xfrm>
                  <a:custGeom>
                    <a:avLst/>
                    <a:gdLst>
                      <a:gd name="T0" fmla="*/ 380 w 380"/>
                      <a:gd name="T1" fmla="*/ 38 h 279"/>
                      <a:gd name="T2" fmla="*/ 342 w 380"/>
                      <a:gd name="T3" fmla="*/ 0 h 279"/>
                      <a:gd name="T4" fmla="*/ 304 w 380"/>
                      <a:gd name="T5" fmla="*/ 38 h 279"/>
                      <a:gd name="T6" fmla="*/ 320 w 380"/>
                      <a:gd name="T7" fmla="*/ 69 h 279"/>
                      <a:gd name="T8" fmla="*/ 253 w 380"/>
                      <a:gd name="T9" fmla="*/ 203 h 279"/>
                      <a:gd name="T10" fmla="*/ 209 w 380"/>
                      <a:gd name="T11" fmla="*/ 71 h 279"/>
                      <a:gd name="T12" fmla="*/ 228 w 380"/>
                      <a:gd name="T13" fmla="*/ 38 h 279"/>
                      <a:gd name="T14" fmla="*/ 190 w 380"/>
                      <a:gd name="T15" fmla="*/ 0 h 279"/>
                      <a:gd name="T16" fmla="*/ 152 w 380"/>
                      <a:gd name="T17" fmla="*/ 38 h 279"/>
                      <a:gd name="T18" fmla="*/ 171 w 380"/>
                      <a:gd name="T19" fmla="*/ 71 h 279"/>
                      <a:gd name="T20" fmla="*/ 127 w 380"/>
                      <a:gd name="T21" fmla="*/ 203 h 279"/>
                      <a:gd name="T22" fmla="*/ 60 w 380"/>
                      <a:gd name="T23" fmla="*/ 69 h 279"/>
                      <a:gd name="T24" fmla="*/ 76 w 380"/>
                      <a:gd name="T25" fmla="*/ 38 h 279"/>
                      <a:gd name="T26" fmla="*/ 38 w 380"/>
                      <a:gd name="T27" fmla="*/ 0 h 279"/>
                      <a:gd name="T28" fmla="*/ 0 w 380"/>
                      <a:gd name="T29" fmla="*/ 38 h 279"/>
                      <a:gd name="T30" fmla="*/ 28 w 380"/>
                      <a:gd name="T31" fmla="*/ 74 h 279"/>
                      <a:gd name="T32" fmla="*/ 51 w 380"/>
                      <a:gd name="T33" fmla="*/ 279 h 279"/>
                      <a:gd name="T34" fmla="*/ 329 w 380"/>
                      <a:gd name="T35" fmla="*/ 279 h 279"/>
                      <a:gd name="T36" fmla="*/ 352 w 380"/>
                      <a:gd name="T37" fmla="*/ 74 h 279"/>
                      <a:gd name="T38" fmla="*/ 380 w 380"/>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0" h="279">
                        <a:moveTo>
                          <a:pt x="380" y="38"/>
                        </a:moveTo>
                        <a:cubicBezTo>
                          <a:pt x="380" y="17"/>
                          <a:pt x="363" y="0"/>
                          <a:pt x="342" y="0"/>
                        </a:cubicBezTo>
                        <a:cubicBezTo>
                          <a:pt x="321" y="0"/>
                          <a:pt x="304" y="17"/>
                          <a:pt x="304" y="38"/>
                        </a:cubicBezTo>
                        <a:cubicBezTo>
                          <a:pt x="304" y="51"/>
                          <a:pt x="310" y="62"/>
                          <a:pt x="320" y="69"/>
                        </a:cubicBezTo>
                        <a:cubicBezTo>
                          <a:pt x="253" y="203"/>
                          <a:pt x="253" y="203"/>
                          <a:pt x="253" y="203"/>
                        </a:cubicBezTo>
                        <a:cubicBezTo>
                          <a:pt x="209" y="71"/>
                          <a:pt x="209" y="71"/>
                          <a:pt x="209" y="71"/>
                        </a:cubicBezTo>
                        <a:cubicBezTo>
                          <a:pt x="220" y="64"/>
                          <a:pt x="228" y="52"/>
                          <a:pt x="228" y="38"/>
                        </a:cubicBezTo>
                        <a:cubicBezTo>
                          <a:pt x="228" y="17"/>
                          <a:pt x="211" y="0"/>
                          <a:pt x="190" y="0"/>
                        </a:cubicBezTo>
                        <a:cubicBezTo>
                          <a:pt x="169" y="0"/>
                          <a:pt x="152" y="17"/>
                          <a:pt x="152" y="38"/>
                        </a:cubicBezTo>
                        <a:cubicBezTo>
                          <a:pt x="152" y="52"/>
                          <a:pt x="160" y="64"/>
                          <a:pt x="171" y="71"/>
                        </a:cubicBezTo>
                        <a:cubicBezTo>
                          <a:pt x="127" y="203"/>
                          <a:pt x="127" y="203"/>
                          <a:pt x="127" y="203"/>
                        </a:cubicBezTo>
                        <a:cubicBezTo>
                          <a:pt x="60" y="69"/>
                          <a:pt x="60" y="69"/>
                          <a:pt x="60" y="69"/>
                        </a:cubicBezTo>
                        <a:cubicBezTo>
                          <a:pt x="70" y="62"/>
                          <a:pt x="76" y="51"/>
                          <a:pt x="76" y="38"/>
                        </a:cubicBezTo>
                        <a:cubicBezTo>
                          <a:pt x="76" y="17"/>
                          <a:pt x="59" y="0"/>
                          <a:pt x="38" y="0"/>
                        </a:cubicBezTo>
                        <a:cubicBezTo>
                          <a:pt x="17" y="0"/>
                          <a:pt x="0" y="17"/>
                          <a:pt x="0" y="38"/>
                        </a:cubicBezTo>
                        <a:cubicBezTo>
                          <a:pt x="0" y="55"/>
                          <a:pt x="12" y="70"/>
                          <a:pt x="28" y="74"/>
                        </a:cubicBezTo>
                        <a:cubicBezTo>
                          <a:pt x="51" y="279"/>
                          <a:pt x="51" y="279"/>
                          <a:pt x="51" y="279"/>
                        </a:cubicBezTo>
                        <a:cubicBezTo>
                          <a:pt x="329" y="279"/>
                          <a:pt x="329" y="279"/>
                          <a:pt x="329" y="279"/>
                        </a:cubicBezTo>
                        <a:cubicBezTo>
                          <a:pt x="352" y="74"/>
                          <a:pt x="352" y="74"/>
                          <a:pt x="352" y="74"/>
                        </a:cubicBezTo>
                        <a:cubicBezTo>
                          <a:pt x="368" y="70"/>
                          <a:pt x="380" y="55"/>
                          <a:pt x="380"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32" name="Freeform 36"/>
                <p:cNvSpPr>
                  <a:spLocks/>
                </p:cNvSpPr>
                <p:nvPr/>
              </p:nvSpPr>
              <p:spPr bwMode="auto">
                <a:xfrm>
                  <a:off x="9860367" y="1730894"/>
                  <a:ext cx="769132" cy="701156"/>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cxnSp>
          <p:nvCxnSpPr>
            <p:cNvPr id="354" name="Straight Connector 353"/>
            <p:cNvCxnSpPr/>
            <p:nvPr/>
          </p:nvCxnSpPr>
          <p:spPr>
            <a:xfrm flipV="1">
              <a:off x="4775974" y="1494777"/>
              <a:ext cx="497966" cy="31619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5273940" y="1494777"/>
              <a:ext cx="2137782" cy="0"/>
            </a:xfrm>
            <a:prstGeom prst="line">
              <a:avLst/>
            </a:prstGeom>
            <a:ln>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356" name="TextBox 355"/>
            <p:cNvSpPr txBox="1"/>
            <p:nvPr/>
          </p:nvSpPr>
          <p:spPr>
            <a:xfrm>
              <a:off x="5474608" y="1114709"/>
              <a:ext cx="1590948" cy="400110"/>
            </a:xfrm>
            <a:prstGeom prst="rect">
              <a:avLst/>
            </a:prstGeom>
            <a:noFill/>
          </p:spPr>
          <p:txBody>
            <a:bodyPr wrap="none" rtlCol="0">
              <a:spAutoFit/>
            </a:bodyPr>
            <a:lstStyle/>
            <a:p>
              <a:pPr algn="r"/>
              <a:r>
                <a:rPr lang="en-US" altLang="zh-CN" sz="2000" dirty="0">
                  <a:solidFill>
                    <a:schemeClr val="accent5"/>
                  </a:solidFill>
                </a:rPr>
                <a:t>Social</a:t>
              </a:r>
              <a:r>
                <a:rPr lang="zh-CN" altLang="en-US" sz="2000" dirty="0">
                  <a:solidFill>
                    <a:schemeClr val="accent5"/>
                  </a:solidFill>
                </a:rPr>
                <a:t> </a:t>
              </a:r>
              <a:r>
                <a:rPr lang="en-US" altLang="zh-CN" sz="2000" dirty="0">
                  <a:solidFill>
                    <a:schemeClr val="accent5"/>
                  </a:solidFill>
                </a:rPr>
                <a:t>System</a:t>
              </a:r>
              <a:endParaRPr lang="id-ID" sz="2000" dirty="0">
                <a:solidFill>
                  <a:schemeClr val="accent5"/>
                </a:solidFill>
              </a:endParaRPr>
            </a:p>
          </p:txBody>
        </p:sp>
        <p:grpSp>
          <p:nvGrpSpPr>
            <p:cNvPr id="357" name="Group 356"/>
            <p:cNvGrpSpPr/>
            <p:nvPr/>
          </p:nvGrpSpPr>
          <p:grpSpPr>
            <a:xfrm>
              <a:off x="4626198" y="1601570"/>
              <a:ext cx="425392" cy="586236"/>
              <a:chOff x="7466013" y="98425"/>
              <a:chExt cx="4484688" cy="6600826"/>
            </a:xfrm>
          </p:grpSpPr>
          <p:sp>
            <p:nvSpPr>
              <p:cNvPr id="358" name="Freeform 36"/>
              <p:cNvSpPr>
                <a:spLocks/>
              </p:cNvSpPr>
              <p:nvPr/>
            </p:nvSpPr>
            <p:spPr bwMode="auto">
              <a:xfrm>
                <a:off x="10387013" y="3206750"/>
                <a:ext cx="1563688" cy="3409950"/>
              </a:xfrm>
              <a:custGeom>
                <a:avLst/>
                <a:gdLst>
                  <a:gd name="T0" fmla="*/ 0 w 416"/>
                  <a:gd name="T1" fmla="*/ 99 h 908"/>
                  <a:gd name="T2" fmla="*/ 315 w 416"/>
                  <a:gd name="T3" fmla="*/ 99 h 908"/>
                  <a:gd name="T4" fmla="*/ 409 w 416"/>
                  <a:gd name="T5" fmla="*/ 768 h 908"/>
                  <a:gd name="T6" fmla="*/ 323 w 416"/>
                  <a:gd name="T7" fmla="*/ 863 h 908"/>
                  <a:gd name="T8" fmla="*/ 75 w 416"/>
                  <a:gd name="T9" fmla="*/ 908 h 908"/>
                  <a:gd name="T10" fmla="*/ 0 w 416"/>
                  <a:gd name="T11" fmla="*/ 99 h 908"/>
                  <a:gd name="T12" fmla="*/ 0 w 416"/>
                  <a:gd name="T13" fmla="*/ 99 h 908"/>
                </a:gdLst>
                <a:ahLst/>
                <a:cxnLst>
                  <a:cxn ang="0">
                    <a:pos x="T0" y="T1"/>
                  </a:cxn>
                  <a:cxn ang="0">
                    <a:pos x="T2" y="T3"/>
                  </a:cxn>
                  <a:cxn ang="0">
                    <a:pos x="T4" y="T5"/>
                  </a:cxn>
                  <a:cxn ang="0">
                    <a:pos x="T6" y="T7"/>
                  </a:cxn>
                  <a:cxn ang="0">
                    <a:pos x="T8" y="T9"/>
                  </a:cxn>
                  <a:cxn ang="0">
                    <a:pos x="T10" y="T11"/>
                  </a:cxn>
                  <a:cxn ang="0">
                    <a:pos x="T12" y="T13"/>
                  </a:cxn>
                </a:cxnLst>
                <a:rect l="0" t="0" r="r" b="b"/>
                <a:pathLst>
                  <a:path w="416" h="908">
                    <a:moveTo>
                      <a:pt x="0" y="99"/>
                    </a:moveTo>
                    <a:cubicBezTo>
                      <a:pt x="122" y="70"/>
                      <a:pt x="293" y="0"/>
                      <a:pt x="315" y="99"/>
                    </a:cubicBezTo>
                    <a:cubicBezTo>
                      <a:pt x="342" y="217"/>
                      <a:pt x="375" y="497"/>
                      <a:pt x="409" y="768"/>
                    </a:cubicBezTo>
                    <a:cubicBezTo>
                      <a:pt x="416" y="827"/>
                      <a:pt x="341" y="857"/>
                      <a:pt x="323" y="863"/>
                    </a:cubicBezTo>
                    <a:cubicBezTo>
                      <a:pt x="239" y="888"/>
                      <a:pt x="167" y="896"/>
                      <a:pt x="75" y="908"/>
                    </a:cubicBezTo>
                    <a:cubicBezTo>
                      <a:pt x="0" y="99"/>
                      <a:pt x="0" y="99"/>
                      <a:pt x="0" y="99"/>
                    </a:cubicBezTo>
                    <a:cubicBezTo>
                      <a:pt x="0" y="99"/>
                      <a:pt x="0" y="99"/>
                      <a:pt x="0" y="99"/>
                    </a:cubicBezTo>
                    <a:close/>
                  </a:path>
                </a:pathLst>
              </a:custGeom>
              <a:solidFill>
                <a:schemeClr val="tx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9" name="Freeform 37"/>
              <p:cNvSpPr>
                <a:spLocks/>
              </p:cNvSpPr>
              <p:nvPr/>
            </p:nvSpPr>
            <p:spPr bwMode="auto">
              <a:xfrm>
                <a:off x="7466013" y="3116263"/>
                <a:ext cx="1522413" cy="3500438"/>
              </a:xfrm>
              <a:custGeom>
                <a:avLst/>
                <a:gdLst>
                  <a:gd name="T0" fmla="*/ 405 w 405"/>
                  <a:gd name="T1" fmla="*/ 123 h 932"/>
                  <a:gd name="T2" fmla="*/ 100 w 405"/>
                  <a:gd name="T3" fmla="*/ 121 h 932"/>
                  <a:gd name="T4" fmla="*/ 8 w 405"/>
                  <a:gd name="T5" fmla="*/ 788 h 932"/>
                  <a:gd name="T6" fmla="*/ 92 w 405"/>
                  <a:gd name="T7" fmla="*/ 889 h 932"/>
                  <a:gd name="T8" fmla="*/ 330 w 405"/>
                  <a:gd name="T9" fmla="*/ 932 h 932"/>
                  <a:gd name="T10" fmla="*/ 405 w 405"/>
                  <a:gd name="T11" fmla="*/ 123 h 932"/>
                  <a:gd name="T12" fmla="*/ 405 w 405"/>
                  <a:gd name="T13" fmla="*/ 123 h 932"/>
                </a:gdLst>
                <a:ahLst/>
                <a:cxnLst>
                  <a:cxn ang="0">
                    <a:pos x="T0" y="T1"/>
                  </a:cxn>
                  <a:cxn ang="0">
                    <a:pos x="T2" y="T3"/>
                  </a:cxn>
                  <a:cxn ang="0">
                    <a:pos x="T4" y="T5"/>
                  </a:cxn>
                  <a:cxn ang="0">
                    <a:pos x="T6" y="T7"/>
                  </a:cxn>
                  <a:cxn ang="0">
                    <a:pos x="T8" y="T9"/>
                  </a:cxn>
                  <a:cxn ang="0">
                    <a:pos x="T10" y="T11"/>
                  </a:cxn>
                  <a:cxn ang="0">
                    <a:pos x="T12" y="T13"/>
                  </a:cxn>
                </a:cxnLst>
                <a:rect l="0" t="0" r="r" b="b"/>
                <a:pathLst>
                  <a:path w="405" h="932">
                    <a:moveTo>
                      <a:pt x="405" y="123"/>
                    </a:moveTo>
                    <a:cubicBezTo>
                      <a:pt x="250" y="86"/>
                      <a:pt x="127" y="0"/>
                      <a:pt x="100" y="121"/>
                    </a:cubicBezTo>
                    <a:cubicBezTo>
                      <a:pt x="72" y="249"/>
                      <a:pt x="41" y="528"/>
                      <a:pt x="8" y="788"/>
                    </a:cubicBezTo>
                    <a:cubicBezTo>
                      <a:pt x="0" y="855"/>
                      <a:pt x="69" y="883"/>
                      <a:pt x="92" y="889"/>
                    </a:cubicBezTo>
                    <a:cubicBezTo>
                      <a:pt x="172" y="910"/>
                      <a:pt x="241" y="920"/>
                      <a:pt x="330" y="932"/>
                    </a:cubicBezTo>
                    <a:cubicBezTo>
                      <a:pt x="405" y="123"/>
                      <a:pt x="405" y="123"/>
                      <a:pt x="405" y="123"/>
                    </a:cubicBezTo>
                    <a:cubicBezTo>
                      <a:pt x="405" y="123"/>
                      <a:pt x="405" y="123"/>
                      <a:pt x="405" y="123"/>
                    </a:cubicBezTo>
                    <a:close/>
                  </a:path>
                </a:pathLst>
              </a:custGeom>
              <a:solidFill>
                <a:schemeClr val="tx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0" name="Freeform 38"/>
              <p:cNvSpPr>
                <a:spLocks/>
              </p:cNvSpPr>
              <p:nvPr/>
            </p:nvSpPr>
            <p:spPr bwMode="auto">
              <a:xfrm>
                <a:off x="7842251" y="2827338"/>
                <a:ext cx="3717925" cy="3871913"/>
              </a:xfrm>
              <a:custGeom>
                <a:avLst/>
                <a:gdLst>
                  <a:gd name="T0" fmla="*/ 108 w 989"/>
                  <a:gd name="T1" fmla="*/ 991 h 1031"/>
                  <a:gd name="T2" fmla="*/ 0 w 989"/>
                  <a:gd name="T3" fmla="*/ 194 h 1031"/>
                  <a:gd name="T4" fmla="*/ 388 w 989"/>
                  <a:gd name="T5" fmla="*/ 1 h 1031"/>
                  <a:gd name="T6" fmla="*/ 489 w 989"/>
                  <a:gd name="T7" fmla="*/ 39 h 1031"/>
                  <a:gd name="T8" fmla="*/ 592 w 989"/>
                  <a:gd name="T9" fmla="*/ 0 h 1031"/>
                  <a:gd name="T10" fmla="*/ 989 w 989"/>
                  <a:gd name="T11" fmla="*/ 188 h 1031"/>
                  <a:gd name="T12" fmla="*/ 873 w 989"/>
                  <a:gd name="T13" fmla="*/ 991 h 1031"/>
                  <a:gd name="T14" fmla="*/ 108 w 989"/>
                  <a:gd name="T15" fmla="*/ 991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1031">
                    <a:moveTo>
                      <a:pt x="108" y="991"/>
                    </a:moveTo>
                    <a:cubicBezTo>
                      <a:pt x="150" y="869"/>
                      <a:pt x="53" y="299"/>
                      <a:pt x="0" y="194"/>
                    </a:cubicBezTo>
                    <a:cubicBezTo>
                      <a:pt x="30" y="86"/>
                      <a:pt x="313" y="62"/>
                      <a:pt x="388" y="1"/>
                    </a:cubicBezTo>
                    <a:cubicBezTo>
                      <a:pt x="423" y="32"/>
                      <a:pt x="449" y="39"/>
                      <a:pt x="489" y="39"/>
                    </a:cubicBezTo>
                    <a:cubicBezTo>
                      <a:pt x="530" y="39"/>
                      <a:pt x="556" y="31"/>
                      <a:pt x="592" y="0"/>
                    </a:cubicBezTo>
                    <a:cubicBezTo>
                      <a:pt x="648" y="45"/>
                      <a:pt x="939" y="80"/>
                      <a:pt x="989" y="188"/>
                    </a:cubicBezTo>
                    <a:cubicBezTo>
                      <a:pt x="932" y="308"/>
                      <a:pt x="828" y="881"/>
                      <a:pt x="873" y="991"/>
                    </a:cubicBezTo>
                    <a:cubicBezTo>
                      <a:pt x="683" y="1028"/>
                      <a:pt x="303" y="1031"/>
                      <a:pt x="108" y="991"/>
                    </a:cubicBez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1" name="Freeform 39"/>
              <p:cNvSpPr>
                <a:spLocks/>
              </p:cNvSpPr>
              <p:nvPr/>
            </p:nvSpPr>
            <p:spPr bwMode="auto">
              <a:xfrm>
                <a:off x="8848726" y="2814638"/>
                <a:ext cx="1681163" cy="3001963"/>
              </a:xfrm>
              <a:custGeom>
                <a:avLst/>
                <a:gdLst>
                  <a:gd name="T0" fmla="*/ 0 w 1059"/>
                  <a:gd name="T1" fmla="*/ 147 h 1891"/>
                  <a:gd name="T2" fmla="*/ 59 w 1059"/>
                  <a:gd name="T3" fmla="*/ 691 h 1891"/>
                  <a:gd name="T4" fmla="*/ 533 w 1059"/>
                  <a:gd name="T5" fmla="*/ 1891 h 1891"/>
                  <a:gd name="T6" fmla="*/ 1000 w 1059"/>
                  <a:gd name="T7" fmla="*/ 691 h 1891"/>
                  <a:gd name="T8" fmla="*/ 1059 w 1059"/>
                  <a:gd name="T9" fmla="*/ 147 h 1891"/>
                  <a:gd name="T10" fmla="*/ 834 w 1059"/>
                  <a:gd name="T11" fmla="*/ 0 h 1891"/>
                  <a:gd name="T12" fmla="*/ 228 w 1059"/>
                  <a:gd name="T13" fmla="*/ 0 h 1891"/>
                  <a:gd name="T14" fmla="*/ 0 w 1059"/>
                  <a:gd name="T15" fmla="*/ 147 h 1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891">
                    <a:moveTo>
                      <a:pt x="0" y="147"/>
                    </a:moveTo>
                    <a:lnTo>
                      <a:pt x="59" y="691"/>
                    </a:lnTo>
                    <a:lnTo>
                      <a:pt x="533" y="1891"/>
                    </a:lnTo>
                    <a:lnTo>
                      <a:pt x="1000" y="691"/>
                    </a:lnTo>
                    <a:lnTo>
                      <a:pt x="1059" y="147"/>
                    </a:lnTo>
                    <a:lnTo>
                      <a:pt x="834" y="0"/>
                    </a:lnTo>
                    <a:lnTo>
                      <a:pt x="228" y="0"/>
                    </a:lnTo>
                    <a:lnTo>
                      <a:pt x="0" y="1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2" name="Rectangle 40"/>
              <p:cNvSpPr>
                <a:spLocks noChangeArrowheads="1"/>
              </p:cNvSpPr>
              <p:nvPr/>
            </p:nvSpPr>
            <p:spPr bwMode="auto">
              <a:xfrm>
                <a:off x="9210676" y="2506663"/>
                <a:ext cx="954088" cy="777875"/>
              </a:xfrm>
              <a:prstGeom prst="rect">
                <a:avLst/>
              </a:prstGeom>
              <a:solidFill>
                <a:srgbClr val="D1A8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3" name="Freeform 41"/>
              <p:cNvSpPr>
                <a:spLocks/>
              </p:cNvSpPr>
              <p:nvPr/>
            </p:nvSpPr>
            <p:spPr bwMode="auto">
              <a:xfrm>
                <a:off x="8513764" y="98425"/>
                <a:ext cx="2343150" cy="2867025"/>
              </a:xfrm>
              <a:custGeom>
                <a:avLst/>
                <a:gdLst>
                  <a:gd name="T0" fmla="*/ 313 w 623"/>
                  <a:gd name="T1" fmla="*/ 763 h 763"/>
                  <a:gd name="T2" fmla="*/ 554 w 623"/>
                  <a:gd name="T3" fmla="*/ 508 h 763"/>
                  <a:gd name="T4" fmla="*/ 564 w 623"/>
                  <a:gd name="T5" fmla="*/ 514 h 763"/>
                  <a:gd name="T6" fmla="*/ 615 w 623"/>
                  <a:gd name="T7" fmla="*/ 430 h 763"/>
                  <a:gd name="T8" fmla="*/ 594 w 623"/>
                  <a:gd name="T9" fmla="*/ 335 h 763"/>
                  <a:gd name="T10" fmla="*/ 589 w 623"/>
                  <a:gd name="T11" fmla="*/ 335 h 763"/>
                  <a:gd name="T12" fmla="*/ 313 w 623"/>
                  <a:gd name="T13" fmla="*/ 0 h 763"/>
                  <a:gd name="T14" fmla="*/ 36 w 623"/>
                  <a:gd name="T15" fmla="*/ 335 h 763"/>
                  <a:gd name="T16" fmla="*/ 30 w 623"/>
                  <a:gd name="T17" fmla="*/ 335 h 763"/>
                  <a:gd name="T18" fmla="*/ 9 w 623"/>
                  <a:gd name="T19" fmla="*/ 430 h 763"/>
                  <a:gd name="T20" fmla="*/ 59 w 623"/>
                  <a:gd name="T21" fmla="*/ 514 h 763"/>
                  <a:gd name="T22" fmla="*/ 71 w 623"/>
                  <a:gd name="T23" fmla="*/ 506 h 763"/>
                  <a:gd name="T24" fmla="*/ 313 w 623"/>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3" h="763">
                    <a:moveTo>
                      <a:pt x="313" y="763"/>
                    </a:moveTo>
                    <a:cubicBezTo>
                      <a:pt x="413" y="763"/>
                      <a:pt x="505" y="648"/>
                      <a:pt x="554" y="508"/>
                    </a:cubicBezTo>
                    <a:cubicBezTo>
                      <a:pt x="557" y="511"/>
                      <a:pt x="560" y="513"/>
                      <a:pt x="564" y="514"/>
                    </a:cubicBezTo>
                    <a:cubicBezTo>
                      <a:pt x="584" y="517"/>
                      <a:pt x="607" y="480"/>
                      <a:pt x="615" y="430"/>
                    </a:cubicBezTo>
                    <a:cubicBezTo>
                      <a:pt x="623" y="381"/>
                      <a:pt x="614" y="338"/>
                      <a:pt x="594" y="335"/>
                    </a:cubicBezTo>
                    <a:cubicBezTo>
                      <a:pt x="592" y="334"/>
                      <a:pt x="591" y="334"/>
                      <a:pt x="589" y="335"/>
                    </a:cubicBezTo>
                    <a:cubicBezTo>
                      <a:pt x="599" y="161"/>
                      <a:pt x="527" y="0"/>
                      <a:pt x="313" y="0"/>
                    </a:cubicBezTo>
                    <a:cubicBezTo>
                      <a:pt x="98" y="0"/>
                      <a:pt x="26" y="161"/>
                      <a:pt x="36" y="335"/>
                    </a:cubicBezTo>
                    <a:cubicBezTo>
                      <a:pt x="34" y="334"/>
                      <a:pt x="32" y="334"/>
                      <a:pt x="30" y="335"/>
                    </a:cubicBezTo>
                    <a:cubicBezTo>
                      <a:pt x="10" y="338"/>
                      <a:pt x="0" y="381"/>
                      <a:pt x="9" y="430"/>
                    </a:cubicBezTo>
                    <a:cubicBezTo>
                      <a:pt x="17" y="480"/>
                      <a:pt x="40" y="517"/>
                      <a:pt x="59" y="514"/>
                    </a:cubicBezTo>
                    <a:cubicBezTo>
                      <a:pt x="64" y="513"/>
                      <a:pt x="67" y="510"/>
                      <a:pt x="71" y="506"/>
                    </a:cubicBezTo>
                    <a:cubicBezTo>
                      <a:pt x="119" y="647"/>
                      <a:pt x="212" y="763"/>
                      <a:pt x="313" y="763"/>
                    </a:cubicBezTo>
                    <a:close/>
                  </a:path>
                </a:pathLst>
              </a:custGeom>
              <a:solidFill>
                <a:srgbClr val="F2CA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4" name="Freeform 42"/>
              <p:cNvSpPr>
                <a:spLocks/>
              </p:cNvSpPr>
              <p:nvPr/>
            </p:nvSpPr>
            <p:spPr bwMode="auto">
              <a:xfrm>
                <a:off x="8985251" y="2814638"/>
                <a:ext cx="706438" cy="1131888"/>
              </a:xfrm>
              <a:custGeom>
                <a:avLst/>
                <a:gdLst>
                  <a:gd name="T0" fmla="*/ 142 w 445"/>
                  <a:gd name="T1" fmla="*/ 0 h 713"/>
                  <a:gd name="T2" fmla="*/ 445 w 445"/>
                  <a:gd name="T3" fmla="*/ 258 h 713"/>
                  <a:gd name="T4" fmla="*/ 274 w 445"/>
                  <a:gd name="T5" fmla="*/ 713 h 713"/>
                  <a:gd name="T6" fmla="*/ 0 w 445"/>
                  <a:gd name="T7" fmla="*/ 95 h 713"/>
                  <a:gd name="T8" fmla="*/ 142 w 445"/>
                  <a:gd name="T9" fmla="*/ 0 h 713"/>
                </a:gdLst>
                <a:ahLst/>
                <a:cxnLst>
                  <a:cxn ang="0">
                    <a:pos x="T0" y="T1"/>
                  </a:cxn>
                  <a:cxn ang="0">
                    <a:pos x="T2" y="T3"/>
                  </a:cxn>
                  <a:cxn ang="0">
                    <a:pos x="T4" y="T5"/>
                  </a:cxn>
                  <a:cxn ang="0">
                    <a:pos x="T6" y="T7"/>
                  </a:cxn>
                  <a:cxn ang="0">
                    <a:pos x="T8" y="T9"/>
                  </a:cxn>
                </a:cxnLst>
                <a:rect l="0" t="0" r="r" b="b"/>
                <a:pathLst>
                  <a:path w="445" h="713">
                    <a:moveTo>
                      <a:pt x="142" y="0"/>
                    </a:moveTo>
                    <a:lnTo>
                      <a:pt x="445" y="258"/>
                    </a:lnTo>
                    <a:lnTo>
                      <a:pt x="274" y="713"/>
                    </a:lnTo>
                    <a:lnTo>
                      <a:pt x="0" y="95"/>
                    </a:lnTo>
                    <a:lnTo>
                      <a:pt x="142"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5" name="Freeform 43"/>
              <p:cNvSpPr>
                <a:spLocks/>
              </p:cNvSpPr>
              <p:nvPr/>
            </p:nvSpPr>
            <p:spPr bwMode="auto">
              <a:xfrm>
                <a:off x="9691688" y="2814638"/>
                <a:ext cx="706438" cy="1131888"/>
              </a:xfrm>
              <a:custGeom>
                <a:avLst/>
                <a:gdLst>
                  <a:gd name="T0" fmla="*/ 303 w 445"/>
                  <a:gd name="T1" fmla="*/ 0 h 713"/>
                  <a:gd name="T2" fmla="*/ 0 w 445"/>
                  <a:gd name="T3" fmla="*/ 258 h 713"/>
                  <a:gd name="T4" fmla="*/ 170 w 445"/>
                  <a:gd name="T5" fmla="*/ 713 h 713"/>
                  <a:gd name="T6" fmla="*/ 445 w 445"/>
                  <a:gd name="T7" fmla="*/ 95 h 713"/>
                  <a:gd name="T8" fmla="*/ 303 w 445"/>
                  <a:gd name="T9" fmla="*/ 0 h 713"/>
                </a:gdLst>
                <a:ahLst/>
                <a:cxnLst>
                  <a:cxn ang="0">
                    <a:pos x="T0" y="T1"/>
                  </a:cxn>
                  <a:cxn ang="0">
                    <a:pos x="T2" y="T3"/>
                  </a:cxn>
                  <a:cxn ang="0">
                    <a:pos x="T4" y="T5"/>
                  </a:cxn>
                  <a:cxn ang="0">
                    <a:pos x="T6" y="T7"/>
                  </a:cxn>
                  <a:cxn ang="0">
                    <a:pos x="T8" y="T9"/>
                  </a:cxn>
                </a:cxnLst>
                <a:rect l="0" t="0" r="r" b="b"/>
                <a:pathLst>
                  <a:path w="445" h="713">
                    <a:moveTo>
                      <a:pt x="303" y="0"/>
                    </a:moveTo>
                    <a:lnTo>
                      <a:pt x="0" y="258"/>
                    </a:lnTo>
                    <a:lnTo>
                      <a:pt x="170" y="713"/>
                    </a:lnTo>
                    <a:lnTo>
                      <a:pt x="445" y="95"/>
                    </a:lnTo>
                    <a:lnTo>
                      <a:pt x="30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6" name="Freeform 44"/>
              <p:cNvSpPr>
                <a:spLocks/>
              </p:cNvSpPr>
              <p:nvPr/>
            </p:nvSpPr>
            <p:spPr bwMode="auto">
              <a:xfrm>
                <a:off x="8612188" y="98425"/>
                <a:ext cx="2154238" cy="1585913"/>
              </a:xfrm>
              <a:custGeom>
                <a:avLst/>
                <a:gdLst>
                  <a:gd name="T0" fmla="*/ 287 w 573"/>
                  <a:gd name="T1" fmla="*/ 0 h 422"/>
                  <a:gd name="T2" fmla="*/ 10 w 573"/>
                  <a:gd name="T3" fmla="*/ 335 h 422"/>
                  <a:gd name="T4" fmla="*/ 54 w 573"/>
                  <a:gd name="T5" fmla="*/ 412 h 422"/>
                  <a:gd name="T6" fmla="*/ 78 w 573"/>
                  <a:gd name="T7" fmla="*/ 381 h 422"/>
                  <a:gd name="T8" fmla="*/ 79 w 573"/>
                  <a:gd name="T9" fmla="*/ 335 h 422"/>
                  <a:gd name="T10" fmla="*/ 81 w 573"/>
                  <a:gd name="T11" fmla="*/ 335 h 422"/>
                  <a:gd name="T12" fmla="*/ 387 w 573"/>
                  <a:gd name="T13" fmla="*/ 192 h 422"/>
                  <a:gd name="T14" fmla="*/ 493 w 573"/>
                  <a:gd name="T15" fmla="*/ 319 h 422"/>
                  <a:gd name="T16" fmla="*/ 495 w 573"/>
                  <a:gd name="T17" fmla="*/ 381 h 422"/>
                  <a:gd name="T18" fmla="*/ 518 w 573"/>
                  <a:gd name="T19" fmla="*/ 413 h 422"/>
                  <a:gd name="T20" fmla="*/ 563 w 573"/>
                  <a:gd name="T21" fmla="*/ 335 h 422"/>
                  <a:gd name="T22" fmla="*/ 287 w 573"/>
                  <a:gd name="T23"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422">
                    <a:moveTo>
                      <a:pt x="287" y="0"/>
                    </a:moveTo>
                    <a:cubicBezTo>
                      <a:pt x="72" y="0"/>
                      <a:pt x="0" y="161"/>
                      <a:pt x="10" y="335"/>
                    </a:cubicBezTo>
                    <a:cubicBezTo>
                      <a:pt x="28" y="339"/>
                      <a:pt x="46" y="371"/>
                      <a:pt x="54" y="412"/>
                    </a:cubicBezTo>
                    <a:cubicBezTo>
                      <a:pt x="68" y="422"/>
                      <a:pt x="78" y="416"/>
                      <a:pt x="78" y="381"/>
                    </a:cubicBezTo>
                    <a:cubicBezTo>
                      <a:pt x="78" y="365"/>
                      <a:pt x="78" y="350"/>
                      <a:pt x="79" y="335"/>
                    </a:cubicBezTo>
                    <a:cubicBezTo>
                      <a:pt x="80" y="335"/>
                      <a:pt x="80" y="335"/>
                      <a:pt x="81" y="335"/>
                    </a:cubicBezTo>
                    <a:cubicBezTo>
                      <a:pt x="143" y="330"/>
                      <a:pt x="289" y="257"/>
                      <a:pt x="387" y="192"/>
                    </a:cubicBezTo>
                    <a:cubicBezTo>
                      <a:pt x="419" y="240"/>
                      <a:pt x="462" y="294"/>
                      <a:pt x="493" y="319"/>
                    </a:cubicBezTo>
                    <a:cubicBezTo>
                      <a:pt x="494" y="339"/>
                      <a:pt x="495" y="360"/>
                      <a:pt x="495" y="381"/>
                    </a:cubicBezTo>
                    <a:cubicBezTo>
                      <a:pt x="495" y="415"/>
                      <a:pt x="504" y="421"/>
                      <a:pt x="518" y="413"/>
                    </a:cubicBezTo>
                    <a:cubicBezTo>
                      <a:pt x="526" y="370"/>
                      <a:pt x="545" y="337"/>
                      <a:pt x="563" y="335"/>
                    </a:cubicBezTo>
                    <a:cubicBezTo>
                      <a:pt x="573" y="161"/>
                      <a:pt x="501" y="0"/>
                      <a:pt x="287" y="0"/>
                    </a:cubicBezTo>
                    <a:close/>
                  </a:path>
                </a:pathLst>
              </a:custGeom>
              <a:solidFill>
                <a:srgbClr val="292F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7" name="Freeform 45"/>
              <p:cNvSpPr>
                <a:spLocks/>
              </p:cNvSpPr>
              <p:nvPr/>
            </p:nvSpPr>
            <p:spPr bwMode="auto">
              <a:xfrm>
                <a:off x="8985251" y="2814638"/>
                <a:ext cx="706438" cy="955675"/>
              </a:xfrm>
              <a:custGeom>
                <a:avLst/>
                <a:gdLst>
                  <a:gd name="T0" fmla="*/ 142 w 445"/>
                  <a:gd name="T1" fmla="*/ 0 h 602"/>
                  <a:gd name="T2" fmla="*/ 445 w 445"/>
                  <a:gd name="T3" fmla="*/ 258 h 602"/>
                  <a:gd name="T4" fmla="*/ 269 w 445"/>
                  <a:gd name="T5" fmla="*/ 602 h 602"/>
                  <a:gd name="T6" fmla="*/ 0 w 445"/>
                  <a:gd name="T7" fmla="*/ 95 h 602"/>
                  <a:gd name="T8" fmla="*/ 142 w 445"/>
                  <a:gd name="T9" fmla="*/ 0 h 602"/>
                </a:gdLst>
                <a:ahLst/>
                <a:cxnLst>
                  <a:cxn ang="0">
                    <a:pos x="T0" y="T1"/>
                  </a:cxn>
                  <a:cxn ang="0">
                    <a:pos x="T2" y="T3"/>
                  </a:cxn>
                  <a:cxn ang="0">
                    <a:pos x="T4" y="T5"/>
                  </a:cxn>
                  <a:cxn ang="0">
                    <a:pos x="T6" y="T7"/>
                  </a:cxn>
                  <a:cxn ang="0">
                    <a:pos x="T8" y="T9"/>
                  </a:cxn>
                </a:cxnLst>
                <a:rect l="0" t="0" r="r" b="b"/>
                <a:pathLst>
                  <a:path w="445" h="602">
                    <a:moveTo>
                      <a:pt x="142" y="0"/>
                    </a:moveTo>
                    <a:lnTo>
                      <a:pt x="445" y="258"/>
                    </a:lnTo>
                    <a:lnTo>
                      <a:pt x="269" y="602"/>
                    </a:lnTo>
                    <a:lnTo>
                      <a:pt x="0" y="95"/>
                    </a:lnTo>
                    <a:lnTo>
                      <a:pt x="14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8" name="Freeform 46"/>
              <p:cNvSpPr>
                <a:spLocks/>
              </p:cNvSpPr>
              <p:nvPr/>
            </p:nvSpPr>
            <p:spPr bwMode="auto">
              <a:xfrm>
                <a:off x="9691688" y="2814638"/>
                <a:ext cx="706438" cy="955675"/>
              </a:xfrm>
              <a:custGeom>
                <a:avLst/>
                <a:gdLst>
                  <a:gd name="T0" fmla="*/ 303 w 445"/>
                  <a:gd name="T1" fmla="*/ 0 h 602"/>
                  <a:gd name="T2" fmla="*/ 0 w 445"/>
                  <a:gd name="T3" fmla="*/ 258 h 602"/>
                  <a:gd name="T4" fmla="*/ 173 w 445"/>
                  <a:gd name="T5" fmla="*/ 602 h 602"/>
                  <a:gd name="T6" fmla="*/ 445 w 445"/>
                  <a:gd name="T7" fmla="*/ 95 h 602"/>
                  <a:gd name="T8" fmla="*/ 303 w 445"/>
                  <a:gd name="T9" fmla="*/ 0 h 602"/>
                </a:gdLst>
                <a:ahLst/>
                <a:cxnLst>
                  <a:cxn ang="0">
                    <a:pos x="T0" y="T1"/>
                  </a:cxn>
                  <a:cxn ang="0">
                    <a:pos x="T2" y="T3"/>
                  </a:cxn>
                  <a:cxn ang="0">
                    <a:pos x="T4" y="T5"/>
                  </a:cxn>
                  <a:cxn ang="0">
                    <a:pos x="T6" y="T7"/>
                  </a:cxn>
                  <a:cxn ang="0">
                    <a:pos x="T8" y="T9"/>
                  </a:cxn>
                </a:cxnLst>
                <a:rect l="0" t="0" r="r" b="b"/>
                <a:pathLst>
                  <a:path w="445" h="602">
                    <a:moveTo>
                      <a:pt x="303" y="0"/>
                    </a:moveTo>
                    <a:lnTo>
                      <a:pt x="0" y="258"/>
                    </a:lnTo>
                    <a:lnTo>
                      <a:pt x="173" y="602"/>
                    </a:lnTo>
                    <a:lnTo>
                      <a:pt x="445" y="95"/>
                    </a:lnTo>
                    <a:lnTo>
                      <a:pt x="30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9" name="Freeform 47"/>
              <p:cNvSpPr>
                <a:spLocks/>
              </p:cNvSpPr>
              <p:nvPr/>
            </p:nvSpPr>
            <p:spPr bwMode="auto">
              <a:xfrm>
                <a:off x="9450388" y="3224213"/>
                <a:ext cx="492125" cy="2603500"/>
              </a:xfrm>
              <a:custGeom>
                <a:avLst/>
                <a:gdLst>
                  <a:gd name="T0" fmla="*/ 97 w 131"/>
                  <a:gd name="T1" fmla="*/ 219 h 693"/>
                  <a:gd name="T2" fmla="*/ 98 w 131"/>
                  <a:gd name="T3" fmla="*/ 141 h 693"/>
                  <a:gd name="T4" fmla="*/ 111 w 131"/>
                  <a:gd name="T5" fmla="*/ 114 h 693"/>
                  <a:gd name="T6" fmla="*/ 64 w 131"/>
                  <a:gd name="T7" fmla="*/ 0 h 693"/>
                  <a:gd name="T8" fmla="*/ 18 w 131"/>
                  <a:gd name="T9" fmla="*/ 112 h 693"/>
                  <a:gd name="T10" fmla="*/ 31 w 131"/>
                  <a:gd name="T11" fmla="*/ 141 h 693"/>
                  <a:gd name="T12" fmla="*/ 32 w 131"/>
                  <a:gd name="T13" fmla="*/ 219 h 693"/>
                  <a:gd name="T14" fmla="*/ 0 w 131"/>
                  <a:gd name="T15" fmla="*/ 539 h 693"/>
                  <a:gd name="T16" fmla="*/ 64 w 131"/>
                  <a:gd name="T17" fmla="*/ 693 h 693"/>
                  <a:gd name="T18" fmla="*/ 131 w 131"/>
                  <a:gd name="T19" fmla="*/ 539 h 693"/>
                  <a:gd name="T20" fmla="*/ 97 w 131"/>
                  <a:gd name="T21" fmla="*/ 21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693">
                    <a:moveTo>
                      <a:pt x="97" y="219"/>
                    </a:moveTo>
                    <a:cubicBezTo>
                      <a:pt x="110" y="195"/>
                      <a:pt x="111" y="169"/>
                      <a:pt x="98" y="141"/>
                    </a:cubicBezTo>
                    <a:cubicBezTo>
                      <a:pt x="111" y="114"/>
                      <a:pt x="111" y="114"/>
                      <a:pt x="111" y="114"/>
                    </a:cubicBezTo>
                    <a:cubicBezTo>
                      <a:pt x="64" y="0"/>
                      <a:pt x="64" y="0"/>
                      <a:pt x="64" y="0"/>
                    </a:cubicBezTo>
                    <a:cubicBezTo>
                      <a:pt x="18" y="112"/>
                      <a:pt x="18" y="112"/>
                      <a:pt x="18" y="112"/>
                    </a:cubicBezTo>
                    <a:cubicBezTo>
                      <a:pt x="31" y="141"/>
                      <a:pt x="31" y="141"/>
                      <a:pt x="31" y="141"/>
                    </a:cubicBezTo>
                    <a:cubicBezTo>
                      <a:pt x="18" y="169"/>
                      <a:pt x="19" y="195"/>
                      <a:pt x="32" y="219"/>
                    </a:cubicBezTo>
                    <a:cubicBezTo>
                      <a:pt x="0" y="539"/>
                      <a:pt x="0" y="539"/>
                      <a:pt x="0" y="539"/>
                    </a:cubicBezTo>
                    <a:cubicBezTo>
                      <a:pt x="64" y="693"/>
                      <a:pt x="64" y="693"/>
                      <a:pt x="64" y="693"/>
                    </a:cubicBezTo>
                    <a:cubicBezTo>
                      <a:pt x="131" y="539"/>
                      <a:pt x="131" y="539"/>
                      <a:pt x="131" y="539"/>
                    </a:cubicBezTo>
                    <a:lnTo>
                      <a:pt x="97" y="219"/>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0" name="Freeform 48"/>
              <p:cNvSpPr>
                <a:spLocks/>
              </p:cNvSpPr>
              <p:nvPr/>
            </p:nvSpPr>
            <p:spPr bwMode="auto">
              <a:xfrm>
                <a:off x="8548688" y="2965450"/>
                <a:ext cx="1143000" cy="2862263"/>
              </a:xfrm>
              <a:custGeom>
                <a:avLst/>
                <a:gdLst>
                  <a:gd name="T0" fmla="*/ 275 w 720"/>
                  <a:gd name="T1" fmla="*/ 0 h 1803"/>
                  <a:gd name="T2" fmla="*/ 720 w 720"/>
                  <a:gd name="T3" fmla="*/ 1803 h 1803"/>
                  <a:gd name="T4" fmla="*/ 95 w 720"/>
                  <a:gd name="T5" fmla="*/ 809 h 1803"/>
                  <a:gd name="T6" fmla="*/ 177 w 720"/>
                  <a:gd name="T7" fmla="*/ 634 h 1803"/>
                  <a:gd name="T8" fmla="*/ 0 w 720"/>
                  <a:gd name="T9" fmla="*/ 492 h 1803"/>
                  <a:gd name="T10" fmla="*/ 189 w 720"/>
                  <a:gd name="T11" fmla="*/ 52 h 1803"/>
                  <a:gd name="T12" fmla="*/ 27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275" y="0"/>
                    </a:moveTo>
                    <a:lnTo>
                      <a:pt x="720" y="1803"/>
                    </a:lnTo>
                    <a:lnTo>
                      <a:pt x="95" y="809"/>
                    </a:lnTo>
                    <a:lnTo>
                      <a:pt x="177" y="634"/>
                    </a:lnTo>
                    <a:lnTo>
                      <a:pt x="0" y="492"/>
                    </a:lnTo>
                    <a:lnTo>
                      <a:pt x="189" y="52"/>
                    </a:lnTo>
                    <a:lnTo>
                      <a:pt x="275" y="0"/>
                    </a:lnTo>
                    <a:close/>
                  </a:path>
                </a:pathLst>
              </a:custGeom>
              <a:solidFill>
                <a:schemeClr val="tx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1" name="Freeform 49"/>
              <p:cNvSpPr>
                <a:spLocks/>
              </p:cNvSpPr>
              <p:nvPr/>
            </p:nvSpPr>
            <p:spPr bwMode="auto">
              <a:xfrm>
                <a:off x="8656638" y="2965450"/>
                <a:ext cx="1035050" cy="2862263"/>
              </a:xfrm>
              <a:custGeom>
                <a:avLst/>
                <a:gdLst>
                  <a:gd name="T0" fmla="*/ 207 w 652"/>
                  <a:gd name="T1" fmla="*/ 0 h 1803"/>
                  <a:gd name="T2" fmla="*/ 652 w 652"/>
                  <a:gd name="T3" fmla="*/ 1803 h 1803"/>
                  <a:gd name="T4" fmla="*/ 88 w 652"/>
                  <a:gd name="T5" fmla="*/ 729 h 1803"/>
                  <a:gd name="T6" fmla="*/ 180 w 652"/>
                  <a:gd name="T7" fmla="*/ 596 h 1803"/>
                  <a:gd name="T8" fmla="*/ 0 w 652"/>
                  <a:gd name="T9" fmla="*/ 454 h 1803"/>
                  <a:gd name="T10" fmla="*/ 121 w 652"/>
                  <a:gd name="T11" fmla="*/ 52 h 1803"/>
                  <a:gd name="T12" fmla="*/ 207 w 652"/>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52" h="1803">
                    <a:moveTo>
                      <a:pt x="207" y="0"/>
                    </a:moveTo>
                    <a:lnTo>
                      <a:pt x="652" y="1803"/>
                    </a:lnTo>
                    <a:lnTo>
                      <a:pt x="88" y="729"/>
                    </a:lnTo>
                    <a:lnTo>
                      <a:pt x="180" y="596"/>
                    </a:lnTo>
                    <a:lnTo>
                      <a:pt x="0" y="454"/>
                    </a:lnTo>
                    <a:lnTo>
                      <a:pt x="121" y="52"/>
                    </a:lnTo>
                    <a:lnTo>
                      <a:pt x="207"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2" name="Freeform 50"/>
              <p:cNvSpPr>
                <a:spLocks/>
              </p:cNvSpPr>
              <p:nvPr/>
            </p:nvSpPr>
            <p:spPr bwMode="auto">
              <a:xfrm>
                <a:off x="9691688" y="2965450"/>
                <a:ext cx="1143000" cy="2862263"/>
              </a:xfrm>
              <a:custGeom>
                <a:avLst/>
                <a:gdLst>
                  <a:gd name="T0" fmla="*/ 445 w 720"/>
                  <a:gd name="T1" fmla="*/ 0 h 1803"/>
                  <a:gd name="T2" fmla="*/ 0 w 720"/>
                  <a:gd name="T3" fmla="*/ 1803 h 1803"/>
                  <a:gd name="T4" fmla="*/ 623 w 720"/>
                  <a:gd name="T5" fmla="*/ 809 h 1803"/>
                  <a:gd name="T6" fmla="*/ 542 w 720"/>
                  <a:gd name="T7" fmla="*/ 634 h 1803"/>
                  <a:gd name="T8" fmla="*/ 720 w 720"/>
                  <a:gd name="T9" fmla="*/ 492 h 1803"/>
                  <a:gd name="T10" fmla="*/ 528 w 720"/>
                  <a:gd name="T11" fmla="*/ 52 h 1803"/>
                  <a:gd name="T12" fmla="*/ 44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445" y="0"/>
                    </a:moveTo>
                    <a:lnTo>
                      <a:pt x="0" y="1803"/>
                    </a:lnTo>
                    <a:lnTo>
                      <a:pt x="623" y="809"/>
                    </a:lnTo>
                    <a:lnTo>
                      <a:pt x="542" y="634"/>
                    </a:lnTo>
                    <a:lnTo>
                      <a:pt x="720" y="492"/>
                    </a:lnTo>
                    <a:lnTo>
                      <a:pt x="528" y="52"/>
                    </a:lnTo>
                    <a:lnTo>
                      <a:pt x="445" y="0"/>
                    </a:lnTo>
                    <a:close/>
                  </a:path>
                </a:pathLst>
              </a:custGeom>
              <a:solidFill>
                <a:schemeClr val="tx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3" name="Freeform 51"/>
              <p:cNvSpPr>
                <a:spLocks/>
              </p:cNvSpPr>
              <p:nvPr/>
            </p:nvSpPr>
            <p:spPr bwMode="auto">
              <a:xfrm>
                <a:off x="9691688" y="2965450"/>
                <a:ext cx="1030288" cy="2862263"/>
              </a:xfrm>
              <a:custGeom>
                <a:avLst/>
                <a:gdLst>
                  <a:gd name="T0" fmla="*/ 445 w 649"/>
                  <a:gd name="T1" fmla="*/ 0 h 1803"/>
                  <a:gd name="T2" fmla="*/ 0 w 649"/>
                  <a:gd name="T3" fmla="*/ 1803 h 1803"/>
                  <a:gd name="T4" fmla="*/ 563 w 649"/>
                  <a:gd name="T5" fmla="*/ 729 h 1803"/>
                  <a:gd name="T6" fmla="*/ 469 w 649"/>
                  <a:gd name="T7" fmla="*/ 596 h 1803"/>
                  <a:gd name="T8" fmla="*/ 649 w 649"/>
                  <a:gd name="T9" fmla="*/ 454 h 1803"/>
                  <a:gd name="T10" fmla="*/ 528 w 649"/>
                  <a:gd name="T11" fmla="*/ 52 h 1803"/>
                  <a:gd name="T12" fmla="*/ 445 w 649"/>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49" h="1803">
                    <a:moveTo>
                      <a:pt x="445" y="0"/>
                    </a:moveTo>
                    <a:lnTo>
                      <a:pt x="0" y="1803"/>
                    </a:lnTo>
                    <a:lnTo>
                      <a:pt x="563" y="729"/>
                    </a:lnTo>
                    <a:lnTo>
                      <a:pt x="469" y="596"/>
                    </a:lnTo>
                    <a:lnTo>
                      <a:pt x="649" y="454"/>
                    </a:lnTo>
                    <a:lnTo>
                      <a:pt x="528" y="52"/>
                    </a:lnTo>
                    <a:lnTo>
                      <a:pt x="445"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21" name="Group 420"/>
            <p:cNvGrpSpPr/>
            <p:nvPr/>
          </p:nvGrpSpPr>
          <p:grpSpPr>
            <a:xfrm>
              <a:off x="2203613" y="1065437"/>
              <a:ext cx="1568615" cy="1511287"/>
              <a:chOff x="1690688" y="1187432"/>
              <a:chExt cx="4600574" cy="4899043"/>
            </a:xfrm>
          </p:grpSpPr>
          <p:sp>
            <p:nvSpPr>
              <p:cNvPr id="422" name="Freeform 56"/>
              <p:cNvSpPr>
                <a:spLocks/>
              </p:cNvSpPr>
              <p:nvPr/>
            </p:nvSpPr>
            <p:spPr bwMode="auto">
              <a:xfrm>
                <a:off x="2682391" y="2528620"/>
                <a:ext cx="2756382" cy="3557855"/>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23" name="Group 422"/>
              <p:cNvGrpSpPr/>
              <p:nvPr/>
            </p:nvGrpSpPr>
            <p:grpSpPr>
              <a:xfrm>
                <a:off x="1847045" y="1187432"/>
                <a:ext cx="4354390" cy="3446980"/>
                <a:chOff x="7223605" y="1034167"/>
                <a:chExt cx="4779675" cy="3671505"/>
              </a:xfrm>
              <a:solidFill>
                <a:schemeClr val="accent5">
                  <a:alpha val="70000"/>
                </a:schemeClr>
              </a:solidFill>
            </p:grpSpPr>
            <p:sp>
              <p:nvSpPr>
                <p:cNvPr id="456" name="Oval 455"/>
                <p:cNvSpPr/>
                <p:nvPr/>
              </p:nvSpPr>
              <p:spPr>
                <a:xfrm>
                  <a:off x="7223605" y="2907942"/>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7" name="Oval 456"/>
                <p:cNvSpPr/>
                <p:nvPr/>
              </p:nvSpPr>
              <p:spPr>
                <a:xfrm>
                  <a:off x="8051873" y="4113273"/>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8" name="Oval 457"/>
                <p:cNvSpPr/>
                <p:nvPr/>
              </p:nvSpPr>
              <p:spPr>
                <a:xfrm>
                  <a:off x="8576155" y="1922081"/>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9" name="Oval 458"/>
                <p:cNvSpPr/>
                <p:nvPr/>
              </p:nvSpPr>
              <p:spPr>
                <a:xfrm>
                  <a:off x="9722732" y="3212873"/>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0" name="Oval 459"/>
                <p:cNvSpPr/>
                <p:nvPr/>
              </p:nvSpPr>
              <p:spPr>
                <a:xfrm>
                  <a:off x="8647793" y="259875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1" name="Oval 460"/>
                <p:cNvSpPr/>
                <p:nvPr/>
              </p:nvSpPr>
              <p:spPr>
                <a:xfrm>
                  <a:off x="10147702" y="416441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2" name="Oval 461"/>
                <p:cNvSpPr/>
                <p:nvPr/>
              </p:nvSpPr>
              <p:spPr>
                <a:xfrm>
                  <a:off x="11150960" y="2163063"/>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3" name="Oval 462"/>
                <p:cNvSpPr/>
                <p:nvPr/>
              </p:nvSpPr>
              <p:spPr>
                <a:xfrm>
                  <a:off x="11294540" y="3501142"/>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4" name="Oval 463"/>
                <p:cNvSpPr/>
                <p:nvPr/>
              </p:nvSpPr>
              <p:spPr>
                <a:xfrm>
                  <a:off x="9368362" y="1034167"/>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424" name="Group 423"/>
              <p:cNvGrpSpPr/>
              <p:nvPr/>
            </p:nvGrpSpPr>
            <p:grpSpPr>
              <a:xfrm>
                <a:off x="1745794" y="1475048"/>
                <a:ext cx="4361990" cy="3503030"/>
                <a:chOff x="7071416" y="1121303"/>
                <a:chExt cx="4788017" cy="3731205"/>
              </a:xfrm>
              <a:solidFill>
                <a:schemeClr val="accent2">
                  <a:alpha val="40000"/>
                </a:schemeClr>
              </a:solidFill>
            </p:grpSpPr>
            <p:sp>
              <p:nvSpPr>
                <p:cNvPr id="446" name="Oval 445"/>
                <p:cNvSpPr/>
                <p:nvPr/>
              </p:nvSpPr>
              <p:spPr>
                <a:xfrm>
                  <a:off x="7071416" y="1970672"/>
                  <a:ext cx="604144" cy="604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7" name="Oval 446"/>
                <p:cNvSpPr/>
                <p:nvPr/>
              </p:nvSpPr>
              <p:spPr>
                <a:xfrm>
                  <a:off x="10028885" y="2266337"/>
                  <a:ext cx="778885" cy="7788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8" name="Oval 447"/>
                <p:cNvSpPr/>
                <p:nvPr/>
              </p:nvSpPr>
              <p:spPr>
                <a:xfrm>
                  <a:off x="8444595" y="4164419"/>
                  <a:ext cx="688089" cy="6880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9" name="Oval 448"/>
                <p:cNvSpPr/>
                <p:nvPr/>
              </p:nvSpPr>
              <p:spPr>
                <a:xfrm>
                  <a:off x="10677336" y="3875937"/>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0" name="Oval 449"/>
                <p:cNvSpPr/>
                <p:nvPr/>
              </p:nvSpPr>
              <p:spPr>
                <a:xfrm>
                  <a:off x="11598565" y="2698248"/>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1" name="Oval 450"/>
                <p:cNvSpPr/>
                <p:nvPr/>
              </p:nvSpPr>
              <p:spPr>
                <a:xfrm>
                  <a:off x="7688405" y="2869385"/>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2" name="Oval 451"/>
                <p:cNvSpPr/>
                <p:nvPr/>
              </p:nvSpPr>
              <p:spPr>
                <a:xfrm>
                  <a:off x="9592298" y="1865334"/>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3" name="Oval 452"/>
                <p:cNvSpPr/>
                <p:nvPr/>
              </p:nvSpPr>
              <p:spPr>
                <a:xfrm>
                  <a:off x="7838577" y="1121303"/>
                  <a:ext cx="759965" cy="7599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4" name="Oval 453"/>
                <p:cNvSpPr/>
                <p:nvPr/>
              </p:nvSpPr>
              <p:spPr>
                <a:xfrm>
                  <a:off x="9111041" y="3345133"/>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5" name="Oval 454"/>
                <p:cNvSpPr/>
                <p:nvPr/>
              </p:nvSpPr>
              <p:spPr>
                <a:xfrm>
                  <a:off x="11106733" y="2785942"/>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425" name="Group 424"/>
              <p:cNvGrpSpPr/>
              <p:nvPr/>
            </p:nvGrpSpPr>
            <p:grpSpPr>
              <a:xfrm>
                <a:off x="2326098" y="1787632"/>
                <a:ext cx="3774188" cy="3235683"/>
                <a:chOff x="7242069" y="1000204"/>
                <a:chExt cx="4142805" cy="3446444"/>
              </a:xfrm>
              <a:solidFill>
                <a:schemeClr val="accent1">
                  <a:alpha val="20000"/>
                </a:schemeClr>
              </a:solidFill>
            </p:grpSpPr>
            <p:sp>
              <p:nvSpPr>
                <p:cNvPr id="436" name="Oval 435"/>
                <p:cNvSpPr/>
                <p:nvPr/>
              </p:nvSpPr>
              <p:spPr>
                <a:xfrm>
                  <a:off x="8373143" y="1000204"/>
                  <a:ext cx="1180478" cy="11804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7" name="Oval 436"/>
                <p:cNvSpPr/>
                <p:nvPr/>
              </p:nvSpPr>
              <p:spPr>
                <a:xfrm>
                  <a:off x="9793458" y="1543897"/>
                  <a:ext cx="673424" cy="6734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8" name="Oval 437"/>
                <p:cNvSpPr/>
                <p:nvPr/>
              </p:nvSpPr>
              <p:spPr>
                <a:xfrm>
                  <a:off x="7728795" y="3028844"/>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9" name="Oval 438"/>
                <p:cNvSpPr/>
                <p:nvPr/>
              </p:nvSpPr>
              <p:spPr>
                <a:xfrm>
                  <a:off x="10055853" y="2924511"/>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0" name="Oval 439"/>
                <p:cNvSpPr/>
                <p:nvPr/>
              </p:nvSpPr>
              <p:spPr>
                <a:xfrm>
                  <a:off x="7242069" y="1362158"/>
                  <a:ext cx="550776" cy="5507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1" name="Oval 440"/>
                <p:cNvSpPr/>
                <p:nvPr/>
              </p:nvSpPr>
              <p:spPr>
                <a:xfrm>
                  <a:off x="7460786" y="2351919"/>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2" name="Oval 441"/>
                <p:cNvSpPr/>
                <p:nvPr/>
              </p:nvSpPr>
              <p:spPr>
                <a:xfrm>
                  <a:off x="10593255" y="2042438"/>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3" name="Oval 442"/>
                <p:cNvSpPr/>
                <p:nvPr/>
              </p:nvSpPr>
              <p:spPr>
                <a:xfrm>
                  <a:off x="11048082" y="1704777"/>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4" name="Oval 443"/>
                <p:cNvSpPr/>
                <p:nvPr/>
              </p:nvSpPr>
              <p:spPr>
                <a:xfrm>
                  <a:off x="11027370" y="3450791"/>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5" name="Oval 444"/>
                <p:cNvSpPr/>
                <p:nvPr/>
              </p:nvSpPr>
              <p:spPr>
                <a:xfrm>
                  <a:off x="8453970" y="3618181"/>
                  <a:ext cx="828467" cy="8284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26" name="Oval 425"/>
              <p:cNvSpPr/>
              <p:nvPr/>
            </p:nvSpPr>
            <p:spPr>
              <a:xfrm>
                <a:off x="2444282" y="1314287"/>
                <a:ext cx="1380067" cy="1422217"/>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7" name="Oval 426"/>
              <p:cNvSpPr/>
              <p:nvPr/>
            </p:nvSpPr>
            <p:spPr>
              <a:xfrm>
                <a:off x="4365175" y="1553384"/>
                <a:ext cx="1309284" cy="1349272"/>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8" name="Oval 427"/>
              <p:cNvSpPr/>
              <p:nvPr/>
            </p:nvSpPr>
            <p:spPr>
              <a:xfrm>
                <a:off x="1690688" y="2890602"/>
                <a:ext cx="1309284" cy="1349272"/>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9" name="Oval 428"/>
              <p:cNvSpPr/>
              <p:nvPr/>
            </p:nvSpPr>
            <p:spPr>
              <a:xfrm>
                <a:off x="4981978" y="3088606"/>
                <a:ext cx="1309284" cy="1349272"/>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30" name="Picture 4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1089" y="3414902"/>
                <a:ext cx="786384" cy="786384"/>
              </a:xfrm>
              <a:prstGeom prst="rect">
                <a:avLst/>
              </a:prstGeom>
            </p:spPr>
          </p:pic>
          <p:sp>
            <p:nvSpPr>
              <p:cNvPr id="431" name="Freeform 34"/>
              <p:cNvSpPr>
                <a:spLocks noEditPoints="1"/>
              </p:cNvSpPr>
              <p:nvPr/>
            </p:nvSpPr>
            <p:spPr bwMode="auto">
              <a:xfrm>
                <a:off x="2833019" y="1753798"/>
                <a:ext cx="575505" cy="577074"/>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432" name="Group 431"/>
              <p:cNvGrpSpPr/>
              <p:nvPr/>
            </p:nvGrpSpPr>
            <p:grpSpPr>
              <a:xfrm>
                <a:off x="2072057" y="3272227"/>
                <a:ext cx="493350" cy="561786"/>
                <a:chOff x="-17462" y="-3175"/>
                <a:chExt cx="4600575" cy="5238750"/>
              </a:xfrm>
              <a:solidFill>
                <a:schemeClr val="bg1"/>
              </a:solidFill>
            </p:grpSpPr>
            <p:sp>
              <p:nvSpPr>
                <p:cNvPr id="434" name="Freeform 433"/>
                <p:cNvSpPr>
                  <a:spLocks noEditPoints="1"/>
                </p:cNvSpPr>
                <p:nvPr/>
              </p:nvSpPr>
              <p:spPr bwMode="auto">
                <a:xfrm>
                  <a:off x="-17462" y="-3175"/>
                  <a:ext cx="4600575" cy="5238750"/>
                </a:xfrm>
                <a:custGeom>
                  <a:avLst/>
                  <a:gdLst>
                    <a:gd name="T0" fmla="*/ 899 w 1224"/>
                    <a:gd name="T1" fmla="*/ 44 h 1394"/>
                    <a:gd name="T2" fmla="*/ 318 w 1224"/>
                    <a:gd name="T3" fmla="*/ 92 h 1394"/>
                    <a:gd name="T4" fmla="*/ 105 w 1224"/>
                    <a:gd name="T5" fmla="*/ 367 h 1394"/>
                    <a:gd name="T6" fmla="*/ 105 w 1224"/>
                    <a:gd name="T7" fmla="*/ 538 h 1394"/>
                    <a:gd name="T8" fmla="*/ 109 w 1224"/>
                    <a:gd name="T9" fmla="*/ 554 h 1394"/>
                    <a:gd name="T10" fmla="*/ 60 w 1224"/>
                    <a:gd name="T11" fmla="*/ 631 h 1394"/>
                    <a:gd name="T12" fmla="*/ 22 w 1224"/>
                    <a:gd name="T13" fmla="*/ 686 h 1394"/>
                    <a:gd name="T14" fmla="*/ 22 w 1224"/>
                    <a:gd name="T15" fmla="*/ 687 h 1394"/>
                    <a:gd name="T16" fmla="*/ 56 w 1224"/>
                    <a:gd name="T17" fmla="*/ 841 h 1394"/>
                    <a:gd name="T18" fmla="*/ 77 w 1224"/>
                    <a:gd name="T19" fmla="*/ 914 h 1394"/>
                    <a:gd name="T20" fmla="*/ 116 w 1224"/>
                    <a:gd name="T21" fmla="*/ 1011 h 1394"/>
                    <a:gd name="T22" fmla="*/ 116 w 1224"/>
                    <a:gd name="T23" fmla="*/ 1080 h 1394"/>
                    <a:gd name="T24" fmla="*/ 263 w 1224"/>
                    <a:gd name="T25" fmla="*/ 1204 h 1394"/>
                    <a:gd name="T26" fmla="*/ 380 w 1224"/>
                    <a:gd name="T27" fmla="*/ 1292 h 1394"/>
                    <a:gd name="T28" fmla="*/ 962 w 1224"/>
                    <a:gd name="T29" fmla="*/ 1394 h 1394"/>
                    <a:gd name="T30" fmla="*/ 1068 w 1224"/>
                    <a:gd name="T31" fmla="*/ 1268 h 1394"/>
                    <a:gd name="T32" fmla="*/ 1034 w 1224"/>
                    <a:gd name="T33" fmla="*/ 991 h 1394"/>
                    <a:gd name="T34" fmla="*/ 1209 w 1224"/>
                    <a:gd name="T35" fmla="*/ 649 h 1394"/>
                    <a:gd name="T36" fmla="*/ 1099 w 1224"/>
                    <a:gd name="T37" fmla="*/ 184 h 1394"/>
                    <a:gd name="T38" fmla="*/ 976 w 1224"/>
                    <a:gd name="T39" fmla="*/ 943 h 1394"/>
                    <a:gd name="T40" fmla="*/ 994 w 1224"/>
                    <a:gd name="T41" fmla="*/ 1281 h 1394"/>
                    <a:gd name="T42" fmla="*/ 962 w 1224"/>
                    <a:gd name="T43" fmla="*/ 1319 h 1394"/>
                    <a:gd name="T44" fmla="*/ 455 w 1224"/>
                    <a:gd name="T45" fmla="*/ 1288 h 1394"/>
                    <a:gd name="T46" fmla="*/ 405 w 1224"/>
                    <a:gd name="T47" fmla="*/ 1098 h 1394"/>
                    <a:gd name="T48" fmla="*/ 263 w 1224"/>
                    <a:gd name="T49" fmla="*/ 1129 h 1394"/>
                    <a:gd name="T50" fmla="*/ 157 w 1224"/>
                    <a:gd name="T51" fmla="*/ 940 h 1394"/>
                    <a:gd name="T52" fmla="*/ 171 w 1224"/>
                    <a:gd name="T53" fmla="*/ 884 h 1394"/>
                    <a:gd name="T54" fmla="*/ 134 w 1224"/>
                    <a:gd name="T55" fmla="*/ 864 h 1394"/>
                    <a:gd name="T56" fmla="*/ 146 w 1224"/>
                    <a:gd name="T57" fmla="*/ 807 h 1394"/>
                    <a:gd name="T58" fmla="*/ 101 w 1224"/>
                    <a:gd name="T59" fmla="*/ 781 h 1394"/>
                    <a:gd name="T60" fmla="*/ 85 w 1224"/>
                    <a:gd name="T61" fmla="*/ 727 h 1394"/>
                    <a:gd name="T62" fmla="*/ 174 w 1224"/>
                    <a:gd name="T63" fmla="*/ 594 h 1394"/>
                    <a:gd name="T64" fmla="*/ 178 w 1224"/>
                    <a:gd name="T65" fmla="*/ 522 h 1394"/>
                    <a:gd name="T66" fmla="*/ 177 w 1224"/>
                    <a:gd name="T67" fmla="*/ 386 h 1394"/>
                    <a:gd name="T68" fmla="*/ 1135 w 1224"/>
                    <a:gd name="T69" fmla="*/ 638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4" h="1394">
                      <a:moveTo>
                        <a:pt x="1099" y="184"/>
                      </a:moveTo>
                      <a:cubicBezTo>
                        <a:pt x="1047" y="122"/>
                        <a:pt x="979" y="75"/>
                        <a:pt x="899" y="44"/>
                      </a:cubicBezTo>
                      <a:cubicBezTo>
                        <a:pt x="827" y="15"/>
                        <a:pt x="745" y="0"/>
                        <a:pt x="662" y="0"/>
                      </a:cubicBezTo>
                      <a:cubicBezTo>
                        <a:pt x="538" y="0"/>
                        <a:pt x="417" y="33"/>
                        <a:pt x="318" y="92"/>
                      </a:cubicBezTo>
                      <a:cubicBezTo>
                        <a:pt x="265" y="123"/>
                        <a:pt x="221" y="162"/>
                        <a:pt x="185" y="206"/>
                      </a:cubicBezTo>
                      <a:cubicBezTo>
                        <a:pt x="146" y="255"/>
                        <a:pt x="119" y="309"/>
                        <a:pt x="105" y="367"/>
                      </a:cubicBezTo>
                      <a:cubicBezTo>
                        <a:pt x="92" y="417"/>
                        <a:pt x="91" y="475"/>
                        <a:pt x="101" y="522"/>
                      </a:cubicBezTo>
                      <a:cubicBezTo>
                        <a:pt x="105" y="538"/>
                        <a:pt x="105" y="538"/>
                        <a:pt x="105" y="538"/>
                      </a:cubicBezTo>
                      <a:cubicBezTo>
                        <a:pt x="106" y="543"/>
                        <a:pt x="107" y="548"/>
                        <a:pt x="109" y="551"/>
                      </a:cubicBezTo>
                      <a:cubicBezTo>
                        <a:pt x="109" y="552"/>
                        <a:pt x="109" y="553"/>
                        <a:pt x="109" y="554"/>
                      </a:cubicBezTo>
                      <a:cubicBezTo>
                        <a:pt x="106" y="561"/>
                        <a:pt x="106" y="561"/>
                        <a:pt x="106" y="561"/>
                      </a:cubicBezTo>
                      <a:cubicBezTo>
                        <a:pt x="95" y="584"/>
                        <a:pt x="78" y="607"/>
                        <a:pt x="60" y="631"/>
                      </a:cubicBezTo>
                      <a:cubicBezTo>
                        <a:pt x="48" y="649"/>
                        <a:pt x="35" y="667"/>
                        <a:pt x="22" y="686"/>
                      </a:cubicBezTo>
                      <a:cubicBezTo>
                        <a:pt x="22" y="686"/>
                        <a:pt x="22" y="686"/>
                        <a:pt x="22" y="686"/>
                      </a:cubicBezTo>
                      <a:cubicBezTo>
                        <a:pt x="22" y="686"/>
                        <a:pt x="22" y="686"/>
                        <a:pt x="22" y="686"/>
                      </a:cubicBezTo>
                      <a:cubicBezTo>
                        <a:pt x="22" y="687"/>
                        <a:pt x="22" y="687"/>
                        <a:pt x="22" y="687"/>
                      </a:cubicBezTo>
                      <a:cubicBezTo>
                        <a:pt x="4" y="715"/>
                        <a:pt x="0" y="748"/>
                        <a:pt x="9" y="779"/>
                      </a:cubicBezTo>
                      <a:cubicBezTo>
                        <a:pt x="17" y="805"/>
                        <a:pt x="34" y="827"/>
                        <a:pt x="56" y="841"/>
                      </a:cubicBezTo>
                      <a:cubicBezTo>
                        <a:pt x="55" y="860"/>
                        <a:pt x="58" y="880"/>
                        <a:pt x="67" y="897"/>
                      </a:cubicBezTo>
                      <a:cubicBezTo>
                        <a:pt x="70" y="903"/>
                        <a:pt x="73" y="909"/>
                        <a:pt x="77" y="914"/>
                      </a:cubicBezTo>
                      <a:cubicBezTo>
                        <a:pt x="75" y="938"/>
                        <a:pt x="81" y="964"/>
                        <a:pt x="97" y="984"/>
                      </a:cubicBezTo>
                      <a:cubicBezTo>
                        <a:pt x="116" y="1011"/>
                        <a:pt x="116" y="1011"/>
                        <a:pt x="116" y="1011"/>
                      </a:cubicBezTo>
                      <a:cubicBezTo>
                        <a:pt x="116" y="1014"/>
                        <a:pt x="116" y="1019"/>
                        <a:pt x="116" y="1022"/>
                      </a:cubicBezTo>
                      <a:cubicBezTo>
                        <a:pt x="115" y="1038"/>
                        <a:pt x="113" y="1059"/>
                        <a:pt x="116" y="1080"/>
                      </a:cubicBezTo>
                      <a:cubicBezTo>
                        <a:pt x="120" y="1113"/>
                        <a:pt x="131" y="1140"/>
                        <a:pt x="151" y="1161"/>
                      </a:cubicBezTo>
                      <a:cubicBezTo>
                        <a:pt x="178" y="1189"/>
                        <a:pt x="216" y="1204"/>
                        <a:pt x="263" y="1204"/>
                      </a:cubicBezTo>
                      <a:cubicBezTo>
                        <a:pt x="294" y="1204"/>
                        <a:pt x="330" y="1198"/>
                        <a:pt x="373" y="1186"/>
                      </a:cubicBezTo>
                      <a:cubicBezTo>
                        <a:pt x="375" y="1213"/>
                        <a:pt x="378" y="1247"/>
                        <a:pt x="380" y="1292"/>
                      </a:cubicBezTo>
                      <a:cubicBezTo>
                        <a:pt x="383" y="1349"/>
                        <a:pt x="430" y="1394"/>
                        <a:pt x="488" y="1394"/>
                      </a:cubicBezTo>
                      <a:cubicBezTo>
                        <a:pt x="962" y="1394"/>
                        <a:pt x="962" y="1394"/>
                        <a:pt x="962" y="1394"/>
                      </a:cubicBezTo>
                      <a:cubicBezTo>
                        <a:pt x="994" y="1394"/>
                        <a:pt x="1024" y="1380"/>
                        <a:pt x="1045" y="1356"/>
                      </a:cubicBezTo>
                      <a:cubicBezTo>
                        <a:pt x="1065" y="1331"/>
                        <a:pt x="1074" y="1299"/>
                        <a:pt x="1068" y="1268"/>
                      </a:cubicBezTo>
                      <a:cubicBezTo>
                        <a:pt x="1025" y="1025"/>
                        <a:pt x="1025" y="1025"/>
                        <a:pt x="1025" y="1025"/>
                      </a:cubicBezTo>
                      <a:cubicBezTo>
                        <a:pt x="1023" y="1013"/>
                        <a:pt x="1026" y="1001"/>
                        <a:pt x="1034" y="991"/>
                      </a:cubicBezTo>
                      <a:cubicBezTo>
                        <a:pt x="1068" y="950"/>
                        <a:pt x="1108" y="901"/>
                        <a:pt x="1141" y="843"/>
                      </a:cubicBezTo>
                      <a:cubicBezTo>
                        <a:pt x="1177" y="780"/>
                        <a:pt x="1199" y="717"/>
                        <a:pt x="1209" y="649"/>
                      </a:cubicBezTo>
                      <a:cubicBezTo>
                        <a:pt x="1224" y="553"/>
                        <a:pt x="1221" y="464"/>
                        <a:pt x="1201" y="384"/>
                      </a:cubicBezTo>
                      <a:cubicBezTo>
                        <a:pt x="1182" y="308"/>
                        <a:pt x="1148" y="240"/>
                        <a:pt x="1099" y="184"/>
                      </a:cubicBezTo>
                      <a:close/>
                      <a:moveTo>
                        <a:pt x="1135" y="638"/>
                      </a:moveTo>
                      <a:cubicBezTo>
                        <a:pt x="1116" y="765"/>
                        <a:pt x="1049" y="857"/>
                        <a:pt x="976" y="943"/>
                      </a:cubicBezTo>
                      <a:cubicBezTo>
                        <a:pt x="954" y="969"/>
                        <a:pt x="945" y="1004"/>
                        <a:pt x="951" y="1038"/>
                      </a:cubicBezTo>
                      <a:cubicBezTo>
                        <a:pt x="994" y="1281"/>
                        <a:pt x="994" y="1281"/>
                        <a:pt x="994" y="1281"/>
                      </a:cubicBezTo>
                      <a:cubicBezTo>
                        <a:pt x="996" y="1290"/>
                        <a:pt x="993" y="1300"/>
                        <a:pt x="987" y="1308"/>
                      </a:cubicBezTo>
                      <a:cubicBezTo>
                        <a:pt x="981" y="1315"/>
                        <a:pt x="972" y="1319"/>
                        <a:pt x="962" y="1319"/>
                      </a:cubicBezTo>
                      <a:cubicBezTo>
                        <a:pt x="488" y="1319"/>
                        <a:pt x="488" y="1319"/>
                        <a:pt x="488" y="1319"/>
                      </a:cubicBezTo>
                      <a:cubicBezTo>
                        <a:pt x="470" y="1319"/>
                        <a:pt x="456" y="1306"/>
                        <a:pt x="455" y="1288"/>
                      </a:cubicBezTo>
                      <a:cubicBezTo>
                        <a:pt x="451" y="1206"/>
                        <a:pt x="446" y="1155"/>
                        <a:pt x="443" y="1127"/>
                      </a:cubicBezTo>
                      <a:cubicBezTo>
                        <a:pt x="441" y="1114"/>
                        <a:pt x="423" y="1098"/>
                        <a:pt x="405" y="1098"/>
                      </a:cubicBezTo>
                      <a:cubicBezTo>
                        <a:pt x="401" y="1098"/>
                        <a:pt x="398" y="1099"/>
                        <a:pt x="395" y="1100"/>
                      </a:cubicBezTo>
                      <a:cubicBezTo>
                        <a:pt x="336" y="1120"/>
                        <a:pt x="294" y="1129"/>
                        <a:pt x="263" y="1129"/>
                      </a:cubicBezTo>
                      <a:cubicBezTo>
                        <a:pt x="148" y="1129"/>
                        <a:pt x="208" y="1009"/>
                        <a:pt x="186" y="979"/>
                      </a:cubicBezTo>
                      <a:cubicBezTo>
                        <a:pt x="157" y="940"/>
                        <a:pt x="157" y="940"/>
                        <a:pt x="157" y="940"/>
                      </a:cubicBezTo>
                      <a:cubicBezTo>
                        <a:pt x="150" y="930"/>
                        <a:pt x="150" y="917"/>
                        <a:pt x="156" y="907"/>
                      </a:cubicBezTo>
                      <a:cubicBezTo>
                        <a:pt x="171" y="884"/>
                        <a:pt x="171" y="884"/>
                        <a:pt x="171" y="884"/>
                      </a:cubicBezTo>
                      <a:cubicBezTo>
                        <a:pt x="152" y="879"/>
                        <a:pt x="152" y="879"/>
                        <a:pt x="152" y="879"/>
                      </a:cubicBezTo>
                      <a:cubicBezTo>
                        <a:pt x="144" y="877"/>
                        <a:pt x="138" y="871"/>
                        <a:pt x="134" y="864"/>
                      </a:cubicBezTo>
                      <a:cubicBezTo>
                        <a:pt x="130" y="857"/>
                        <a:pt x="130" y="848"/>
                        <a:pt x="133" y="841"/>
                      </a:cubicBezTo>
                      <a:cubicBezTo>
                        <a:pt x="146" y="807"/>
                        <a:pt x="146" y="807"/>
                        <a:pt x="146" y="807"/>
                      </a:cubicBezTo>
                      <a:cubicBezTo>
                        <a:pt x="148" y="804"/>
                        <a:pt x="146" y="801"/>
                        <a:pt x="143" y="799"/>
                      </a:cubicBezTo>
                      <a:cubicBezTo>
                        <a:pt x="101" y="781"/>
                        <a:pt x="101" y="781"/>
                        <a:pt x="101" y="781"/>
                      </a:cubicBezTo>
                      <a:cubicBezTo>
                        <a:pt x="92" y="776"/>
                        <a:pt x="84" y="768"/>
                        <a:pt x="81" y="758"/>
                      </a:cubicBezTo>
                      <a:cubicBezTo>
                        <a:pt x="78" y="747"/>
                        <a:pt x="80" y="736"/>
                        <a:pt x="85" y="727"/>
                      </a:cubicBezTo>
                      <a:cubicBezTo>
                        <a:pt x="86" y="726"/>
                        <a:pt x="86" y="726"/>
                        <a:pt x="86" y="726"/>
                      </a:cubicBezTo>
                      <a:cubicBezTo>
                        <a:pt x="114" y="681"/>
                        <a:pt x="150" y="641"/>
                        <a:pt x="174" y="594"/>
                      </a:cubicBezTo>
                      <a:cubicBezTo>
                        <a:pt x="184" y="573"/>
                        <a:pt x="184" y="573"/>
                        <a:pt x="184" y="573"/>
                      </a:cubicBezTo>
                      <a:cubicBezTo>
                        <a:pt x="191" y="559"/>
                        <a:pt x="182" y="537"/>
                        <a:pt x="178" y="522"/>
                      </a:cubicBezTo>
                      <a:cubicBezTo>
                        <a:pt x="175" y="505"/>
                        <a:pt x="175" y="505"/>
                        <a:pt x="175" y="505"/>
                      </a:cubicBezTo>
                      <a:cubicBezTo>
                        <a:pt x="166" y="468"/>
                        <a:pt x="168" y="422"/>
                        <a:pt x="177" y="386"/>
                      </a:cubicBezTo>
                      <a:cubicBezTo>
                        <a:pt x="227" y="187"/>
                        <a:pt x="445" y="75"/>
                        <a:pt x="662" y="75"/>
                      </a:cubicBezTo>
                      <a:cubicBezTo>
                        <a:pt x="929" y="75"/>
                        <a:pt x="1195" y="247"/>
                        <a:pt x="1135" y="6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5" name="Freeform 434"/>
                <p:cNvSpPr>
                  <a:spLocks/>
                </p:cNvSpPr>
                <p:nvPr/>
              </p:nvSpPr>
              <p:spPr bwMode="auto">
                <a:xfrm>
                  <a:off x="866776" y="496888"/>
                  <a:ext cx="3243263" cy="2638425"/>
                </a:xfrm>
                <a:custGeom>
                  <a:avLst/>
                  <a:gdLst>
                    <a:gd name="T0" fmla="*/ 571 w 863"/>
                    <a:gd name="T1" fmla="*/ 31 h 702"/>
                    <a:gd name="T2" fmla="*/ 506 w 863"/>
                    <a:gd name="T3" fmla="*/ 7 h 702"/>
                    <a:gd name="T4" fmla="*/ 463 w 863"/>
                    <a:gd name="T5" fmla="*/ 16 h 702"/>
                    <a:gd name="T6" fmla="*/ 416 w 863"/>
                    <a:gd name="T7" fmla="*/ 0 h 702"/>
                    <a:gd name="T8" fmla="*/ 378 w 863"/>
                    <a:gd name="T9" fmla="*/ 10 h 702"/>
                    <a:gd name="T10" fmla="*/ 348 w 863"/>
                    <a:gd name="T11" fmla="*/ 7 h 702"/>
                    <a:gd name="T12" fmla="*/ 262 w 863"/>
                    <a:gd name="T13" fmla="*/ 36 h 702"/>
                    <a:gd name="T14" fmla="*/ 253 w 863"/>
                    <a:gd name="T15" fmla="*/ 36 h 702"/>
                    <a:gd name="T16" fmla="*/ 149 w 863"/>
                    <a:gd name="T17" fmla="*/ 84 h 702"/>
                    <a:gd name="T18" fmla="*/ 58 w 863"/>
                    <a:gd name="T19" fmla="*/ 191 h 702"/>
                    <a:gd name="T20" fmla="*/ 23 w 863"/>
                    <a:gd name="T21" fmla="*/ 242 h 702"/>
                    <a:gd name="T22" fmla="*/ 24 w 863"/>
                    <a:gd name="T23" fmla="*/ 250 h 702"/>
                    <a:gd name="T24" fmla="*/ 0 w 863"/>
                    <a:gd name="T25" fmla="*/ 326 h 702"/>
                    <a:gd name="T26" fmla="*/ 61 w 863"/>
                    <a:gd name="T27" fmla="*/ 438 h 702"/>
                    <a:gd name="T28" fmla="*/ 161 w 863"/>
                    <a:gd name="T29" fmla="*/ 509 h 702"/>
                    <a:gd name="T30" fmla="*/ 211 w 863"/>
                    <a:gd name="T31" fmla="*/ 496 h 702"/>
                    <a:gd name="T32" fmla="*/ 275 w 863"/>
                    <a:gd name="T33" fmla="*/ 535 h 702"/>
                    <a:gd name="T34" fmla="*/ 405 w 863"/>
                    <a:gd name="T35" fmla="*/ 626 h 702"/>
                    <a:gd name="T36" fmla="*/ 460 w 863"/>
                    <a:gd name="T37" fmla="*/ 614 h 702"/>
                    <a:gd name="T38" fmla="*/ 609 w 863"/>
                    <a:gd name="T39" fmla="*/ 702 h 702"/>
                    <a:gd name="T40" fmla="*/ 766 w 863"/>
                    <a:gd name="T41" fmla="*/ 594 h 702"/>
                    <a:gd name="T42" fmla="*/ 854 w 863"/>
                    <a:gd name="T43" fmla="*/ 446 h 702"/>
                    <a:gd name="T44" fmla="*/ 852 w 863"/>
                    <a:gd name="T45" fmla="*/ 415 h 702"/>
                    <a:gd name="T46" fmla="*/ 863 w 863"/>
                    <a:gd name="T47" fmla="*/ 365 h 702"/>
                    <a:gd name="T48" fmla="*/ 834 w 863"/>
                    <a:gd name="T49" fmla="*/ 288 h 702"/>
                    <a:gd name="T50" fmla="*/ 836 w 863"/>
                    <a:gd name="T51" fmla="*/ 270 h 702"/>
                    <a:gd name="T52" fmla="*/ 767 w 863"/>
                    <a:gd name="T53" fmla="*/ 164 h 702"/>
                    <a:gd name="T54" fmla="*/ 571 w 863"/>
                    <a:gd name="T55"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3" h="702">
                      <a:moveTo>
                        <a:pt x="571" y="31"/>
                      </a:moveTo>
                      <a:cubicBezTo>
                        <a:pt x="554" y="16"/>
                        <a:pt x="531" y="7"/>
                        <a:pt x="506" y="7"/>
                      </a:cubicBezTo>
                      <a:cubicBezTo>
                        <a:pt x="490" y="7"/>
                        <a:pt x="476" y="10"/>
                        <a:pt x="463" y="16"/>
                      </a:cubicBezTo>
                      <a:cubicBezTo>
                        <a:pt x="450" y="6"/>
                        <a:pt x="434" y="0"/>
                        <a:pt x="416" y="0"/>
                      </a:cubicBezTo>
                      <a:cubicBezTo>
                        <a:pt x="402" y="0"/>
                        <a:pt x="389" y="3"/>
                        <a:pt x="378" y="10"/>
                      </a:cubicBezTo>
                      <a:cubicBezTo>
                        <a:pt x="368" y="8"/>
                        <a:pt x="358" y="7"/>
                        <a:pt x="348" y="7"/>
                      </a:cubicBezTo>
                      <a:cubicBezTo>
                        <a:pt x="315" y="7"/>
                        <a:pt x="285" y="18"/>
                        <a:pt x="262" y="36"/>
                      </a:cubicBezTo>
                      <a:cubicBezTo>
                        <a:pt x="259" y="36"/>
                        <a:pt x="256" y="36"/>
                        <a:pt x="253" y="36"/>
                      </a:cubicBezTo>
                      <a:cubicBezTo>
                        <a:pt x="212" y="36"/>
                        <a:pt x="175" y="55"/>
                        <a:pt x="149" y="84"/>
                      </a:cubicBezTo>
                      <a:cubicBezTo>
                        <a:pt x="98" y="93"/>
                        <a:pt x="60" y="137"/>
                        <a:pt x="58" y="191"/>
                      </a:cubicBezTo>
                      <a:cubicBezTo>
                        <a:pt x="38" y="198"/>
                        <a:pt x="23" y="219"/>
                        <a:pt x="23" y="242"/>
                      </a:cubicBezTo>
                      <a:cubicBezTo>
                        <a:pt x="23" y="245"/>
                        <a:pt x="23" y="247"/>
                        <a:pt x="24" y="250"/>
                      </a:cubicBezTo>
                      <a:cubicBezTo>
                        <a:pt x="9" y="271"/>
                        <a:pt x="0" y="297"/>
                        <a:pt x="0" y="326"/>
                      </a:cubicBezTo>
                      <a:cubicBezTo>
                        <a:pt x="0" y="373"/>
                        <a:pt x="24" y="414"/>
                        <a:pt x="61" y="438"/>
                      </a:cubicBezTo>
                      <a:cubicBezTo>
                        <a:pt x="75" y="479"/>
                        <a:pt x="114" y="509"/>
                        <a:pt x="161" y="509"/>
                      </a:cubicBezTo>
                      <a:cubicBezTo>
                        <a:pt x="179" y="509"/>
                        <a:pt x="196" y="504"/>
                        <a:pt x="211" y="496"/>
                      </a:cubicBezTo>
                      <a:cubicBezTo>
                        <a:pt x="226" y="516"/>
                        <a:pt x="249" y="531"/>
                        <a:pt x="275" y="535"/>
                      </a:cubicBezTo>
                      <a:cubicBezTo>
                        <a:pt x="294" y="588"/>
                        <a:pt x="345" y="626"/>
                        <a:pt x="405" y="626"/>
                      </a:cubicBezTo>
                      <a:cubicBezTo>
                        <a:pt x="424" y="626"/>
                        <a:pt x="443" y="622"/>
                        <a:pt x="460" y="614"/>
                      </a:cubicBezTo>
                      <a:cubicBezTo>
                        <a:pt x="489" y="667"/>
                        <a:pt x="545" y="702"/>
                        <a:pt x="609" y="702"/>
                      </a:cubicBezTo>
                      <a:cubicBezTo>
                        <a:pt x="681" y="702"/>
                        <a:pt x="742" y="658"/>
                        <a:pt x="766" y="594"/>
                      </a:cubicBezTo>
                      <a:cubicBezTo>
                        <a:pt x="819" y="565"/>
                        <a:pt x="854" y="510"/>
                        <a:pt x="854" y="446"/>
                      </a:cubicBezTo>
                      <a:cubicBezTo>
                        <a:pt x="854" y="435"/>
                        <a:pt x="853" y="425"/>
                        <a:pt x="852" y="415"/>
                      </a:cubicBezTo>
                      <a:cubicBezTo>
                        <a:pt x="859" y="400"/>
                        <a:pt x="863" y="383"/>
                        <a:pt x="863" y="365"/>
                      </a:cubicBezTo>
                      <a:cubicBezTo>
                        <a:pt x="863" y="335"/>
                        <a:pt x="852" y="308"/>
                        <a:pt x="834" y="288"/>
                      </a:cubicBezTo>
                      <a:cubicBezTo>
                        <a:pt x="835" y="282"/>
                        <a:pt x="836" y="276"/>
                        <a:pt x="836" y="270"/>
                      </a:cubicBezTo>
                      <a:cubicBezTo>
                        <a:pt x="836" y="223"/>
                        <a:pt x="808" y="182"/>
                        <a:pt x="767" y="164"/>
                      </a:cubicBezTo>
                      <a:cubicBezTo>
                        <a:pt x="734" y="87"/>
                        <a:pt x="659" y="33"/>
                        <a:pt x="571" y="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433" name="Picture 4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2867" y="1892307"/>
                <a:ext cx="1204878" cy="680831"/>
              </a:xfrm>
              <a:prstGeom prst="rect">
                <a:avLst/>
              </a:prstGeom>
            </p:spPr>
          </p:pic>
        </p:grpSp>
        <p:pic>
          <p:nvPicPr>
            <p:cNvPr id="465" name="图片 68"/>
            <p:cNvPicPr>
              <a:picLocks noChangeAspect="1"/>
            </p:cNvPicPr>
            <p:nvPr/>
          </p:nvPicPr>
          <p:blipFill>
            <a:blip r:embed="rId6"/>
            <a:stretch>
              <a:fillRect/>
            </a:stretch>
          </p:blipFill>
          <p:spPr>
            <a:xfrm>
              <a:off x="572847" y="1027596"/>
              <a:ext cx="682349" cy="917575"/>
            </a:xfrm>
            <a:prstGeom prst="rect">
              <a:avLst/>
            </a:prstGeom>
          </p:spPr>
        </p:pic>
        <p:grpSp>
          <p:nvGrpSpPr>
            <p:cNvPr id="515" name="Group 514"/>
            <p:cNvGrpSpPr/>
            <p:nvPr/>
          </p:nvGrpSpPr>
          <p:grpSpPr>
            <a:xfrm>
              <a:off x="4044100" y="2260294"/>
              <a:ext cx="494712" cy="1366112"/>
              <a:chOff x="2284413" y="412750"/>
              <a:chExt cx="2824162" cy="6337301"/>
            </a:xfrm>
          </p:grpSpPr>
          <p:grpSp>
            <p:nvGrpSpPr>
              <p:cNvPr id="516" name="Group 515"/>
              <p:cNvGrpSpPr/>
              <p:nvPr/>
            </p:nvGrpSpPr>
            <p:grpSpPr>
              <a:xfrm>
                <a:off x="2971800" y="4267201"/>
                <a:ext cx="1501776" cy="2482850"/>
                <a:chOff x="6661150" y="2820988"/>
                <a:chExt cx="1501776" cy="2482850"/>
              </a:xfrm>
            </p:grpSpPr>
            <p:sp>
              <p:nvSpPr>
                <p:cNvPr id="539" name="Freeform 133"/>
                <p:cNvSpPr>
                  <a:spLocks/>
                </p:cNvSpPr>
                <p:nvPr/>
              </p:nvSpPr>
              <p:spPr bwMode="auto">
                <a:xfrm>
                  <a:off x="6661150" y="2820988"/>
                  <a:ext cx="1501776" cy="2482850"/>
                </a:xfrm>
                <a:custGeom>
                  <a:avLst/>
                  <a:gdLst>
                    <a:gd name="T0" fmla="*/ 2 w 397"/>
                    <a:gd name="T1" fmla="*/ 268 h 659"/>
                    <a:gd name="T2" fmla="*/ 0 w 397"/>
                    <a:gd name="T3" fmla="*/ 268 h 659"/>
                    <a:gd name="T4" fmla="*/ 0 w 397"/>
                    <a:gd name="T5" fmla="*/ 268 h 659"/>
                    <a:gd name="T6" fmla="*/ 3 w 397"/>
                    <a:gd name="T7" fmla="*/ 271 h 659"/>
                    <a:gd name="T8" fmla="*/ 4 w 397"/>
                    <a:gd name="T9" fmla="*/ 282 h 659"/>
                    <a:gd name="T10" fmla="*/ 5 w 397"/>
                    <a:gd name="T11" fmla="*/ 284 h 659"/>
                    <a:gd name="T12" fmla="*/ 48 w 397"/>
                    <a:gd name="T13" fmla="*/ 418 h 659"/>
                    <a:gd name="T14" fmla="*/ 92 w 397"/>
                    <a:gd name="T15" fmla="*/ 290 h 659"/>
                    <a:gd name="T16" fmla="*/ 172 w 397"/>
                    <a:gd name="T17" fmla="*/ 441 h 659"/>
                    <a:gd name="T18" fmla="*/ 145 w 397"/>
                    <a:gd name="T19" fmla="*/ 564 h 659"/>
                    <a:gd name="T20" fmla="*/ 201 w 397"/>
                    <a:gd name="T21" fmla="*/ 659 h 659"/>
                    <a:gd name="T22" fmla="*/ 172 w 397"/>
                    <a:gd name="T23" fmla="*/ 604 h 659"/>
                    <a:gd name="T24" fmla="*/ 182 w 397"/>
                    <a:gd name="T25" fmla="*/ 528 h 659"/>
                    <a:gd name="T26" fmla="*/ 229 w 397"/>
                    <a:gd name="T27" fmla="*/ 462 h 659"/>
                    <a:gd name="T28" fmla="*/ 272 w 397"/>
                    <a:gd name="T29" fmla="*/ 386 h 659"/>
                    <a:gd name="T30" fmla="*/ 280 w 397"/>
                    <a:gd name="T31" fmla="*/ 362 h 659"/>
                    <a:gd name="T32" fmla="*/ 307 w 397"/>
                    <a:gd name="T33" fmla="*/ 484 h 659"/>
                    <a:gd name="T34" fmla="*/ 325 w 397"/>
                    <a:gd name="T35" fmla="*/ 406 h 659"/>
                    <a:gd name="T36" fmla="*/ 370 w 397"/>
                    <a:gd name="T37" fmla="*/ 198 h 659"/>
                    <a:gd name="T38" fmla="*/ 189 w 397"/>
                    <a:gd name="T39" fmla="*/ 0 h 659"/>
                    <a:gd name="T40" fmla="*/ 3 w 397"/>
                    <a:gd name="T41" fmla="*/ 254 h 659"/>
                    <a:gd name="T42" fmla="*/ 2 w 397"/>
                    <a:gd name="T43" fmla="*/ 26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0" name="Freeform 134"/>
                <p:cNvSpPr>
                  <a:spLocks/>
                </p:cNvSpPr>
                <p:nvPr/>
              </p:nvSpPr>
              <p:spPr bwMode="auto">
                <a:xfrm>
                  <a:off x="6794500" y="2892426"/>
                  <a:ext cx="1223963" cy="1563688"/>
                </a:xfrm>
                <a:custGeom>
                  <a:avLst/>
                  <a:gdLst>
                    <a:gd name="T0" fmla="*/ 154 w 324"/>
                    <a:gd name="T1" fmla="*/ 0 h 415"/>
                    <a:gd name="T2" fmla="*/ 304 w 324"/>
                    <a:gd name="T3" fmla="*/ 172 h 415"/>
                    <a:gd name="T4" fmla="*/ 305 w 324"/>
                    <a:gd name="T5" fmla="*/ 174 h 415"/>
                    <a:gd name="T6" fmla="*/ 305 w 324"/>
                    <a:gd name="T7" fmla="*/ 176 h 415"/>
                    <a:gd name="T8" fmla="*/ 276 w 324"/>
                    <a:gd name="T9" fmla="*/ 338 h 415"/>
                    <a:gd name="T10" fmla="*/ 255 w 324"/>
                    <a:gd name="T11" fmla="*/ 261 h 415"/>
                    <a:gd name="T12" fmla="*/ 230 w 324"/>
                    <a:gd name="T13" fmla="*/ 302 h 415"/>
                    <a:gd name="T14" fmla="*/ 170 w 324"/>
                    <a:gd name="T15" fmla="*/ 412 h 415"/>
                    <a:gd name="T16" fmla="*/ 167 w 324"/>
                    <a:gd name="T17" fmla="*/ 415 h 415"/>
                    <a:gd name="T18" fmla="*/ 167 w 324"/>
                    <a:gd name="T19" fmla="*/ 409 h 415"/>
                    <a:gd name="T20" fmla="*/ 65 w 324"/>
                    <a:gd name="T21" fmla="*/ 228 h 415"/>
                    <a:gd name="T22" fmla="*/ 52 w 324"/>
                    <a:gd name="T23" fmla="*/ 229 h 415"/>
                    <a:gd name="T24" fmla="*/ 2 w 324"/>
                    <a:gd name="T25" fmla="*/ 256 h 415"/>
                    <a:gd name="T26" fmla="*/ 1 w 324"/>
                    <a:gd name="T27" fmla="*/ 251 h 415"/>
                    <a:gd name="T28" fmla="*/ 1 w 324"/>
                    <a:gd name="T29" fmla="*/ 249 h 415"/>
                    <a:gd name="T30" fmla="*/ 0 w 324"/>
                    <a:gd name="T31" fmla="*/ 239 h 415"/>
                    <a:gd name="T32" fmla="*/ 0 w 324"/>
                    <a:gd name="T33" fmla="*/ 236 h 415"/>
                    <a:gd name="T34" fmla="*/ 0 w 324"/>
                    <a:gd name="T35" fmla="*/ 223 h 415"/>
                    <a:gd name="T36" fmla="*/ 154 w 324"/>
                    <a:gd name="T3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1" name="Freeform 135"/>
                <p:cNvSpPr>
                  <a:spLocks/>
                </p:cNvSpPr>
                <p:nvPr/>
              </p:nvSpPr>
              <p:spPr bwMode="auto">
                <a:xfrm>
                  <a:off x="6994525" y="2979738"/>
                  <a:ext cx="801688" cy="1130300"/>
                </a:xfrm>
                <a:custGeom>
                  <a:avLst/>
                  <a:gdLst>
                    <a:gd name="T0" fmla="*/ 43 w 212"/>
                    <a:gd name="T1" fmla="*/ 142 h 300"/>
                    <a:gd name="T2" fmla="*/ 34 w 212"/>
                    <a:gd name="T3" fmla="*/ 142 h 300"/>
                    <a:gd name="T4" fmla="*/ 1 w 212"/>
                    <a:gd name="T5" fmla="*/ 159 h 300"/>
                    <a:gd name="T6" fmla="*/ 1 w 212"/>
                    <a:gd name="T7" fmla="*/ 156 h 300"/>
                    <a:gd name="T8" fmla="*/ 1 w 212"/>
                    <a:gd name="T9" fmla="*/ 155 h 300"/>
                    <a:gd name="T10" fmla="*/ 0 w 212"/>
                    <a:gd name="T11" fmla="*/ 148 h 300"/>
                    <a:gd name="T12" fmla="*/ 0 w 212"/>
                    <a:gd name="T13" fmla="*/ 146 h 300"/>
                    <a:gd name="T14" fmla="*/ 0 w 212"/>
                    <a:gd name="T15" fmla="*/ 139 h 300"/>
                    <a:gd name="T16" fmla="*/ 101 w 212"/>
                    <a:gd name="T17" fmla="*/ 0 h 300"/>
                    <a:gd name="T18" fmla="*/ 199 w 212"/>
                    <a:gd name="T19" fmla="*/ 107 h 300"/>
                    <a:gd name="T20" fmla="*/ 200 w 212"/>
                    <a:gd name="T21" fmla="*/ 108 h 300"/>
                    <a:gd name="T22" fmla="*/ 200 w 212"/>
                    <a:gd name="T23" fmla="*/ 109 h 300"/>
                    <a:gd name="T24" fmla="*/ 181 w 212"/>
                    <a:gd name="T25" fmla="*/ 210 h 300"/>
                    <a:gd name="T26" fmla="*/ 167 w 212"/>
                    <a:gd name="T27" fmla="*/ 162 h 300"/>
                    <a:gd name="T28" fmla="*/ 150 w 212"/>
                    <a:gd name="T29" fmla="*/ 187 h 300"/>
                    <a:gd name="T30" fmla="*/ 121 w 212"/>
                    <a:gd name="T31" fmla="*/ 300 h 300"/>
                    <a:gd name="T32" fmla="*/ 43 w 212"/>
                    <a:gd name="T33" fmla="*/ 14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17" name="Group 516"/>
              <p:cNvGrpSpPr/>
              <p:nvPr/>
            </p:nvGrpSpPr>
            <p:grpSpPr>
              <a:xfrm>
                <a:off x="2284413" y="412750"/>
                <a:ext cx="2824162" cy="4770438"/>
                <a:chOff x="2284413" y="412750"/>
                <a:chExt cx="2824162" cy="4770438"/>
              </a:xfrm>
            </p:grpSpPr>
            <p:sp>
              <p:nvSpPr>
                <p:cNvPr id="518" name="Freeform 102"/>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9" name="Freeform 103"/>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0" name="Freeform 104"/>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521" name="Freeform 105"/>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2" name="Freeform 106"/>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3" name="Freeform 107"/>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524" name="Freeform 108"/>
                <p:cNvSpPr>
                  <a:spLocks/>
                </p:cNvSpPr>
                <p:nvPr/>
              </p:nvSpPr>
              <p:spPr bwMode="auto">
                <a:xfrm>
                  <a:off x="2597150" y="412750"/>
                  <a:ext cx="2244724" cy="4105275"/>
                </a:xfrm>
                <a:custGeom>
                  <a:avLst/>
                  <a:gdLst>
                    <a:gd name="T0" fmla="*/ 298 w 596"/>
                    <a:gd name="T1" fmla="*/ 1092 h 1092"/>
                    <a:gd name="T2" fmla="*/ 159 w 596"/>
                    <a:gd name="T3" fmla="*/ 1092 h 1092"/>
                    <a:gd name="T4" fmla="*/ 21 w 596"/>
                    <a:gd name="T5" fmla="*/ 513 h 1092"/>
                    <a:gd name="T6" fmla="*/ 298 w 596"/>
                    <a:gd name="T7" fmla="*/ 0 h 1092"/>
                    <a:gd name="T8" fmla="*/ 299 w 596"/>
                    <a:gd name="T9" fmla="*/ 0 h 1092"/>
                    <a:gd name="T10" fmla="*/ 575 w 596"/>
                    <a:gd name="T11" fmla="*/ 513 h 1092"/>
                    <a:gd name="T12" fmla="*/ 437 w 596"/>
                    <a:gd name="T13" fmla="*/ 1092 h 1092"/>
                    <a:gd name="T14" fmla="*/ 298 w 596"/>
                    <a:gd name="T15" fmla="*/ 1092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525" name="Freeform 109"/>
                <p:cNvSpPr>
                  <a:spLocks/>
                </p:cNvSpPr>
                <p:nvPr/>
              </p:nvSpPr>
              <p:spPr bwMode="auto">
                <a:xfrm>
                  <a:off x="2728913" y="2792413"/>
                  <a:ext cx="1987550" cy="647700"/>
                </a:xfrm>
                <a:custGeom>
                  <a:avLst/>
                  <a:gdLst>
                    <a:gd name="T0" fmla="*/ 508 w 528"/>
                    <a:gd name="T1" fmla="*/ 124 h 172"/>
                    <a:gd name="T2" fmla="*/ 528 w 528"/>
                    <a:gd name="T3" fmla="*/ 0 h 172"/>
                    <a:gd name="T4" fmla="*/ 248 w 528"/>
                    <a:gd name="T5" fmla="*/ 66 h 172"/>
                    <a:gd name="T6" fmla="*/ 0 w 528"/>
                    <a:gd name="T7" fmla="*/ 15 h 172"/>
                    <a:gd name="T8" fmla="*/ 21 w 528"/>
                    <a:gd name="T9" fmla="*/ 136 h 172"/>
                    <a:gd name="T10" fmla="*/ 248 w 528"/>
                    <a:gd name="T11" fmla="*/ 172 h 172"/>
                    <a:gd name="T12" fmla="*/ 508 w 528"/>
                    <a:gd name="T13" fmla="*/ 124 h 172"/>
                  </a:gdLst>
                  <a:ahLst/>
                  <a:cxnLst>
                    <a:cxn ang="0">
                      <a:pos x="T0" y="T1"/>
                    </a:cxn>
                    <a:cxn ang="0">
                      <a:pos x="T2" y="T3"/>
                    </a:cxn>
                    <a:cxn ang="0">
                      <a:pos x="T4" y="T5"/>
                    </a:cxn>
                    <a:cxn ang="0">
                      <a:pos x="T6" y="T7"/>
                    </a:cxn>
                    <a:cxn ang="0">
                      <a:pos x="T8" y="T9"/>
                    </a:cxn>
                    <a:cxn ang="0">
                      <a:pos x="T10" y="T11"/>
                    </a:cxn>
                    <a:cxn ang="0">
                      <a:pos x="T12" y="T13"/>
                    </a:cxn>
                  </a:cxnLst>
                  <a:rect l="0" t="0" r="r" b="b"/>
                  <a:pathLst>
                    <a:path w="528" h="172">
                      <a:moveTo>
                        <a:pt x="508" y="124"/>
                      </a:moveTo>
                      <a:cubicBezTo>
                        <a:pt x="517" y="79"/>
                        <a:pt x="524" y="36"/>
                        <a:pt x="528" y="0"/>
                      </a:cubicBezTo>
                      <a:cubicBezTo>
                        <a:pt x="444" y="42"/>
                        <a:pt x="349" y="66"/>
                        <a:pt x="248" y="66"/>
                      </a:cubicBezTo>
                      <a:cubicBezTo>
                        <a:pt x="160" y="66"/>
                        <a:pt x="76" y="48"/>
                        <a:pt x="0" y="15"/>
                      </a:cubicBezTo>
                      <a:cubicBezTo>
                        <a:pt x="5" y="51"/>
                        <a:pt x="12" y="92"/>
                        <a:pt x="21" y="136"/>
                      </a:cubicBezTo>
                      <a:cubicBezTo>
                        <a:pt x="92" y="159"/>
                        <a:pt x="169" y="172"/>
                        <a:pt x="248" y="172"/>
                      </a:cubicBezTo>
                      <a:cubicBezTo>
                        <a:pt x="340" y="172"/>
                        <a:pt x="427" y="155"/>
                        <a:pt x="508" y="12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526" name="Freeform 110"/>
                <p:cNvSpPr>
                  <a:spLocks/>
                </p:cNvSpPr>
                <p:nvPr/>
              </p:nvSpPr>
              <p:spPr bwMode="auto">
                <a:xfrm>
                  <a:off x="2668588" y="1962150"/>
                  <a:ext cx="2100262" cy="530225"/>
                </a:xfrm>
                <a:custGeom>
                  <a:avLst/>
                  <a:gdLst>
                    <a:gd name="T0" fmla="*/ 557 w 558"/>
                    <a:gd name="T1" fmla="*/ 80 h 141"/>
                    <a:gd name="T2" fmla="*/ 552 w 558"/>
                    <a:gd name="T3" fmla="*/ 0 h 141"/>
                    <a:gd name="T4" fmla="*/ 278 w 558"/>
                    <a:gd name="T5" fmla="*/ 62 h 141"/>
                    <a:gd name="T6" fmla="*/ 6 w 558"/>
                    <a:gd name="T7" fmla="*/ 1 h 141"/>
                    <a:gd name="T8" fmla="*/ 2 w 558"/>
                    <a:gd name="T9" fmla="*/ 92 h 141"/>
                    <a:gd name="T10" fmla="*/ 264 w 558"/>
                    <a:gd name="T11" fmla="*/ 141 h 141"/>
                    <a:gd name="T12" fmla="*/ 557 w 558"/>
                    <a:gd name="T13" fmla="*/ 80 h 141"/>
                  </a:gdLst>
                  <a:ahLst/>
                  <a:cxnLst>
                    <a:cxn ang="0">
                      <a:pos x="T0" y="T1"/>
                    </a:cxn>
                    <a:cxn ang="0">
                      <a:pos x="T2" y="T3"/>
                    </a:cxn>
                    <a:cxn ang="0">
                      <a:pos x="T4" y="T5"/>
                    </a:cxn>
                    <a:cxn ang="0">
                      <a:pos x="T6" y="T7"/>
                    </a:cxn>
                    <a:cxn ang="0">
                      <a:pos x="T8" y="T9"/>
                    </a:cxn>
                    <a:cxn ang="0">
                      <a:pos x="T10" y="T11"/>
                    </a:cxn>
                    <a:cxn ang="0">
                      <a:pos x="T12" y="T13"/>
                    </a:cxn>
                  </a:cxnLst>
                  <a:rect l="0" t="0" r="r" b="b"/>
                  <a:pathLst>
                    <a:path w="558" h="141">
                      <a:moveTo>
                        <a:pt x="557" y="80"/>
                      </a:moveTo>
                      <a:cubicBezTo>
                        <a:pt x="558" y="53"/>
                        <a:pt x="556" y="26"/>
                        <a:pt x="552" y="0"/>
                      </a:cubicBezTo>
                      <a:cubicBezTo>
                        <a:pt x="469" y="40"/>
                        <a:pt x="376" y="62"/>
                        <a:pt x="278" y="62"/>
                      </a:cubicBezTo>
                      <a:cubicBezTo>
                        <a:pt x="181" y="62"/>
                        <a:pt x="88" y="40"/>
                        <a:pt x="6" y="1"/>
                      </a:cubicBezTo>
                      <a:cubicBezTo>
                        <a:pt x="2" y="31"/>
                        <a:pt x="0" y="61"/>
                        <a:pt x="2" y="92"/>
                      </a:cubicBezTo>
                      <a:cubicBezTo>
                        <a:pt x="84" y="123"/>
                        <a:pt x="172" y="141"/>
                        <a:pt x="264" y="141"/>
                      </a:cubicBezTo>
                      <a:cubicBezTo>
                        <a:pt x="368" y="141"/>
                        <a:pt x="467" y="119"/>
                        <a:pt x="557"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527" name="Oval 111"/>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8" name="Oval 112"/>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9" name="Oval 113"/>
                <p:cNvSpPr>
                  <a:spLocks noChangeArrowheads="1"/>
                </p:cNvSpPr>
                <p:nvPr/>
              </p:nvSpPr>
              <p:spPr bwMode="auto">
                <a:xfrm>
                  <a:off x="3587750" y="2214563"/>
                  <a:ext cx="255587" cy="255588"/>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530" name="Oval 114"/>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1" name="Oval 115"/>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2" name="Oval 116"/>
                <p:cNvSpPr>
                  <a:spLocks noChangeArrowheads="1"/>
                </p:cNvSpPr>
                <p:nvPr/>
              </p:nvSpPr>
              <p:spPr bwMode="auto">
                <a:xfrm>
                  <a:off x="3602038" y="2635250"/>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533" name="Oval 117"/>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4" name="Oval 118"/>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5" name="Oval 119"/>
                <p:cNvSpPr>
                  <a:spLocks noChangeArrowheads="1"/>
                </p:cNvSpPr>
                <p:nvPr/>
              </p:nvSpPr>
              <p:spPr bwMode="auto">
                <a:xfrm>
                  <a:off x="3602038" y="2987675"/>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536" name="Freeform 120"/>
                <p:cNvSpPr>
                  <a:spLocks/>
                </p:cNvSpPr>
                <p:nvPr/>
              </p:nvSpPr>
              <p:spPr bwMode="auto">
                <a:xfrm>
                  <a:off x="3568700" y="3319463"/>
                  <a:ext cx="293687" cy="1863725"/>
                </a:xfrm>
                <a:custGeom>
                  <a:avLst/>
                  <a:gdLst>
                    <a:gd name="T0" fmla="*/ 77 w 78"/>
                    <a:gd name="T1" fmla="*/ 48 h 496"/>
                    <a:gd name="T2" fmla="*/ 78 w 78"/>
                    <a:gd name="T3" fmla="*/ 39 h 496"/>
                    <a:gd name="T4" fmla="*/ 39 w 78"/>
                    <a:gd name="T5" fmla="*/ 0 h 496"/>
                    <a:gd name="T6" fmla="*/ 0 w 78"/>
                    <a:gd name="T7" fmla="*/ 40 h 496"/>
                    <a:gd name="T8" fmla="*/ 18 w 78"/>
                    <a:gd name="T9" fmla="*/ 475 h 496"/>
                    <a:gd name="T10" fmla="*/ 19 w 78"/>
                    <a:gd name="T11" fmla="*/ 475 h 496"/>
                    <a:gd name="T12" fmla="*/ 19 w 78"/>
                    <a:gd name="T13" fmla="*/ 475 h 496"/>
                    <a:gd name="T14" fmla="*/ 40 w 78"/>
                    <a:gd name="T15" fmla="*/ 496 h 496"/>
                    <a:gd name="T16" fmla="*/ 61 w 78"/>
                    <a:gd name="T17" fmla="*/ 475 h 496"/>
                    <a:gd name="T18" fmla="*/ 61 w 78"/>
                    <a:gd name="T19" fmla="*/ 475 h 496"/>
                    <a:gd name="T20" fmla="*/ 61 w 78"/>
                    <a:gd name="T21" fmla="*/ 475 h 496"/>
                    <a:gd name="T22" fmla="*/ 77 w 78"/>
                    <a:gd name="T23" fmla="*/ 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496">
                      <a:moveTo>
                        <a:pt x="77" y="48"/>
                      </a:moveTo>
                      <a:cubicBezTo>
                        <a:pt x="77" y="45"/>
                        <a:pt x="78" y="42"/>
                        <a:pt x="78" y="39"/>
                      </a:cubicBezTo>
                      <a:cubicBezTo>
                        <a:pt x="78" y="18"/>
                        <a:pt x="60" y="0"/>
                        <a:pt x="39" y="0"/>
                      </a:cubicBezTo>
                      <a:cubicBezTo>
                        <a:pt x="17" y="0"/>
                        <a:pt x="0" y="18"/>
                        <a:pt x="0" y="40"/>
                      </a:cubicBezTo>
                      <a:cubicBezTo>
                        <a:pt x="18" y="475"/>
                        <a:pt x="18" y="475"/>
                        <a:pt x="18" y="475"/>
                      </a:cubicBezTo>
                      <a:cubicBezTo>
                        <a:pt x="19" y="475"/>
                        <a:pt x="19" y="475"/>
                        <a:pt x="19" y="475"/>
                      </a:cubicBezTo>
                      <a:cubicBezTo>
                        <a:pt x="19" y="475"/>
                        <a:pt x="19" y="475"/>
                        <a:pt x="19" y="475"/>
                      </a:cubicBezTo>
                      <a:cubicBezTo>
                        <a:pt x="19" y="487"/>
                        <a:pt x="29" y="496"/>
                        <a:pt x="40" y="496"/>
                      </a:cubicBezTo>
                      <a:cubicBezTo>
                        <a:pt x="52" y="496"/>
                        <a:pt x="61" y="487"/>
                        <a:pt x="61" y="475"/>
                      </a:cubicBezTo>
                      <a:cubicBezTo>
                        <a:pt x="61" y="475"/>
                        <a:pt x="61" y="475"/>
                        <a:pt x="61" y="475"/>
                      </a:cubicBezTo>
                      <a:cubicBezTo>
                        <a:pt x="61" y="475"/>
                        <a:pt x="61" y="475"/>
                        <a:pt x="61" y="475"/>
                      </a:cubicBezTo>
                      <a:lnTo>
                        <a:pt x="77" y="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537" name="Oval 121"/>
                <p:cNvSpPr>
                  <a:spLocks noChangeArrowheads="1"/>
                </p:cNvSpPr>
                <p:nvPr/>
              </p:nvSpPr>
              <p:spPr bwMode="auto">
                <a:xfrm>
                  <a:off x="3360738" y="1187450"/>
                  <a:ext cx="735012" cy="73342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8" name="Freeform 122"/>
                <p:cNvSpPr>
                  <a:spLocks noEditPoints="1"/>
                </p:cNvSpPr>
                <p:nvPr/>
              </p:nvSpPr>
              <p:spPr bwMode="auto">
                <a:xfrm>
                  <a:off x="3319463" y="1157288"/>
                  <a:ext cx="790575" cy="790575"/>
                </a:xfrm>
                <a:custGeom>
                  <a:avLst/>
                  <a:gdLst>
                    <a:gd name="T0" fmla="*/ 105 w 210"/>
                    <a:gd name="T1" fmla="*/ 0 h 210"/>
                    <a:gd name="T2" fmla="*/ 0 w 210"/>
                    <a:gd name="T3" fmla="*/ 105 h 210"/>
                    <a:gd name="T4" fmla="*/ 105 w 210"/>
                    <a:gd name="T5" fmla="*/ 210 h 210"/>
                    <a:gd name="T6" fmla="*/ 210 w 210"/>
                    <a:gd name="T7" fmla="*/ 105 h 210"/>
                    <a:gd name="T8" fmla="*/ 105 w 210"/>
                    <a:gd name="T9" fmla="*/ 0 h 210"/>
                    <a:gd name="T10" fmla="*/ 105 w 210"/>
                    <a:gd name="T11" fmla="*/ 193 h 210"/>
                    <a:gd name="T12" fmla="*/ 17 w 210"/>
                    <a:gd name="T13" fmla="*/ 105 h 210"/>
                    <a:gd name="T14" fmla="*/ 105 w 210"/>
                    <a:gd name="T15" fmla="*/ 18 h 210"/>
                    <a:gd name="T16" fmla="*/ 192 w 210"/>
                    <a:gd name="T17" fmla="*/ 105 h 210"/>
                    <a:gd name="T18" fmla="*/ 105 w 210"/>
                    <a:gd name="T19" fmla="*/ 19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105" y="0"/>
                      </a:moveTo>
                      <a:cubicBezTo>
                        <a:pt x="47" y="0"/>
                        <a:pt x="0" y="47"/>
                        <a:pt x="0" y="105"/>
                      </a:cubicBezTo>
                      <a:cubicBezTo>
                        <a:pt x="0" y="163"/>
                        <a:pt x="47" y="210"/>
                        <a:pt x="105" y="210"/>
                      </a:cubicBezTo>
                      <a:cubicBezTo>
                        <a:pt x="163" y="210"/>
                        <a:pt x="210" y="163"/>
                        <a:pt x="210" y="105"/>
                      </a:cubicBezTo>
                      <a:cubicBezTo>
                        <a:pt x="210" y="47"/>
                        <a:pt x="163" y="0"/>
                        <a:pt x="105" y="0"/>
                      </a:cubicBezTo>
                      <a:close/>
                      <a:moveTo>
                        <a:pt x="105" y="193"/>
                      </a:moveTo>
                      <a:cubicBezTo>
                        <a:pt x="56" y="193"/>
                        <a:pt x="17" y="154"/>
                        <a:pt x="17" y="105"/>
                      </a:cubicBezTo>
                      <a:cubicBezTo>
                        <a:pt x="17" y="57"/>
                        <a:pt x="56" y="18"/>
                        <a:pt x="105" y="18"/>
                      </a:cubicBezTo>
                      <a:cubicBezTo>
                        <a:pt x="153" y="18"/>
                        <a:pt x="192" y="57"/>
                        <a:pt x="192" y="105"/>
                      </a:cubicBezTo>
                      <a:cubicBezTo>
                        <a:pt x="192" y="154"/>
                        <a:pt x="153" y="193"/>
                        <a:pt x="105" y="19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grpSp>
        </p:grpSp>
      </p:grpSp>
      <p:grpSp>
        <p:nvGrpSpPr>
          <p:cNvPr id="11" name="组合 10"/>
          <p:cNvGrpSpPr/>
          <p:nvPr/>
        </p:nvGrpSpPr>
        <p:grpSpPr>
          <a:xfrm>
            <a:off x="750328" y="3836153"/>
            <a:ext cx="1869978" cy="1314432"/>
            <a:chOff x="858718" y="4920230"/>
            <a:chExt cx="1869978" cy="1314432"/>
          </a:xfrm>
        </p:grpSpPr>
        <p:grpSp>
          <p:nvGrpSpPr>
            <p:cNvPr id="503" name="Group 502"/>
            <p:cNvGrpSpPr/>
            <p:nvPr/>
          </p:nvGrpSpPr>
          <p:grpSpPr>
            <a:xfrm>
              <a:off x="2247684" y="5347997"/>
              <a:ext cx="481012" cy="481013"/>
              <a:chOff x="7144279" y="2887135"/>
              <a:chExt cx="481012" cy="481013"/>
            </a:xfrm>
            <a:solidFill>
              <a:schemeClr val="accent6"/>
            </a:solidFill>
          </p:grpSpPr>
          <p:sp>
            <p:nvSpPr>
              <p:cNvPr id="504" name="Freeform 45"/>
              <p:cNvSpPr>
                <a:spLocks noEditPoints="1"/>
              </p:cNvSpPr>
              <p:nvPr/>
            </p:nvSpPr>
            <p:spPr bwMode="auto">
              <a:xfrm>
                <a:off x="7144279" y="2887135"/>
                <a:ext cx="481012" cy="48101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3"/>
                  </a:solidFill>
                </a:endParaRPr>
              </a:p>
            </p:txBody>
          </p:sp>
          <p:sp>
            <p:nvSpPr>
              <p:cNvPr id="505" name="Freeform 46"/>
              <p:cNvSpPr>
                <a:spLocks noEditPoints="1"/>
              </p:cNvSpPr>
              <p:nvPr/>
            </p:nvSpPr>
            <p:spPr bwMode="auto">
              <a:xfrm>
                <a:off x="7280804" y="3022072"/>
                <a:ext cx="209550"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6" name="Freeform 47"/>
              <p:cNvSpPr>
                <a:spLocks noEditPoints="1"/>
              </p:cNvSpPr>
              <p:nvPr/>
            </p:nvSpPr>
            <p:spPr bwMode="auto">
              <a:xfrm>
                <a:off x="7325254" y="3066522"/>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 name="组合 9"/>
            <p:cNvGrpSpPr/>
            <p:nvPr/>
          </p:nvGrpSpPr>
          <p:grpSpPr>
            <a:xfrm>
              <a:off x="858718" y="4920230"/>
              <a:ext cx="1636367" cy="1314432"/>
              <a:chOff x="858718" y="4920230"/>
              <a:chExt cx="1636367" cy="1314432"/>
            </a:xfrm>
          </p:grpSpPr>
          <p:cxnSp>
            <p:nvCxnSpPr>
              <p:cNvPr id="4" name="直接箭头连接符 3"/>
              <p:cNvCxnSpPr/>
              <p:nvPr/>
            </p:nvCxnSpPr>
            <p:spPr>
              <a:xfrm flipH="1" flipV="1">
                <a:off x="2455886" y="4920230"/>
                <a:ext cx="11895" cy="359878"/>
              </a:xfrm>
              <a:prstGeom prst="straightConnector1">
                <a:avLst/>
              </a:prstGeom>
              <a:ln w="76200">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340" name="直接箭头连接符 339"/>
              <p:cNvCxnSpPr/>
              <p:nvPr/>
            </p:nvCxnSpPr>
            <p:spPr>
              <a:xfrm flipH="1" flipV="1">
                <a:off x="2483190" y="5874784"/>
                <a:ext cx="11895" cy="359878"/>
              </a:xfrm>
              <a:prstGeom prst="straightConnector1">
                <a:avLst/>
              </a:prstGeom>
              <a:ln w="76200">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342" name="Straight Connector 632"/>
              <p:cNvCxnSpPr/>
              <p:nvPr/>
            </p:nvCxnSpPr>
            <p:spPr>
              <a:xfrm flipH="1">
                <a:off x="1917917" y="5778856"/>
                <a:ext cx="395390" cy="21277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3" name="Straight Connector 634"/>
              <p:cNvCxnSpPr/>
              <p:nvPr/>
            </p:nvCxnSpPr>
            <p:spPr>
              <a:xfrm flipH="1" flipV="1">
                <a:off x="988288" y="5991044"/>
                <a:ext cx="939743" cy="3002"/>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344" name="TextBox 170"/>
              <p:cNvSpPr txBox="1"/>
              <p:nvPr/>
            </p:nvSpPr>
            <p:spPr>
              <a:xfrm>
                <a:off x="858718" y="5643486"/>
                <a:ext cx="1011752" cy="400110"/>
              </a:xfrm>
              <a:prstGeom prst="rect">
                <a:avLst/>
              </a:prstGeom>
              <a:noFill/>
            </p:spPr>
            <p:txBody>
              <a:bodyPr wrap="none" rtlCol="0">
                <a:spAutoFit/>
              </a:bodyPr>
              <a:lstStyle/>
              <a:p>
                <a:pPr algn="r"/>
                <a:r>
                  <a:rPr lang="en-US" altLang="zh-CN" sz="2000" dirty="0"/>
                  <a:t>Control</a:t>
                </a:r>
                <a:r>
                  <a:rPr lang="zh-CN" altLang="en-US" sz="2000" dirty="0"/>
                  <a:t> </a:t>
                </a:r>
                <a:endParaRPr lang="id-ID" sz="2000" dirty="0"/>
              </a:p>
            </p:txBody>
          </p:sp>
        </p:grpSp>
      </p:grpSp>
      <p:grpSp>
        <p:nvGrpSpPr>
          <p:cNvPr id="15" name="组合 14"/>
          <p:cNvGrpSpPr/>
          <p:nvPr/>
        </p:nvGrpSpPr>
        <p:grpSpPr>
          <a:xfrm>
            <a:off x="6284768" y="3023291"/>
            <a:ext cx="2339660" cy="1643095"/>
            <a:chOff x="6170468" y="3023291"/>
            <a:chExt cx="2339660" cy="1643095"/>
          </a:xfrm>
        </p:grpSpPr>
        <p:grpSp>
          <p:nvGrpSpPr>
            <p:cNvPr id="8" name="组合 7"/>
            <p:cNvGrpSpPr/>
            <p:nvPr/>
          </p:nvGrpSpPr>
          <p:grpSpPr>
            <a:xfrm>
              <a:off x="6170468" y="3539019"/>
              <a:ext cx="2339660" cy="519152"/>
              <a:chOff x="6309640" y="4670176"/>
              <a:chExt cx="2339660" cy="519152"/>
            </a:xfrm>
          </p:grpSpPr>
          <p:sp>
            <p:nvSpPr>
              <p:cNvPr id="171" name="TextBox 170"/>
              <p:cNvSpPr txBox="1"/>
              <p:nvPr/>
            </p:nvSpPr>
            <p:spPr>
              <a:xfrm>
                <a:off x="7182948" y="4670176"/>
                <a:ext cx="1039066" cy="400110"/>
              </a:xfrm>
              <a:prstGeom prst="rect">
                <a:avLst/>
              </a:prstGeom>
              <a:noFill/>
            </p:spPr>
            <p:txBody>
              <a:bodyPr wrap="none" rtlCol="0">
                <a:spAutoFit/>
              </a:bodyPr>
              <a:lstStyle/>
              <a:p>
                <a:pPr algn="r"/>
                <a:r>
                  <a:rPr lang="en-US" altLang="zh-CN" sz="2000" dirty="0"/>
                  <a:t>Sensing</a:t>
                </a:r>
                <a:r>
                  <a:rPr lang="zh-CN" altLang="en-US" sz="2000" dirty="0"/>
                  <a:t> </a:t>
                </a:r>
                <a:endParaRPr lang="id-ID" sz="2000" dirty="0"/>
              </a:p>
            </p:txBody>
          </p:sp>
          <p:cxnSp>
            <p:nvCxnSpPr>
              <p:cNvPr id="175" name="Straight Connector 174"/>
              <p:cNvCxnSpPr/>
              <p:nvPr/>
            </p:nvCxnSpPr>
            <p:spPr>
              <a:xfrm>
                <a:off x="6781843" y="5031040"/>
                <a:ext cx="1867457" cy="0"/>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nvGrpSpPr>
              <p:cNvPr id="511" name="Group 510"/>
              <p:cNvGrpSpPr/>
              <p:nvPr/>
            </p:nvGrpSpPr>
            <p:grpSpPr>
              <a:xfrm rot="15398962">
                <a:off x="6305672" y="4704346"/>
                <a:ext cx="488950" cy="481013"/>
                <a:chOff x="7141104" y="1923522"/>
                <a:chExt cx="488950" cy="481013"/>
              </a:xfrm>
              <a:solidFill>
                <a:schemeClr val="accent6"/>
              </a:solidFill>
            </p:grpSpPr>
            <p:sp>
              <p:nvSpPr>
                <p:cNvPr id="512" name="Freeform 58"/>
                <p:cNvSpPr>
                  <a:spLocks/>
                </p:cNvSpPr>
                <p:nvPr/>
              </p:nvSpPr>
              <p:spPr bwMode="auto">
                <a:xfrm>
                  <a:off x="7407804" y="1983847"/>
                  <a:ext cx="157162" cy="157163"/>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3" name="Freeform 59"/>
                <p:cNvSpPr>
                  <a:spLocks noEditPoints="1"/>
                </p:cNvSpPr>
                <p:nvPr/>
              </p:nvSpPr>
              <p:spPr bwMode="auto">
                <a:xfrm>
                  <a:off x="7141104" y="192352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4" name="Freeform 60"/>
                <p:cNvSpPr>
                  <a:spLocks/>
                </p:cNvSpPr>
                <p:nvPr/>
              </p:nvSpPr>
              <p:spPr bwMode="auto">
                <a:xfrm>
                  <a:off x="7399866" y="192352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14" name="直接箭头连接符 13"/>
            <p:cNvCxnSpPr/>
            <p:nvPr/>
          </p:nvCxnSpPr>
          <p:spPr>
            <a:xfrm>
              <a:off x="6499213" y="3023291"/>
              <a:ext cx="0" cy="465451"/>
            </a:xfrm>
            <a:prstGeom prst="straightConnector1">
              <a:avLst/>
            </a:prstGeom>
            <a:ln w="76200">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499" name="直接箭头连接符 498"/>
            <p:cNvCxnSpPr/>
            <p:nvPr/>
          </p:nvCxnSpPr>
          <p:spPr>
            <a:xfrm>
              <a:off x="6506028" y="4200935"/>
              <a:ext cx="0" cy="465451"/>
            </a:xfrm>
            <a:prstGeom prst="straightConnector1">
              <a:avLst/>
            </a:prstGeom>
            <a:ln w="76200">
              <a:solidFill>
                <a:schemeClr val="accent6"/>
              </a:solidFill>
              <a:tailEnd type="triangle"/>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819661435"/>
      </p:ext>
    </p:extLst>
  </p:cSld>
  <p:clrMapOvr>
    <a:masterClrMapping/>
  </p:clrMapOvr>
  <mc:AlternateContent xmlns:mc="http://schemas.openxmlformats.org/markup-compatibility/2006" xmlns:p14="http://schemas.microsoft.com/office/powerpoint/2010/main">
    <mc:Choice Requires="p14">
      <p:transition spd="slow" p14:dur="2000" advTm="9750"/>
    </mc:Choice>
    <mc:Fallback xmlns="">
      <p:transition spd="slow" advTm="97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877"/>
            <a:ext cx="10063000" cy="685800"/>
          </a:xfrm>
        </p:spPr>
        <p:txBody>
          <a:bodyPr>
            <a:noAutofit/>
          </a:bodyPr>
          <a:lstStyle/>
          <a:p>
            <a:r>
              <a:rPr lang="en-US" sz="2800" dirty="0"/>
              <a:t>Capture </a:t>
            </a:r>
            <a:r>
              <a:rPr lang="en-US" sz="2800" dirty="0" err="1"/>
              <a:t>Spatio</a:t>
            </a:r>
            <a:r>
              <a:rPr lang="en-US" sz="2800" dirty="0"/>
              <a:t>-Temporal Coupling: A Microscopic View</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20</a:t>
            </a:fld>
            <a:endParaRPr lang="en-US"/>
          </a:p>
        </p:txBody>
      </p:sp>
      <p:sp>
        <p:nvSpPr>
          <p:cNvPr id="6" name="Line 28"/>
          <p:cNvSpPr>
            <a:spLocks noChangeShapeType="1"/>
          </p:cNvSpPr>
          <p:nvPr/>
        </p:nvSpPr>
        <p:spPr bwMode="auto">
          <a:xfrm>
            <a:off x="2622909" y="3211833"/>
            <a:ext cx="4112421"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sp>
        <p:nvSpPr>
          <p:cNvPr id="7" name="Line 29"/>
          <p:cNvSpPr>
            <a:spLocks noChangeShapeType="1"/>
          </p:cNvSpPr>
          <p:nvPr/>
        </p:nvSpPr>
        <p:spPr bwMode="auto">
          <a:xfrm rot="16200000">
            <a:off x="1556742" y="2163915"/>
            <a:ext cx="2125980" cy="0"/>
          </a:xfrm>
          <a:prstGeom prst="line">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pPr eaLnBrk="0" hangingPunct="0"/>
            <a:endParaRPr lang="en-US" sz="2400" b="1">
              <a:solidFill>
                <a:srgbClr val="000000"/>
              </a:solidFill>
              <a:latin typeface="Times New Roman" pitchFamily="18" charset="0"/>
            </a:endParaRPr>
          </a:p>
        </p:txBody>
      </p:sp>
      <p:cxnSp>
        <p:nvCxnSpPr>
          <p:cNvPr id="8" name="AutoShape 17"/>
          <p:cNvCxnSpPr>
            <a:cxnSpLocks noChangeShapeType="1"/>
          </p:cNvCxnSpPr>
          <p:nvPr/>
        </p:nvCxnSpPr>
        <p:spPr bwMode="auto">
          <a:xfrm flipH="1" flipV="1">
            <a:off x="3268227" y="1881500"/>
            <a:ext cx="399212" cy="1065227"/>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9" name="AutoShape 18"/>
          <p:cNvCxnSpPr>
            <a:cxnSpLocks noChangeShapeType="1"/>
          </p:cNvCxnSpPr>
          <p:nvPr/>
        </p:nvCxnSpPr>
        <p:spPr bwMode="auto">
          <a:xfrm flipV="1">
            <a:off x="3653945" y="2186300"/>
            <a:ext cx="154032" cy="769952"/>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0" name="AutoShape 19"/>
          <p:cNvCxnSpPr>
            <a:cxnSpLocks noChangeShapeType="1"/>
          </p:cNvCxnSpPr>
          <p:nvPr/>
        </p:nvCxnSpPr>
        <p:spPr bwMode="auto">
          <a:xfrm>
            <a:off x="3795277" y="2173599"/>
            <a:ext cx="441281" cy="604058"/>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1" name="AutoShape 20"/>
          <p:cNvCxnSpPr>
            <a:cxnSpLocks noChangeShapeType="1"/>
          </p:cNvCxnSpPr>
          <p:nvPr/>
        </p:nvCxnSpPr>
        <p:spPr bwMode="auto">
          <a:xfrm flipV="1">
            <a:off x="4219889" y="1306044"/>
            <a:ext cx="623888" cy="1476375"/>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2" name="AutoShape 21"/>
          <p:cNvCxnSpPr>
            <a:cxnSpLocks noChangeShapeType="1"/>
          </p:cNvCxnSpPr>
          <p:nvPr/>
        </p:nvCxnSpPr>
        <p:spPr bwMode="auto">
          <a:xfrm flipH="1" flipV="1">
            <a:off x="4841397" y="1313189"/>
            <a:ext cx="211136" cy="1127124"/>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3" name="AutoShape 22"/>
          <p:cNvCxnSpPr>
            <a:cxnSpLocks noChangeShapeType="1"/>
          </p:cNvCxnSpPr>
          <p:nvPr/>
        </p:nvCxnSpPr>
        <p:spPr bwMode="auto">
          <a:xfrm flipV="1">
            <a:off x="5066016" y="2082356"/>
            <a:ext cx="97631" cy="345281"/>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4" name="AutoShape 23"/>
          <p:cNvCxnSpPr>
            <a:cxnSpLocks noChangeShapeType="1"/>
          </p:cNvCxnSpPr>
          <p:nvPr/>
        </p:nvCxnSpPr>
        <p:spPr bwMode="auto">
          <a:xfrm flipH="1" flipV="1">
            <a:off x="5146979" y="2089499"/>
            <a:ext cx="371475" cy="404813"/>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5" name="AutoShape 24"/>
          <p:cNvCxnSpPr>
            <a:cxnSpLocks noChangeShapeType="1"/>
          </p:cNvCxnSpPr>
          <p:nvPr/>
        </p:nvCxnSpPr>
        <p:spPr bwMode="auto">
          <a:xfrm flipV="1">
            <a:off x="5520835" y="1768031"/>
            <a:ext cx="33338" cy="745331"/>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16" name="AutoShape 25"/>
          <p:cNvCxnSpPr>
            <a:cxnSpLocks noChangeShapeType="1"/>
          </p:cNvCxnSpPr>
          <p:nvPr/>
        </p:nvCxnSpPr>
        <p:spPr bwMode="auto">
          <a:xfrm>
            <a:off x="5547029" y="1782318"/>
            <a:ext cx="550068" cy="557213"/>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sp>
        <p:nvSpPr>
          <p:cNvPr id="17" name="Text Box 10"/>
          <p:cNvSpPr txBox="1">
            <a:spLocks noChangeArrowheads="1"/>
          </p:cNvSpPr>
          <p:nvPr/>
        </p:nvSpPr>
        <p:spPr bwMode="auto">
          <a:xfrm>
            <a:off x="1645040" y="961360"/>
            <a:ext cx="11572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i="1" dirty="0">
                <a:solidFill>
                  <a:srgbClr val="000000"/>
                </a:solidFill>
                <a:ea typeface="宋体" pitchFamily="2" charset="-122"/>
              </a:rPr>
              <a:t>x</a:t>
            </a:r>
            <a:r>
              <a:rPr lang="en-US" altLang="zh-CN" dirty="0">
                <a:solidFill>
                  <a:srgbClr val="000000"/>
                </a:solidFill>
                <a:ea typeface="宋体" pitchFamily="2" charset="-122"/>
              </a:rPr>
              <a:t>(</a:t>
            </a:r>
            <a:r>
              <a:rPr lang="en-US" altLang="zh-CN" i="1" dirty="0">
                <a:solidFill>
                  <a:srgbClr val="000000"/>
                </a:solidFill>
                <a:ea typeface="宋体" pitchFamily="2" charset="-122"/>
              </a:rPr>
              <a:t>t</a:t>
            </a:r>
            <a:r>
              <a:rPr lang="en-US" altLang="zh-CN" dirty="0">
                <a:solidFill>
                  <a:srgbClr val="000000"/>
                </a:solidFill>
                <a:ea typeface="宋体" pitchFamily="2" charset="-122"/>
              </a:rPr>
              <a:t>)</a:t>
            </a:r>
          </a:p>
        </p:txBody>
      </p:sp>
      <p:sp>
        <p:nvSpPr>
          <p:cNvPr id="18" name="Text Box 9"/>
          <p:cNvSpPr txBox="1">
            <a:spLocks noChangeArrowheads="1"/>
          </p:cNvSpPr>
          <p:nvPr/>
        </p:nvSpPr>
        <p:spPr bwMode="auto">
          <a:xfrm>
            <a:off x="6065404" y="2807746"/>
            <a:ext cx="65484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0" hangingPunct="0">
              <a:spcBef>
                <a:spcPct val="50000"/>
              </a:spcBef>
            </a:pPr>
            <a:r>
              <a:rPr lang="en-US" altLang="zh-CN" i="1" dirty="0">
                <a:solidFill>
                  <a:srgbClr val="000000"/>
                </a:solidFill>
                <a:ea typeface="宋体" pitchFamily="2" charset="-122"/>
              </a:rPr>
              <a:t>t</a:t>
            </a:r>
          </a:p>
        </p:txBody>
      </p:sp>
      <p:cxnSp>
        <p:nvCxnSpPr>
          <p:cNvPr id="19" name="AutoShape 20"/>
          <p:cNvCxnSpPr>
            <a:cxnSpLocks noChangeShapeType="1"/>
          </p:cNvCxnSpPr>
          <p:nvPr/>
        </p:nvCxnSpPr>
        <p:spPr bwMode="auto">
          <a:xfrm>
            <a:off x="4227081" y="2776848"/>
            <a:ext cx="6348" cy="411480"/>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cxnSp>
        <p:nvCxnSpPr>
          <p:cNvPr id="20" name="AutoShape 22"/>
          <p:cNvCxnSpPr>
            <a:cxnSpLocks noChangeShapeType="1"/>
          </p:cNvCxnSpPr>
          <p:nvPr/>
        </p:nvCxnSpPr>
        <p:spPr bwMode="auto">
          <a:xfrm flipV="1">
            <a:off x="2627614" y="2590356"/>
            <a:ext cx="97631" cy="345281"/>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1" name="AutoShape 23"/>
          <p:cNvCxnSpPr>
            <a:cxnSpLocks noChangeShapeType="1"/>
          </p:cNvCxnSpPr>
          <p:nvPr/>
        </p:nvCxnSpPr>
        <p:spPr bwMode="auto">
          <a:xfrm flipH="1" flipV="1">
            <a:off x="2708577" y="2597499"/>
            <a:ext cx="371475" cy="404813"/>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2" name="AutoShape 24"/>
          <p:cNvCxnSpPr>
            <a:cxnSpLocks noChangeShapeType="1"/>
          </p:cNvCxnSpPr>
          <p:nvPr/>
        </p:nvCxnSpPr>
        <p:spPr bwMode="auto">
          <a:xfrm flipV="1">
            <a:off x="3082433" y="1881500"/>
            <a:ext cx="179444" cy="1139864"/>
          </a:xfrm>
          <a:prstGeom prst="straightConnector1">
            <a:avLst/>
          </a:prstGeom>
          <a:noFill/>
          <a:ln w="31750">
            <a:solidFill>
              <a:srgbClr val="5F5F5F"/>
            </a:solidFill>
            <a:round/>
            <a:headEnd/>
            <a:tailEnd/>
          </a:ln>
          <a:extLst>
            <a:ext uri="{909E8E84-426E-40dd-AFC4-6F175D3DCCD1}">
              <a14:hiddenFill xmlns="" xmlns:a14="http://schemas.microsoft.com/office/drawing/2010/main">
                <a:noFill/>
              </a14:hiddenFill>
            </a:ext>
          </a:extLst>
        </p:spPr>
      </p:cxnSp>
      <p:cxnSp>
        <p:nvCxnSpPr>
          <p:cNvPr id="23" name="AutoShape 20"/>
          <p:cNvCxnSpPr>
            <a:cxnSpLocks noChangeShapeType="1"/>
          </p:cNvCxnSpPr>
          <p:nvPr/>
        </p:nvCxnSpPr>
        <p:spPr bwMode="auto">
          <a:xfrm>
            <a:off x="4830330" y="1378262"/>
            <a:ext cx="6348" cy="1783080"/>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cxnSp>
        <p:nvCxnSpPr>
          <p:cNvPr id="24" name="AutoShape 20"/>
          <p:cNvCxnSpPr>
            <a:cxnSpLocks noChangeShapeType="1"/>
          </p:cNvCxnSpPr>
          <p:nvPr/>
        </p:nvCxnSpPr>
        <p:spPr bwMode="auto">
          <a:xfrm rot="16200000">
            <a:off x="3740669" y="234308"/>
            <a:ext cx="6348" cy="2194562"/>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cxnSp>
        <p:nvCxnSpPr>
          <p:cNvPr id="25" name="AutoShape 20"/>
          <p:cNvCxnSpPr>
            <a:cxnSpLocks noChangeShapeType="1"/>
          </p:cNvCxnSpPr>
          <p:nvPr/>
        </p:nvCxnSpPr>
        <p:spPr bwMode="auto">
          <a:xfrm rot="16200000">
            <a:off x="3406664" y="1990712"/>
            <a:ext cx="6348" cy="1577341"/>
          </a:xfrm>
          <a:prstGeom prst="straightConnector1">
            <a:avLst/>
          </a:prstGeom>
          <a:noFill/>
          <a:ln w="28575">
            <a:solidFill>
              <a:srgbClr val="FF0000"/>
            </a:solidFill>
            <a:prstDash val="sysDash"/>
            <a:round/>
            <a:headEnd/>
            <a:tailEnd/>
          </a:ln>
          <a:extLst>
            <a:ext uri="{909E8E84-426E-40dd-AFC4-6F175D3DCCD1}">
              <a14:hiddenFill xmlns="" xmlns:a14="http://schemas.microsoft.com/office/drawing/2010/main">
                <a:noFill/>
              </a14:hiddenFill>
            </a:ext>
          </a:extLst>
        </p:spPr>
      </p:cxnSp>
      <p:sp>
        <p:nvSpPr>
          <p:cNvPr id="26" name="Right Brace 25"/>
          <p:cNvSpPr>
            <a:spLocks/>
          </p:cNvSpPr>
          <p:nvPr/>
        </p:nvSpPr>
        <p:spPr>
          <a:xfrm rot="10800000">
            <a:off x="2386272" y="1318040"/>
            <a:ext cx="213086" cy="146304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ight Brace 26"/>
          <p:cNvSpPr>
            <a:spLocks/>
          </p:cNvSpPr>
          <p:nvPr/>
        </p:nvSpPr>
        <p:spPr>
          <a:xfrm rot="5400000">
            <a:off x="4425537" y="3062595"/>
            <a:ext cx="213086" cy="61722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2832129" y="3372434"/>
            <a:ext cx="2585260" cy="369332"/>
          </a:xfrm>
          <a:prstGeom prst="rect">
            <a:avLst/>
          </a:prstGeom>
          <a:noFill/>
        </p:spPr>
        <p:txBody>
          <a:bodyPr wrap="none" rtlCol="0">
            <a:spAutoFit/>
          </a:bodyPr>
          <a:lstStyle/>
          <a:p>
            <a:r>
              <a:rPr lang="en-US" b="1" dirty="0"/>
              <a:t>Inter-event time </a:t>
            </a:r>
            <a:r>
              <a:rPr lang="en-US" i="1" dirty="0">
                <a:latin typeface="Times New Roman"/>
                <a:cs typeface="Times New Roman"/>
              </a:rPr>
              <a:t>t</a:t>
            </a:r>
            <a:r>
              <a:rPr lang="en-US" baseline="-25000" dirty="0"/>
              <a:t>2</a:t>
            </a:r>
            <a:r>
              <a:rPr lang="en-US" dirty="0"/>
              <a:t>-</a:t>
            </a:r>
            <a:r>
              <a:rPr lang="en-US" i="1" dirty="0">
                <a:latin typeface="Times New Roman"/>
                <a:cs typeface="Times New Roman"/>
              </a:rPr>
              <a:t>t</a:t>
            </a:r>
            <a:r>
              <a:rPr lang="en-US" baseline="-25000" dirty="0"/>
              <a:t>1</a:t>
            </a:r>
            <a:r>
              <a:rPr lang="en-US" dirty="0"/>
              <a:t> = </a:t>
            </a:r>
            <a:r>
              <a:rPr lang="en-US" dirty="0" err="1">
                <a:latin typeface="Times New Roman"/>
                <a:cs typeface="Times New Roman"/>
              </a:rPr>
              <a:t>Δ</a:t>
            </a:r>
            <a:r>
              <a:rPr lang="en-US" i="1" dirty="0" err="1">
                <a:latin typeface="Times New Roman"/>
                <a:cs typeface="Times New Roman"/>
              </a:rPr>
              <a:t>t</a:t>
            </a:r>
            <a:endParaRPr lang="en-US" i="1" dirty="0">
              <a:latin typeface="Times New Roman"/>
              <a:cs typeface="Times New Roman"/>
            </a:endParaRPr>
          </a:p>
        </p:txBody>
      </p:sp>
      <p:sp>
        <p:nvSpPr>
          <p:cNvPr id="29" name="TextBox 28"/>
          <p:cNvSpPr txBox="1"/>
          <p:nvPr/>
        </p:nvSpPr>
        <p:spPr>
          <a:xfrm>
            <a:off x="-66428" y="1322245"/>
            <a:ext cx="2627759" cy="923330"/>
          </a:xfrm>
          <a:prstGeom prst="rect">
            <a:avLst/>
          </a:prstGeom>
          <a:noFill/>
        </p:spPr>
        <p:txBody>
          <a:bodyPr wrap="square" rtlCol="0">
            <a:spAutoFit/>
          </a:bodyPr>
          <a:lstStyle/>
          <a:p>
            <a:pPr algn="ctr"/>
            <a:r>
              <a:rPr lang="en-US" b="1" dirty="0"/>
              <a:t>Magnitude of positive increments in the stochastic process </a:t>
            </a:r>
            <a:r>
              <a:rPr lang="en-US" b="1" i="1" dirty="0">
                <a:latin typeface="Times New Roman"/>
                <a:cs typeface="Times New Roman"/>
              </a:rPr>
              <a:t>x</a:t>
            </a:r>
            <a:r>
              <a:rPr lang="en-US" b="1" dirty="0"/>
              <a:t>(</a:t>
            </a:r>
            <a:r>
              <a:rPr lang="en-US" b="1" i="1" dirty="0">
                <a:latin typeface="Times New Roman"/>
                <a:cs typeface="Times New Roman"/>
              </a:rPr>
              <a:t>t</a:t>
            </a:r>
            <a:r>
              <a:rPr lang="en-US" b="1" dirty="0"/>
              <a:t>)</a:t>
            </a:r>
            <a:r>
              <a:rPr lang="en-US" dirty="0"/>
              <a:t> </a:t>
            </a:r>
          </a:p>
        </p:txBody>
      </p:sp>
      <p:cxnSp>
        <p:nvCxnSpPr>
          <p:cNvPr id="31" name="AutoShape 20"/>
          <p:cNvCxnSpPr>
            <a:cxnSpLocks noChangeShapeType="1"/>
          </p:cNvCxnSpPr>
          <p:nvPr/>
        </p:nvCxnSpPr>
        <p:spPr bwMode="auto">
          <a:xfrm rot="16200000">
            <a:off x="5614872" y="606477"/>
            <a:ext cx="6348" cy="1463040"/>
          </a:xfrm>
          <a:prstGeom prst="straightConnector1">
            <a:avLst/>
          </a:prstGeom>
          <a:noFill/>
          <a:ln w="25400">
            <a:solidFill>
              <a:srgbClr val="3366FF"/>
            </a:solidFill>
            <a:prstDash val="sysDash"/>
            <a:round/>
            <a:headEnd/>
            <a:tailEnd/>
          </a:ln>
          <a:extLst>
            <a:ext uri="{909E8E84-426E-40dd-AFC4-6F175D3DCCD1}">
              <a14:hiddenFill xmlns="" xmlns:a14="http://schemas.microsoft.com/office/drawing/2010/main">
                <a:noFill/>
              </a14:hiddenFill>
            </a:ext>
          </a:extLst>
        </p:spPr>
      </p:cxnSp>
      <p:cxnSp>
        <p:nvCxnSpPr>
          <p:cNvPr id="33" name="AutoShape 20"/>
          <p:cNvCxnSpPr>
            <a:cxnSpLocks noChangeShapeType="1"/>
          </p:cNvCxnSpPr>
          <p:nvPr/>
        </p:nvCxnSpPr>
        <p:spPr bwMode="auto">
          <a:xfrm rot="16200000">
            <a:off x="5675832" y="1784653"/>
            <a:ext cx="6348" cy="1280160"/>
          </a:xfrm>
          <a:prstGeom prst="straightConnector1">
            <a:avLst/>
          </a:prstGeom>
          <a:noFill/>
          <a:ln w="25400">
            <a:solidFill>
              <a:srgbClr val="3366FF"/>
            </a:solidFill>
            <a:prstDash val="sysDash"/>
            <a:round/>
            <a:headEnd/>
            <a:tailEnd/>
          </a:ln>
          <a:extLst>
            <a:ext uri="{909E8E84-426E-40dd-AFC4-6F175D3DCCD1}">
              <a14:hiddenFill xmlns="" xmlns:a14="http://schemas.microsoft.com/office/drawing/2010/main">
                <a:noFill/>
              </a14:hiddenFill>
            </a:ext>
          </a:extLst>
        </p:spPr>
      </p:cxnSp>
      <p:sp>
        <p:nvSpPr>
          <p:cNvPr id="34" name="TextBox 33"/>
          <p:cNvSpPr txBox="1"/>
          <p:nvPr/>
        </p:nvSpPr>
        <p:spPr>
          <a:xfrm>
            <a:off x="6385582" y="1093165"/>
            <a:ext cx="2706157" cy="923330"/>
          </a:xfrm>
          <a:prstGeom prst="rect">
            <a:avLst/>
          </a:prstGeom>
          <a:noFill/>
        </p:spPr>
        <p:txBody>
          <a:bodyPr wrap="square" rtlCol="0">
            <a:spAutoFit/>
          </a:bodyPr>
          <a:lstStyle/>
          <a:p>
            <a:pPr algn="ctr"/>
            <a:r>
              <a:rPr lang="en-US" b="1" dirty="0"/>
              <a:t>Magnitude of negative increments in the stochastic process </a:t>
            </a:r>
            <a:r>
              <a:rPr lang="en-US" b="1" i="1" dirty="0">
                <a:latin typeface="Times New Roman"/>
                <a:cs typeface="Times New Roman"/>
              </a:rPr>
              <a:t>x</a:t>
            </a:r>
            <a:r>
              <a:rPr lang="en-US" b="1" dirty="0"/>
              <a:t>(</a:t>
            </a:r>
            <a:r>
              <a:rPr lang="en-US" b="1" i="1" dirty="0">
                <a:latin typeface="Times New Roman"/>
                <a:cs typeface="Times New Roman"/>
              </a:rPr>
              <a:t>t</a:t>
            </a:r>
            <a:r>
              <a:rPr lang="en-US" b="1" dirty="0"/>
              <a:t>) </a:t>
            </a:r>
          </a:p>
        </p:txBody>
      </p:sp>
      <p:sp>
        <p:nvSpPr>
          <p:cNvPr id="38" name="Right Brace 37"/>
          <p:cNvSpPr>
            <a:spLocks/>
          </p:cNvSpPr>
          <p:nvPr/>
        </p:nvSpPr>
        <p:spPr>
          <a:xfrm>
            <a:off x="6327560" y="1282777"/>
            <a:ext cx="213086" cy="1188720"/>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图片 4"/>
          <p:cNvPicPr>
            <a:picLocks noChangeAspect="1"/>
          </p:cNvPicPr>
          <p:nvPr/>
        </p:nvPicPr>
        <p:blipFill>
          <a:blip r:embed="rId3"/>
          <a:stretch>
            <a:fillRect/>
          </a:stretch>
        </p:blipFill>
        <p:spPr>
          <a:xfrm>
            <a:off x="253520" y="3812615"/>
            <a:ext cx="6800850" cy="552450"/>
          </a:xfrm>
          <a:prstGeom prst="rect">
            <a:avLst/>
          </a:prstGeom>
        </p:spPr>
      </p:pic>
      <p:pic>
        <p:nvPicPr>
          <p:cNvPr id="30" name="图片 29"/>
          <p:cNvPicPr>
            <a:picLocks noChangeAspect="1"/>
          </p:cNvPicPr>
          <p:nvPr/>
        </p:nvPicPr>
        <p:blipFill>
          <a:blip r:embed="rId4"/>
          <a:stretch>
            <a:fillRect/>
          </a:stretch>
        </p:blipFill>
        <p:spPr>
          <a:xfrm>
            <a:off x="1026577" y="4361024"/>
            <a:ext cx="6848475" cy="1000125"/>
          </a:xfrm>
          <a:prstGeom prst="rect">
            <a:avLst/>
          </a:prstGeom>
        </p:spPr>
      </p:pic>
      <p:sp>
        <p:nvSpPr>
          <p:cNvPr id="35" name="矩形 29"/>
          <p:cNvSpPr/>
          <p:nvPr/>
        </p:nvSpPr>
        <p:spPr>
          <a:xfrm>
            <a:off x="1921044" y="4438400"/>
            <a:ext cx="2144180"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29"/>
          <p:cNvSpPr/>
          <p:nvPr/>
        </p:nvSpPr>
        <p:spPr>
          <a:xfrm>
            <a:off x="4606916" y="4411744"/>
            <a:ext cx="3268136" cy="849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3"/>
          <p:cNvSpPr txBox="1"/>
          <p:nvPr/>
        </p:nvSpPr>
        <p:spPr>
          <a:xfrm>
            <a:off x="629818" y="5345842"/>
            <a:ext cx="3187732" cy="646331"/>
          </a:xfrm>
          <a:prstGeom prst="rect">
            <a:avLst/>
          </a:prstGeom>
          <a:noFill/>
        </p:spPr>
        <p:txBody>
          <a:bodyPr wrap="none" rtlCol="0">
            <a:spAutoFit/>
          </a:bodyPr>
          <a:lstStyle/>
          <a:p>
            <a:r>
              <a:rPr lang="en-US" altLang="zh-CN" b="1" dirty="0">
                <a:solidFill>
                  <a:schemeClr val="accent5"/>
                </a:solidFill>
              </a:rPr>
              <a:t>Inter-event time distribution</a:t>
            </a:r>
          </a:p>
          <a:p>
            <a:r>
              <a:rPr lang="en-US" b="1" dirty="0">
                <a:solidFill>
                  <a:schemeClr val="accent5"/>
                </a:solidFill>
              </a:rPr>
              <a:t>dictates memory of the process</a:t>
            </a:r>
          </a:p>
        </p:txBody>
      </p:sp>
      <p:sp>
        <p:nvSpPr>
          <p:cNvPr id="39" name="文本框 33"/>
          <p:cNvSpPr txBox="1"/>
          <p:nvPr/>
        </p:nvSpPr>
        <p:spPr>
          <a:xfrm>
            <a:off x="5146979" y="5345447"/>
            <a:ext cx="3552447" cy="646331"/>
          </a:xfrm>
          <a:prstGeom prst="rect">
            <a:avLst/>
          </a:prstGeom>
          <a:noFill/>
        </p:spPr>
        <p:txBody>
          <a:bodyPr wrap="none" rtlCol="0">
            <a:spAutoFit/>
          </a:bodyPr>
          <a:lstStyle/>
          <a:p>
            <a:r>
              <a:rPr lang="en-US" altLang="zh-CN" b="1" dirty="0">
                <a:solidFill>
                  <a:schemeClr val="accent5"/>
                </a:solidFill>
              </a:rPr>
              <a:t>Spatial increments distribution</a:t>
            </a:r>
          </a:p>
          <a:p>
            <a:r>
              <a:rPr lang="en-US" b="1" dirty="0">
                <a:solidFill>
                  <a:schemeClr val="accent5"/>
                </a:solidFill>
              </a:rPr>
              <a:t>dictates the degree of non-linearity</a:t>
            </a:r>
          </a:p>
        </p:txBody>
      </p:sp>
      <p:sp>
        <p:nvSpPr>
          <p:cNvPr id="41" name="TextBox 338"/>
          <p:cNvSpPr txBox="1"/>
          <p:nvPr/>
        </p:nvSpPr>
        <p:spPr>
          <a:xfrm>
            <a:off x="1813792" y="6092273"/>
            <a:ext cx="6435416" cy="461665"/>
          </a:xfrm>
          <a:prstGeom prst="rect">
            <a:avLst/>
          </a:prstGeom>
          <a:noFill/>
        </p:spPr>
        <p:txBody>
          <a:bodyPr wrap="none" rtlCol="0">
            <a:spAutoFit/>
          </a:bodyPr>
          <a:lstStyle/>
          <a:p>
            <a:r>
              <a:rPr lang="en-US" altLang="zh-CN" sz="2400" dirty="0"/>
              <a:t>How can we construct dynamical state equation ? </a:t>
            </a:r>
            <a:endParaRPr lang="id-ID" sz="2400" dirty="0"/>
          </a:p>
        </p:txBody>
      </p:sp>
    </p:spTree>
    <p:extLst>
      <p:ext uri="{BB962C8B-B14F-4D97-AF65-F5344CB8AC3E}">
        <p14:creationId xmlns:p14="http://schemas.microsoft.com/office/powerpoint/2010/main" val="142043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500"/>
                                        <p:tgtEl>
                                          <p:spTgt spid="2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blinds(horizontal)">
                                      <p:cBhvr>
                                        <p:cTn id="21" dur="500"/>
                                        <p:tgtEl>
                                          <p:spTgt spid="2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linds(horizontal)">
                                      <p:cBhvr>
                                        <p:cTn id="24" dur="500"/>
                                        <p:tgtEl>
                                          <p:spTgt spid="26"/>
                                        </p:tgtEl>
                                      </p:cBhvr>
                                    </p:animEffect>
                                  </p:childTnLst>
                                </p:cTn>
                              </p:par>
                              <p:par>
                                <p:cTn id="25" presetID="3"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3" presetClass="entr" presetSubtype="1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blinds(horizontal)">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linds(horizontal)">
                                      <p:cBhvr>
                                        <p:cTn id="35" dur="500"/>
                                        <p:tgtEl>
                                          <p:spTgt spid="31"/>
                                        </p:tgtEl>
                                      </p:cBhvr>
                                    </p:animEffect>
                                  </p:childTnLst>
                                </p:cTn>
                              </p:par>
                              <p:par>
                                <p:cTn id="36" presetID="3" presetClass="entr" presetSubtype="1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linds(horizontal)">
                                      <p:cBhvr>
                                        <p:cTn id="38" dur="500"/>
                                        <p:tgtEl>
                                          <p:spTgt spid="3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blinds(horizontal)">
                                      <p:cBhvr>
                                        <p:cTn id="41" dur="500"/>
                                        <p:tgtEl>
                                          <p:spTgt spid="38"/>
                                        </p:tgtEl>
                                      </p:cBhvr>
                                    </p:animEffect>
                                  </p:childTnLst>
                                </p:cTn>
                              </p:par>
                            </p:childTnLst>
                          </p:cTn>
                        </p:par>
                        <p:par>
                          <p:cTn id="42" fill="hold">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linds(horizontal)">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1000"/>
                                        <p:tgtEl>
                                          <p:spTgt spid="41"/>
                                        </p:tgtEl>
                                      </p:cBhvr>
                                    </p:animEffect>
                                    <p:anim calcmode="lin" valueType="num">
                                      <p:cBhvr>
                                        <p:cTn id="51" dur="1000" fill="hold"/>
                                        <p:tgtEl>
                                          <p:spTgt spid="41"/>
                                        </p:tgtEl>
                                        <p:attrNameLst>
                                          <p:attrName>ppt_x</p:attrName>
                                        </p:attrNameLst>
                                      </p:cBhvr>
                                      <p:tavLst>
                                        <p:tav tm="0">
                                          <p:val>
                                            <p:strVal val="#ppt_x"/>
                                          </p:val>
                                        </p:tav>
                                        <p:tav tm="100000">
                                          <p:val>
                                            <p:strVal val="#ppt_x"/>
                                          </p:val>
                                        </p:tav>
                                      </p:tavLst>
                                    </p:anim>
                                    <p:anim calcmode="lin" valueType="num">
                                      <p:cBhvr>
                                        <p:cTn id="5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4" grpId="0"/>
      <p:bldP spid="38" grpId="0" animBg="1"/>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83989" y="1977811"/>
            <a:ext cx="4889500" cy="2842895"/>
          </a:xfrm>
          <a:prstGeom prst="rect">
            <a:avLst/>
          </a:prstGeom>
        </p:spPr>
      </p:pic>
      <p:sp>
        <p:nvSpPr>
          <p:cNvPr id="2" name="Title 1"/>
          <p:cNvSpPr>
            <a:spLocks noGrp="1"/>
          </p:cNvSpPr>
          <p:nvPr>
            <p:ph type="title"/>
          </p:nvPr>
        </p:nvSpPr>
        <p:spPr>
          <a:xfrm>
            <a:off x="0" y="76200"/>
            <a:ext cx="9144000" cy="685800"/>
          </a:xfrm>
        </p:spPr>
        <p:txBody>
          <a:bodyPr/>
          <a:lstStyle/>
          <a:p>
            <a:r>
              <a:rPr lang="en-US" dirty="0"/>
              <a:t>Maximum Causal Entropy Principle</a:t>
            </a:r>
          </a:p>
        </p:txBody>
      </p:sp>
      <p:sp>
        <p:nvSpPr>
          <p:cNvPr id="3" name="Content Placeholder 2"/>
          <p:cNvSpPr>
            <a:spLocks noGrp="1"/>
          </p:cNvSpPr>
          <p:nvPr>
            <p:ph idx="1"/>
          </p:nvPr>
        </p:nvSpPr>
        <p:spPr>
          <a:xfrm>
            <a:off x="-7744" y="916056"/>
            <a:ext cx="8909302" cy="5265826"/>
          </a:xfrm>
        </p:spPr>
        <p:txBody>
          <a:bodyPr/>
          <a:lstStyle/>
          <a:p>
            <a:r>
              <a:rPr lang="en-US" dirty="0">
                <a:latin typeface="Arial Narrow"/>
                <a:cs typeface="Arial Narrow"/>
              </a:rPr>
              <a:t>How to estimate </a:t>
            </a:r>
            <a:r>
              <a:rPr lang="en-US" i="1" dirty="0">
                <a:latin typeface="Times New Roman"/>
                <a:cs typeface="Times New Roman"/>
              </a:rPr>
              <a:t>w</a:t>
            </a:r>
            <a:r>
              <a:rPr lang="en-US" dirty="0">
                <a:latin typeface="Arial Narrow"/>
                <a:cs typeface="Arial Narrow"/>
              </a:rPr>
              <a:t>(</a:t>
            </a:r>
            <a:r>
              <a:rPr lang="en-US" dirty="0" err="1">
                <a:latin typeface="Times New Roman"/>
                <a:ea typeface="Lucida Grande"/>
                <a:cs typeface="Times New Roman"/>
              </a:rPr>
              <a:t>Δ</a:t>
            </a:r>
            <a:r>
              <a:rPr lang="en-US" i="1" dirty="0" err="1">
                <a:latin typeface="Times New Roman"/>
                <a:cs typeface="Times New Roman"/>
              </a:rPr>
              <a:t>x</a:t>
            </a:r>
            <a:r>
              <a:rPr lang="en-US" dirty="0">
                <a:latin typeface="Arial Narrow"/>
                <a:cs typeface="Arial Narrow"/>
              </a:rPr>
              <a:t>,</a:t>
            </a:r>
            <a:r>
              <a:rPr lang="en-US" dirty="0">
                <a:latin typeface="Times New Roman"/>
                <a:ea typeface="Lucida Grande"/>
                <a:cs typeface="Times New Roman"/>
              </a:rPr>
              <a:t> </a:t>
            </a:r>
            <a:r>
              <a:rPr lang="en-US" dirty="0" err="1">
                <a:latin typeface="Times New Roman"/>
                <a:ea typeface="Lucida Grande"/>
                <a:cs typeface="Times New Roman"/>
              </a:rPr>
              <a:t>Δ</a:t>
            </a:r>
            <a:r>
              <a:rPr lang="en-US" i="1" dirty="0" err="1">
                <a:latin typeface="Times New Roman"/>
                <a:cs typeface="Times New Roman"/>
              </a:rPr>
              <a:t>t</a:t>
            </a:r>
            <a:r>
              <a:rPr lang="en-US" dirty="0">
                <a:latin typeface="Arial Narrow"/>
                <a:cs typeface="Arial Narrow"/>
              </a:rPr>
              <a:t>)?</a:t>
            </a:r>
          </a:p>
          <a:p>
            <a:endParaRPr lang="en-US" dirty="0">
              <a:latin typeface="Arial Narrow"/>
              <a:cs typeface="Arial Narrow"/>
            </a:endParaRPr>
          </a:p>
          <a:p>
            <a:pPr marL="0" indent="0">
              <a:buNone/>
            </a:pPr>
            <a:r>
              <a:rPr lang="en-US" dirty="0">
                <a:latin typeface="Arial Narrow"/>
                <a:cs typeface="Arial Narrow"/>
              </a:rPr>
              <a:t>    </a:t>
            </a:r>
            <a:r>
              <a:rPr lang="en-US" sz="2400" b="0" dirty="0">
                <a:latin typeface="Arial Narrow"/>
                <a:cs typeface="Arial Narrow"/>
              </a:rPr>
              <a:t>subject to</a:t>
            </a:r>
          </a:p>
          <a:p>
            <a:pPr marL="0" indent="0">
              <a:buNone/>
            </a:pPr>
            <a:endParaRPr lang="en-US" sz="2400" b="0" dirty="0">
              <a:latin typeface="Arial Narrow"/>
              <a:cs typeface="Arial Narrow"/>
            </a:endParaRPr>
          </a:p>
          <a:p>
            <a:pPr marL="0" indent="0">
              <a:buNone/>
            </a:pPr>
            <a:endParaRPr lang="en-US" sz="2400" b="0" dirty="0">
              <a:latin typeface="Arial Narrow"/>
              <a:cs typeface="Arial Narrow"/>
            </a:endParaRPr>
          </a:p>
          <a:p>
            <a:pPr marL="0" indent="0">
              <a:buNone/>
            </a:pPr>
            <a:endParaRPr lang="en-US" sz="2400" b="0" dirty="0">
              <a:latin typeface="Arial Narrow"/>
              <a:cs typeface="Arial Narrow"/>
            </a:endParaRPr>
          </a:p>
          <a:p>
            <a:pPr marL="0" indent="0">
              <a:buNone/>
            </a:pPr>
            <a:endParaRPr lang="en-US" sz="1600" dirty="0">
              <a:latin typeface="Arial Narrow"/>
              <a:cs typeface="Arial Narrow"/>
            </a:endParaRPr>
          </a:p>
          <a:p>
            <a:r>
              <a:rPr lang="en-US" dirty="0">
                <a:latin typeface="Arial Narrow"/>
                <a:cs typeface="Arial Narrow"/>
              </a:rPr>
              <a:t>Power law family of solutions</a:t>
            </a:r>
          </a:p>
          <a:p>
            <a:pPr lvl="2"/>
            <a:endParaRPr lang="en-US" dirty="0">
              <a:latin typeface="Arial Narrow"/>
              <a:cs typeface="Arial Narrow"/>
            </a:endParaRPr>
          </a:p>
          <a:p>
            <a:pPr lvl="2"/>
            <a:endParaRPr lang="en-US" dirty="0">
              <a:latin typeface="Arial Narrow"/>
              <a:cs typeface="Arial Narrow"/>
            </a:endParaRPr>
          </a:p>
          <a:p>
            <a:r>
              <a:rPr lang="en-US" dirty="0">
                <a:latin typeface="Arial Narrow"/>
                <a:cs typeface="Arial Narrow"/>
              </a:rPr>
              <a:t>Essential is a relative gain / regret time-directional entropy</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21</a:t>
            </a:fld>
            <a:endParaRPr lang="en-US"/>
          </a:p>
        </p:txBody>
      </p:sp>
      <p:graphicFrame>
        <p:nvGraphicFramePr>
          <p:cNvPr id="6" name="Object 5"/>
          <p:cNvGraphicFramePr>
            <a:graphicFrameLocks noChangeAspect="1"/>
          </p:cNvGraphicFramePr>
          <p:nvPr>
            <p:extLst/>
          </p:nvPr>
        </p:nvGraphicFramePr>
        <p:xfrm>
          <a:off x="385519" y="1469033"/>
          <a:ext cx="5921375" cy="541338"/>
        </p:xfrm>
        <a:graphic>
          <a:graphicData uri="http://schemas.openxmlformats.org/presentationml/2006/ole">
            <mc:AlternateContent xmlns:mc="http://schemas.openxmlformats.org/markup-compatibility/2006">
              <mc:Choice xmlns:v="urn:schemas-microsoft-com:vml" Requires="v">
                <p:oleObj spid="_x0000_s45274" name="Equation" r:id="rId4" imgW="3200400" imgH="292100" progId="Equation.3">
                  <p:embed/>
                </p:oleObj>
              </mc:Choice>
              <mc:Fallback>
                <p:oleObj name="Equation" r:id="rId4" imgW="3200400" imgH="292100" progId="Equation.3">
                  <p:embed/>
                  <p:pic>
                    <p:nvPicPr>
                      <p:cNvPr id="6" name="Object 5"/>
                      <p:cNvPicPr>
                        <a:picLocks noChangeAspect="1" noChangeArrowheads="1"/>
                      </p:cNvPicPr>
                      <p:nvPr/>
                    </p:nvPicPr>
                    <p:blipFill>
                      <a:blip r:embed="rId5"/>
                      <a:srcRect/>
                      <a:stretch>
                        <a:fillRect/>
                      </a:stretch>
                    </p:blipFill>
                    <p:spPr bwMode="auto">
                      <a:xfrm>
                        <a:off x="385519" y="1469033"/>
                        <a:ext cx="5921375" cy="5413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nvPr>
        </p:nvGraphicFramePr>
        <p:xfrm>
          <a:off x="207981" y="3525065"/>
          <a:ext cx="4229100" cy="447675"/>
        </p:xfrm>
        <a:graphic>
          <a:graphicData uri="http://schemas.openxmlformats.org/presentationml/2006/ole">
            <mc:AlternateContent xmlns:mc="http://schemas.openxmlformats.org/markup-compatibility/2006">
              <mc:Choice xmlns:v="urn:schemas-microsoft-com:vml" Requires="v">
                <p:oleObj spid="_x0000_s45275" name="Equation" r:id="rId6" imgW="2286000" imgH="241300" progId="Equation.3">
                  <p:embed/>
                </p:oleObj>
              </mc:Choice>
              <mc:Fallback>
                <p:oleObj name="Equation" r:id="rId6" imgW="2286000" imgH="241300" progId="Equation.3">
                  <p:embed/>
                  <p:pic>
                    <p:nvPicPr>
                      <p:cNvPr id="7" name="Object 6"/>
                      <p:cNvPicPr>
                        <a:picLocks noChangeAspect="1" noChangeArrowheads="1"/>
                      </p:cNvPicPr>
                      <p:nvPr/>
                    </p:nvPicPr>
                    <p:blipFill>
                      <a:blip r:embed="rId7"/>
                      <a:srcRect/>
                      <a:stretch>
                        <a:fillRect/>
                      </a:stretch>
                    </p:blipFill>
                    <p:spPr bwMode="auto">
                      <a:xfrm>
                        <a:off x="207981" y="3525065"/>
                        <a:ext cx="4229100" cy="447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nvPr>
        </p:nvGraphicFramePr>
        <p:xfrm>
          <a:off x="234950" y="2550092"/>
          <a:ext cx="4017963" cy="400050"/>
        </p:xfrm>
        <a:graphic>
          <a:graphicData uri="http://schemas.openxmlformats.org/presentationml/2006/ole">
            <mc:AlternateContent xmlns:mc="http://schemas.openxmlformats.org/markup-compatibility/2006">
              <mc:Choice xmlns:v="urn:schemas-microsoft-com:vml" Requires="v">
                <p:oleObj spid="_x0000_s45276" name="Equation" r:id="rId8" imgW="2171700" imgH="215900" progId="Equation.3">
                  <p:embed/>
                </p:oleObj>
              </mc:Choice>
              <mc:Fallback>
                <p:oleObj name="Equation" r:id="rId8" imgW="2171700" imgH="215900" progId="Equation.3">
                  <p:embed/>
                  <p:pic>
                    <p:nvPicPr>
                      <p:cNvPr id="8" name="Object 7"/>
                      <p:cNvPicPr>
                        <a:picLocks noChangeAspect="1" noChangeArrowheads="1"/>
                      </p:cNvPicPr>
                      <p:nvPr/>
                    </p:nvPicPr>
                    <p:blipFill>
                      <a:blip r:embed="rId9"/>
                      <a:srcRect/>
                      <a:stretch>
                        <a:fillRect/>
                      </a:stretch>
                    </p:blipFill>
                    <p:spPr bwMode="auto">
                      <a:xfrm>
                        <a:off x="234950" y="2550092"/>
                        <a:ext cx="4017963" cy="400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nvPr>
        </p:nvGraphicFramePr>
        <p:xfrm>
          <a:off x="412798" y="3063212"/>
          <a:ext cx="3617912" cy="400050"/>
        </p:xfrm>
        <a:graphic>
          <a:graphicData uri="http://schemas.openxmlformats.org/presentationml/2006/ole">
            <mc:AlternateContent xmlns:mc="http://schemas.openxmlformats.org/markup-compatibility/2006">
              <mc:Choice xmlns:v="urn:schemas-microsoft-com:vml" Requires="v">
                <p:oleObj spid="_x0000_s45277" name="Equation" r:id="rId10" imgW="1955800" imgH="215900" progId="Equation.3">
                  <p:embed/>
                </p:oleObj>
              </mc:Choice>
              <mc:Fallback>
                <p:oleObj name="Equation" r:id="rId10" imgW="1955800" imgH="215900" progId="Equation.3">
                  <p:embed/>
                  <p:pic>
                    <p:nvPicPr>
                      <p:cNvPr id="9" name="Object 8"/>
                      <p:cNvPicPr>
                        <a:picLocks noChangeAspect="1" noChangeArrowheads="1"/>
                      </p:cNvPicPr>
                      <p:nvPr/>
                    </p:nvPicPr>
                    <p:blipFill>
                      <a:blip r:embed="rId11"/>
                      <a:srcRect/>
                      <a:stretch>
                        <a:fillRect/>
                      </a:stretch>
                    </p:blipFill>
                    <p:spPr bwMode="auto">
                      <a:xfrm>
                        <a:off x="412798" y="3063212"/>
                        <a:ext cx="3617912" cy="400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nvPr>
        </p:nvGraphicFramePr>
        <p:xfrm>
          <a:off x="879922" y="4672978"/>
          <a:ext cx="4605337" cy="447675"/>
        </p:xfrm>
        <a:graphic>
          <a:graphicData uri="http://schemas.openxmlformats.org/presentationml/2006/ole">
            <mc:AlternateContent xmlns:mc="http://schemas.openxmlformats.org/markup-compatibility/2006">
              <mc:Choice xmlns:v="urn:schemas-microsoft-com:vml" Requires="v">
                <p:oleObj spid="_x0000_s45278" name="Equation" r:id="rId12" imgW="2489200" imgH="241300" progId="Equation.3">
                  <p:embed/>
                </p:oleObj>
              </mc:Choice>
              <mc:Fallback>
                <p:oleObj name="Equation" r:id="rId12" imgW="2489200" imgH="241300" progId="Equation.3">
                  <p:embed/>
                  <p:pic>
                    <p:nvPicPr>
                      <p:cNvPr id="10" name="Object 9"/>
                      <p:cNvPicPr>
                        <a:picLocks noChangeAspect="1" noChangeArrowheads="1"/>
                      </p:cNvPicPr>
                      <p:nvPr/>
                    </p:nvPicPr>
                    <p:blipFill>
                      <a:blip r:embed="rId13"/>
                      <a:srcRect/>
                      <a:stretch>
                        <a:fillRect/>
                      </a:stretch>
                    </p:blipFill>
                    <p:spPr bwMode="auto">
                      <a:xfrm>
                        <a:off x="879922" y="4672978"/>
                        <a:ext cx="4605337" cy="447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nvPr>
        </p:nvGraphicFramePr>
        <p:xfrm>
          <a:off x="-849" y="5806329"/>
          <a:ext cx="9199372" cy="855218"/>
        </p:xfrm>
        <a:graphic>
          <a:graphicData uri="http://schemas.openxmlformats.org/presentationml/2006/ole">
            <mc:AlternateContent xmlns:mc="http://schemas.openxmlformats.org/markup-compatibility/2006">
              <mc:Choice xmlns:v="urn:schemas-microsoft-com:vml" Requires="v">
                <p:oleObj spid="_x0000_s45279" name="Equation" r:id="rId14" imgW="5054600" imgH="469900" progId="Equation.3">
                  <p:embed/>
                </p:oleObj>
              </mc:Choice>
              <mc:Fallback>
                <p:oleObj name="Equation" r:id="rId14" imgW="5054600" imgH="469900" progId="Equation.3">
                  <p:embed/>
                  <p:pic>
                    <p:nvPicPr>
                      <p:cNvPr id="11" name="Object 10"/>
                      <p:cNvPicPr>
                        <a:picLocks noChangeAspect="1" noChangeArrowheads="1"/>
                      </p:cNvPicPr>
                      <p:nvPr/>
                    </p:nvPicPr>
                    <p:blipFill>
                      <a:blip r:embed="rId15"/>
                      <a:srcRect/>
                      <a:stretch>
                        <a:fillRect/>
                      </a:stretch>
                    </p:blipFill>
                    <p:spPr bwMode="auto">
                      <a:xfrm>
                        <a:off x="-849" y="5806329"/>
                        <a:ext cx="9199372" cy="85521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 name="TextBox 11"/>
          <p:cNvSpPr txBox="1"/>
          <p:nvPr/>
        </p:nvSpPr>
        <p:spPr>
          <a:xfrm>
            <a:off x="-68979" y="6655521"/>
            <a:ext cx="7371703" cy="246221"/>
          </a:xfrm>
          <a:prstGeom prst="rect">
            <a:avLst/>
          </a:prstGeom>
          <a:noFill/>
        </p:spPr>
        <p:txBody>
          <a:bodyPr wrap="square" rtlCol="0">
            <a:spAutoFit/>
          </a:bodyPr>
          <a:lstStyle/>
          <a:p>
            <a:r>
              <a:rPr lang="en-US" sz="1000" dirty="0" err="1">
                <a:latin typeface="Arial Narrow"/>
                <a:cs typeface="Arial Narrow"/>
              </a:rPr>
              <a:t>Yuankun</a:t>
            </a:r>
            <a:r>
              <a:rPr lang="en-US" sz="1000" dirty="0">
                <a:latin typeface="Arial Narrow"/>
                <a:cs typeface="Arial Narrow"/>
              </a:rPr>
              <a:t> </a:t>
            </a:r>
            <a:r>
              <a:rPr lang="en-US" sz="1000" dirty="0" err="1">
                <a:latin typeface="Arial Narrow"/>
                <a:cs typeface="Arial Narrow"/>
              </a:rPr>
              <a:t>Xue</a:t>
            </a:r>
            <a:r>
              <a:rPr lang="en-US" sz="1000" dirty="0">
                <a:latin typeface="Arial Narrow"/>
                <a:cs typeface="Arial Narrow"/>
              </a:rPr>
              <a:t> and Paul Bogdan, Constructing Compact Causal Mathematical Models for Complex Dynamics, to appear in April 2017 </a:t>
            </a:r>
          </a:p>
        </p:txBody>
      </p:sp>
    </p:spTree>
    <p:extLst>
      <p:ext uri="{BB962C8B-B14F-4D97-AF65-F5344CB8AC3E}">
        <p14:creationId xmlns:p14="http://schemas.microsoft.com/office/powerpoint/2010/main" val="789665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 y="3848346"/>
            <a:ext cx="3229864" cy="28369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81010" y="75815"/>
            <a:ext cx="9496778" cy="685800"/>
          </a:xfrm>
        </p:spPr>
        <p:txBody>
          <a:bodyPr/>
          <a:lstStyle/>
          <a:p>
            <a:r>
              <a:rPr lang="en-US" dirty="0"/>
              <a:t>Data-Driven Modeling – Learning From Data</a:t>
            </a:r>
          </a:p>
        </p:txBody>
      </p:sp>
      <p:sp>
        <p:nvSpPr>
          <p:cNvPr id="3" name="Content Placeholder 2"/>
          <p:cNvSpPr>
            <a:spLocks noGrp="1"/>
          </p:cNvSpPr>
          <p:nvPr>
            <p:ph idx="1"/>
          </p:nvPr>
        </p:nvSpPr>
        <p:spPr>
          <a:xfrm>
            <a:off x="2484" y="926070"/>
            <a:ext cx="9141515" cy="5265826"/>
          </a:xfrm>
        </p:spPr>
        <p:txBody>
          <a:bodyPr/>
          <a:lstStyle/>
          <a:p>
            <a:r>
              <a:rPr lang="en-US" i="1" dirty="0">
                <a:solidFill>
                  <a:srgbClr val="C00000"/>
                </a:solidFill>
                <a:latin typeface="Arial Narrow"/>
                <a:cs typeface="Arial Narrow"/>
              </a:rPr>
              <a:t>Probabilistic description using generalized Master Equation</a:t>
            </a:r>
            <a:endParaRPr lang="en-US" dirty="0">
              <a:latin typeface="Arial Narrow"/>
              <a:cs typeface="Arial Narrow"/>
            </a:endParaRPr>
          </a:p>
          <a:p>
            <a:pPr lvl="1"/>
            <a:r>
              <a:rPr lang="en-US" dirty="0">
                <a:latin typeface="Arial Narrow"/>
                <a:cs typeface="Arial Narrow"/>
              </a:rPr>
              <a:t> Quantify probability</a:t>
            </a:r>
            <a:r>
              <a:rPr lang="en-US" dirty="0"/>
              <a:t> </a:t>
            </a:r>
            <a:r>
              <a:rPr lang="en-US" i="1" dirty="0">
                <a:latin typeface="Times New Roman"/>
                <a:cs typeface="Times New Roman"/>
              </a:rPr>
              <a:t>P</a:t>
            </a:r>
            <a:r>
              <a:rPr lang="en-US" dirty="0">
                <a:latin typeface="Arial Narrow"/>
                <a:cs typeface="Arial Narrow"/>
              </a:rPr>
              <a:t>(</a:t>
            </a:r>
            <a:r>
              <a:rPr lang="en-US" i="1" dirty="0" err="1">
                <a:latin typeface="Times New Roman"/>
                <a:cs typeface="Times New Roman"/>
              </a:rPr>
              <a:t>x</a:t>
            </a:r>
            <a:r>
              <a:rPr lang="en-US" dirty="0" err="1">
                <a:latin typeface="Times New Roman"/>
                <a:cs typeface="Times New Roman"/>
              </a:rPr>
              <a:t>,</a:t>
            </a:r>
            <a:r>
              <a:rPr lang="en-US" i="1" dirty="0" err="1">
                <a:latin typeface="Times New Roman"/>
                <a:cs typeface="Times New Roman"/>
              </a:rPr>
              <a:t>t</a:t>
            </a:r>
            <a:r>
              <a:rPr lang="en-US" dirty="0">
                <a:latin typeface="Times New Roman"/>
                <a:cs typeface="Times New Roman"/>
              </a:rPr>
              <a:t>|</a:t>
            </a:r>
            <a:r>
              <a:rPr lang="en-US" i="1" dirty="0">
                <a:latin typeface="Times New Roman"/>
                <a:cs typeface="Times New Roman"/>
              </a:rPr>
              <a:t>α</a:t>
            </a:r>
            <a:r>
              <a:rPr lang="en-US" dirty="0">
                <a:latin typeface="Times New Roman"/>
                <a:cs typeface="Times New Roman"/>
              </a:rPr>
              <a:t>,</a:t>
            </a:r>
            <a:r>
              <a:rPr lang="en-US" i="1" dirty="0">
                <a:latin typeface="Times New Roman"/>
                <a:cs typeface="Times New Roman"/>
              </a:rPr>
              <a:t>β</a:t>
            </a:r>
            <a:r>
              <a:rPr lang="en-US" dirty="0">
                <a:latin typeface="Arial Narrow"/>
                <a:cs typeface="Arial Narrow"/>
              </a:rPr>
              <a:t>) of process </a:t>
            </a:r>
            <a:r>
              <a:rPr lang="en-US" i="1" dirty="0">
                <a:latin typeface="Times New Roman"/>
                <a:cs typeface="Times New Roman"/>
              </a:rPr>
              <a:t>x</a:t>
            </a:r>
            <a:r>
              <a:rPr lang="en-US" dirty="0"/>
              <a:t>(</a:t>
            </a:r>
            <a:r>
              <a:rPr lang="en-US" i="1" dirty="0">
                <a:latin typeface="Times New Roman"/>
                <a:cs typeface="Times New Roman"/>
              </a:rPr>
              <a:t>t</a:t>
            </a:r>
            <a:r>
              <a:rPr lang="en-US" dirty="0"/>
              <a:t>)</a:t>
            </a:r>
            <a:r>
              <a:rPr lang="en-US" dirty="0">
                <a:latin typeface="Arial Narrow"/>
                <a:cs typeface="Arial Narrow"/>
              </a:rPr>
              <a:t> to attain value</a:t>
            </a:r>
            <a:r>
              <a:rPr lang="en-US" dirty="0"/>
              <a:t> </a:t>
            </a:r>
            <a:r>
              <a:rPr lang="en-US" i="1" dirty="0">
                <a:latin typeface="Times New Roman"/>
                <a:cs typeface="Times New Roman"/>
              </a:rPr>
              <a:t>x</a:t>
            </a:r>
            <a:r>
              <a:rPr lang="en-US" dirty="0"/>
              <a:t> </a:t>
            </a:r>
            <a:r>
              <a:rPr lang="en-US" dirty="0">
                <a:latin typeface="Arial Narrow"/>
                <a:cs typeface="Arial Narrow"/>
              </a:rPr>
              <a:t>at time</a:t>
            </a:r>
            <a:r>
              <a:rPr lang="en-US" dirty="0"/>
              <a:t> </a:t>
            </a:r>
            <a:r>
              <a:rPr lang="en-US" i="1" dirty="0">
                <a:latin typeface="Times New Roman"/>
                <a:cs typeface="Times New Roman"/>
              </a:rPr>
              <a:t>t</a:t>
            </a:r>
            <a:r>
              <a:rPr lang="en-US" dirty="0"/>
              <a:t> </a:t>
            </a:r>
            <a:r>
              <a:rPr lang="en-US" dirty="0">
                <a:latin typeface="Arial Narrow"/>
                <a:cs typeface="Arial Narrow"/>
              </a:rPr>
              <a:t>whose magnitude increments and inter-event times are characterized by fractal dimensions </a:t>
            </a:r>
            <a:r>
              <a:rPr lang="en-US" i="1" dirty="0">
                <a:latin typeface="Times New Roman"/>
                <a:cs typeface="Times New Roman"/>
              </a:rPr>
              <a:t>α </a:t>
            </a:r>
            <a:r>
              <a:rPr lang="en-US" dirty="0">
                <a:latin typeface="Arial Narrow"/>
                <a:cs typeface="Arial Narrow"/>
              </a:rPr>
              <a:t>and </a:t>
            </a:r>
            <a:r>
              <a:rPr lang="en-US" i="1" dirty="0">
                <a:latin typeface="Times New Roman"/>
                <a:cs typeface="Times New Roman"/>
              </a:rPr>
              <a:t>β</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22</a:t>
            </a:fld>
            <a:endParaRPr lang="en-US"/>
          </a:p>
        </p:txBody>
      </p:sp>
      <p:graphicFrame>
        <p:nvGraphicFramePr>
          <p:cNvPr id="21" name="Object 20"/>
          <p:cNvGraphicFramePr>
            <a:graphicFrameLocks noChangeAspect="1"/>
          </p:cNvGraphicFramePr>
          <p:nvPr>
            <p:extLst>
              <p:ext uri="{D42A27DB-BD31-4B8C-83A1-F6EECF244321}">
                <p14:modId xmlns:p14="http://schemas.microsoft.com/office/powerpoint/2010/main" val="1836833494"/>
              </p:ext>
            </p:extLst>
          </p:nvPr>
        </p:nvGraphicFramePr>
        <p:xfrm>
          <a:off x="0" y="2346488"/>
          <a:ext cx="9139555" cy="634365"/>
        </p:xfrm>
        <a:graphic>
          <a:graphicData uri="http://schemas.openxmlformats.org/presentationml/2006/ole">
            <mc:AlternateContent xmlns:mc="http://schemas.openxmlformats.org/markup-compatibility/2006">
              <mc:Choice xmlns:v="urn:schemas-microsoft-com:vml" Requires="v">
                <p:oleObj spid="_x0000_s44145" name="Equation" r:id="rId4" imgW="4940300" imgH="342900" progId="Equation.3">
                  <p:embed/>
                </p:oleObj>
              </mc:Choice>
              <mc:Fallback>
                <p:oleObj name="Equation" r:id="rId4" imgW="4940300" imgH="342900" progId="Equation.3">
                  <p:embed/>
                  <p:pic>
                    <p:nvPicPr>
                      <p:cNvPr id="21" name="Object 20"/>
                      <p:cNvPicPr>
                        <a:picLocks noChangeAspect="1" noChangeArrowheads="1"/>
                      </p:cNvPicPr>
                      <p:nvPr/>
                    </p:nvPicPr>
                    <p:blipFill>
                      <a:blip r:embed="rId5"/>
                      <a:srcRect/>
                      <a:stretch>
                        <a:fillRect/>
                      </a:stretch>
                    </p:blipFill>
                    <p:spPr bwMode="auto">
                      <a:xfrm>
                        <a:off x="0" y="2346488"/>
                        <a:ext cx="9139555" cy="6343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 name="Left Brace 21"/>
          <p:cNvSpPr>
            <a:spLocks/>
          </p:cNvSpPr>
          <p:nvPr/>
        </p:nvSpPr>
        <p:spPr>
          <a:xfrm rot="16200000">
            <a:off x="1521229" y="2555293"/>
            <a:ext cx="308899" cy="731520"/>
          </a:xfrm>
          <a:prstGeom prst="leftBrace">
            <a:avLst/>
          </a:prstGeom>
          <a:ln w="44450">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Left Brace 22"/>
          <p:cNvSpPr>
            <a:spLocks/>
          </p:cNvSpPr>
          <p:nvPr/>
        </p:nvSpPr>
        <p:spPr>
          <a:xfrm rot="16200000">
            <a:off x="3378030" y="2227465"/>
            <a:ext cx="308899" cy="1371600"/>
          </a:xfrm>
          <a:prstGeom prst="leftBrace">
            <a:avLst/>
          </a:prstGeom>
          <a:ln w="44450">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e 23"/>
          <p:cNvSpPr>
            <a:spLocks/>
          </p:cNvSpPr>
          <p:nvPr/>
        </p:nvSpPr>
        <p:spPr>
          <a:xfrm rot="16200000">
            <a:off x="6871202" y="2231119"/>
            <a:ext cx="308899" cy="1371600"/>
          </a:xfrm>
          <a:prstGeom prst="leftBrace">
            <a:avLst/>
          </a:prstGeom>
          <a:ln w="44450">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1017836" y="3257378"/>
            <a:ext cx="1315684" cy="646331"/>
          </a:xfrm>
          <a:prstGeom prst="rect">
            <a:avLst/>
          </a:prstGeom>
          <a:noFill/>
        </p:spPr>
        <p:txBody>
          <a:bodyPr wrap="square" rtlCol="0">
            <a:spAutoFit/>
          </a:bodyPr>
          <a:lstStyle/>
          <a:p>
            <a:pPr algn="ctr"/>
            <a:r>
              <a:rPr lang="en-US" b="1" dirty="0">
                <a:cs typeface="Arial Narrow"/>
              </a:rPr>
              <a:t>Initial condition</a:t>
            </a:r>
          </a:p>
        </p:txBody>
      </p:sp>
      <p:sp>
        <p:nvSpPr>
          <p:cNvPr id="27" name="TextBox 26"/>
          <p:cNvSpPr txBox="1"/>
          <p:nvPr/>
        </p:nvSpPr>
        <p:spPr>
          <a:xfrm>
            <a:off x="2296680" y="3193404"/>
            <a:ext cx="2696340" cy="923330"/>
          </a:xfrm>
          <a:prstGeom prst="rect">
            <a:avLst/>
          </a:prstGeom>
          <a:noFill/>
        </p:spPr>
        <p:txBody>
          <a:bodyPr wrap="square" rtlCol="0">
            <a:spAutoFit/>
          </a:bodyPr>
          <a:lstStyle/>
          <a:p>
            <a:pPr algn="ctr"/>
            <a:r>
              <a:rPr lang="en-US" b="1" dirty="0">
                <a:cs typeface="Arial Narrow"/>
              </a:rPr>
              <a:t>Coupling between negative increments and their inter-event times</a:t>
            </a:r>
          </a:p>
        </p:txBody>
      </p:sp>
      <p:sp>
        <p:nvSpPr>
          <p:cNvPr id="28" name="TextBox 27"/>
          <p:cNvSpPr txBox="1"/>
          <p:nvPr/>
        </p:nvSpPr>
        <p:spPr>
          <a:xfrm>
            <a:off x="5570629" y="3200414"/>
            <a:ext cx="2910043" cy="923330"/>
          </a:xfrm>
          <a:prstGeom prst="rect">
            <a:avLst/>
          </a:prstGeom>
          <a:noFill/>
        </p:spPr>
        <p:txBody>
          <a:bodyPr wrap="square" rtlCol="0">
            <a:spAutoFit/>
          </a:bodyPr>
          <a:lstStyle/>
          <a:p>
            <a:pPr algn="ctr"/>
            <a:r>
              <a:rPr lang="en-US" b="1" dirty="0">
                <a:cs typeface="Arial Narrow"/>
              </a:rPr>
              <a:t>Coupling between positive increments and their inter-event times</a:t>
            </a:r>
          </a:p>
        </p:txBody>
      </p:sp>
      <p:pic>
        <p:nvPicPr>
          <p:cNvPr id="2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1539" y="3961083"/>
            <a:ext cx="3238500" cy="28282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aphicFrame>
        <p:nvGraphicFramePr>
          <p:cNvPr id="31" name="Object 30"/>
          <p:cNvGraphicFramePr>
            <a:graphicFrameLocks noChangeAspect="1"/>
          </p:cNvGraphicFramePr>
          <p:nvPr>
            <p:extLst/>
          </p:nvPr>
        </p:nvGraphicFramePr>
        <p:xfrm>
          <a:off x="2198275" y="3901115"/>
          <a:ext cx="2374900" cy="728663"/>
        </p:xfrm>
        <a:graphic>
          <a:graphicData uri="http://schemas.openxmlformats.org/presentationml/2006/ole">
            <mc:AlternateContent xmlns:mc="http://schemas.openxmlformats.org/markup-compatibility/2006">
              <mc:Choice xmlns:v="urn:schemas-microsoft-com:vml" Requires="v">
                <p:oleObj spid="_x0000_s44146" name="Equation" r:id="rId7" imgW="1282700" imgH="393700" progId="Equation.3">
                  <p:embed/>
                </p:oleObj>
              </mc:Choice>
              <mc:Fallback>
                <p:oleObj name="Equation" r:id="rId7" imgW="1282700" imgH="393700" progId="Equation.3">
                  <p:embed/>
                  <p:pic>
                    <p:nvPicPr>
                      <p:cNvPr id="31" name="Object 30"/>
                      <p:cNvPicPr>
                        <a:picLocks noChangeAspect="1" noChangeArrowheads="1"/>
                      </p:cNvPicPr>
                      <p:nvPr/>
                    </p:nvPicPr>
                    <p:blipFill>
                      <a:blip r:embed="rId8"/>
                      <a:srcRect/>
                      <a:stretch>
                        <a:fillRect/>
                      </a:stretch>
                    </p:blipFill>
                    <p:spPr bwMode="auto">
                      <a:xfrm>
                        <a:off x="2198275" y="3901115"/>
                        <a:ext cx="2374900" cy="7286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2" name="Object 31"/>
          <p:cNvGraphicFramePr>
            <a:graphicFrameLocks noChangeAspect="1"/>
          </p:cNvGraphicFramePr>
          <p:nvPr>
            <p:extLst/>
          </p:nvPr>
        </p:nvGraphicFramePr>
        <p:xfrm>
          <a:off x="6781228" y="3937359"/>
          <a:ext cx="2398712" cy="728662"/>
        </p:xfrm>
        <a:graphic>
          <a:graphicData uri="http://schemas.openxmlformats.org/presentationml/2006/ole">
            <mc:AlternateContent xmlns:mc="http://schemas.openxmlformats.org/markup-compatibility/2006">
              <mc:Choice xmlns:v="urn:schemas-microsoft-com:vml" Requires="v">
                <p:oleObj spid="_x0000_s44147" name="Equation" r:id="rId9" imgW="1295400" imgH="393700" progId="Equation.3">
                  <p:embed/>
                </p:oleObj>
              </mc:Choice>
              <mc:Fallback>
                <p:oleObj name="Equation" r:id="rId9" imgW="1295400" imgH="393700" progId="Equation.3">
                  <p:embed/>
                  <p:pic>
                    <p:nvPicPr>
                      <p:cNvPr id="32" name="Object 31"/>
                      <p:cNvPicPr>
                        <a:picLocks noChangeAspect="1" noChangeArrowheads="1"/>
                      </p:cNvPicPr>
                      <p:nvPr/>
                    </p:nvPicPr>
                    <p:blipFill>
                      <a:blip r:embed="rId10"/>
                      <a:srcRect/>
                      <a:stretch>
                        <a:fillRect/>
                      </a:stretch>
                    </p:blipFill>
                    <p:spPr bwMode="auto">
                      <a:xfrm>
                        <a:off x="6781228" y="3937359"/>
                        <a:ext cx="2398712" cy="7286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15583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linds(horizontal)">
                                      <p:cBhvr>
                                        <p:cTn id="14" dur="500"/>
                                        <p:tgtEl>
                                          <p:spTgt spid="29"/>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linds(horizontal)">
                                      <p:cBhvr>
                                        <p:cTn id="18" dur="500"/>
                                        <p:tgtEl>
                                          <p:spTgt spid="3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linds(horizontal)">
                                      <p:cBhvr>
                                        <p:cTn id="21" dur="500"/>
                                        <p:tgtEl>
                                          <p:spTgt spid="2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linds(horizontal)">
                                      <p:cBhvr>
                                        <p:cTn id="24" dur="500"/>
                                        <p:tgtEl>
                                          <p:spTgt spid="28"/>
                                        </p:tgtEl>
                                      </p:cBhvr>
                                    </p:animEffect>
                                  </p:childTnLst>
                                </p:cTn>
                              </p:par>
                            </p:childTnLst>
                          </p:cTn>
                        </p:par>
                        <p:par>
                          <p:cTn id="25" fill="hold">
                            <p:stCondLst>
                              <p:cond delay="1500"/>
                            </p:stCondLst>
                            <p:childTnLst>
                              <p:par>
                                <p:cTn id="26" presetID="3" presetClass="entr" presetSubtype="1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childTnLst>
                          </p:cTn>
                        </p:par>
                        <p:par>
                          <p:cTn id="29" fill="hold">
                            <p:stCondLst>
                              <p:cond delay="2000"/>
                            </p:stCondLst>
                            <p:childTnLst>
                              <p:par>
                                <p:cTn id="30" presetID="3" presetClass="entr" presetSubtype="1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linds(horizontal)">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0" y="75815"/>
            <a:ext cx="9496778" cy="685800"/>
          </a:xfrm>
        </p:spPr>
        <p:txBody>
          <a:bodyPr/>
          <a:lstStyle/>
          <a:p>
            <a:r>
              <a:rPr lang="en-US" dirty="0"/>
              <a:t>Establish Dynamical State Equation</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23</a:t>
            </a:fld>
            <a:endParaRPr lang="en-US"/>
          </a:p>
        </p:txBody>
      </p:sp>
      <p:pic>
        <p:nvPicPr>
          <p:cNvPr id="5" name="图片 4"/>
          <p:cNvPicPr>
            <a:picLocks noChangeAspect="1"/>
          </p:cNvPicPr>
          <p:nvPr/>
        </p:nvPicPr>
        <p:blipFill>
          <a:blip r:embed="rId3"/>
          <a:stretch>
            <a:fillRect/>
          </a:stretch>
        </p:blipFill>
        <p:spPr>
          <a:xfrm>
            <a:off x="81010" y="1527099"/>
            <a:ext cx="6372225" cy="895350"/>
          </a:xfrm>
          <a:prstGeom prst="rect">
            <a:avLst/>
          </a:prstGeom>
        </p:spPr>
      </p:pic>
      <p:pic>
        <p:nvPicPr>
          <p:cNvPr id="6" name="图片 5"/>
          <p:cNvPicPr>
            <a:picLocks noChangeAspect="1"/>
          </p:cNvPicPr>
          <p:nvPr/>
        </p:nvPicPr>
        <p:blipFill>
          <a:blip r:embed="rId4"/>
          <a:stretch>
            <a:fillRect/>
          </a:stretch>
        </p:blipFill>
        <p:spPr>
          <a:xfrm>
            <a:off x="1567081" y="2224145"/>
            <a:ext cx="7058025" cy="819150"/>
          </a:xfrm>
          <a:prstGeom prst="rect">
            <a:avLst/>
          </a:prstGeom>
        </p:spPr>
      </p:pic>
      <p:sp>
        <p:nvSpPr>
          <p:cNvPr id="18" name="Content Placeholder 2"/>
          <p:cNvSpPr>
            <a:spLocks noGrp="1"/>
          </p:cNvSpPr>
          <p:nvPr>
            <p:ph idx="1"/>
          </p:nvPr>
        </p:nvSpPr>
        <p:spPr>
          <a:xfrm>
            <a:off x="2484" y="926071"/>
            <a:ext cx="9141515" cy="5430280"/>
          </a:xfrm>
        </p:spPr>
        <p:txBody>
          <a:bodyPr/>
          <a:lstStyle/>
          <a:p>
            <a:r>
              <a:rPr lang="en-US" dirty="0">
                <a:latin typeface="Arial Narrow"/>
                <a:cs typeface="Arial Narrow"/>
              </a:rPr>
              <a:t>Generalized fraction-order master equation</a:t>
            </a:r>
          </a:p>
          <a:p>
            <a:endParaRPr lang="en-US" dirty="0">
              <a:latin typeface="Arial Narrow"/>
              <a:cs typeface="Arial Narrow"/>
            </a:endParaRPr>
          </a:p>
          <a:p>
            <a:endParaRPr lang="en-US" dirty="0">
              <a:latin typeface="Arial Narrow"/>
              <a:cs typeface="Arial Narrow"/>
            </a:endParaRPr>
          </a:p>
          <a:p>
            <a:endParaRPr lang="en-US" dirty="0">
              <a:latin typeface="Arial Narrow"/>
              <a:cs typeface="Arial Narrow"/>
            </a:endParaRPr>
          </a:p>
          <a:p>
            <a:endParaRPr lang="en-US" dirty="0">
              <a:latin typeface="Arial Narrow"/>
              <a:cs typeface="Arial Narrow"/>
            </a:endParaRPr>
          </a:p>
          <a:p>
            <a:r>
              <a:rPr lang="en-US" dirty="0">
                <a:latin typeface="Arial Narrow"/>
                <a:cs typeface="Arial Narrow"/>
              </a:rPr>
              <a:t>Consider the asymmetry of + and – increments and power-law solutions family to the maximum causal entropy problem:</a:t>
            </a:r>
          </a:p>
          <a:p>
            <a:pPr lvl="1"/>
            <a:r>
              <a:rPr lang="en-US" dirty="0">
                <a:latin typeface="Arial Narrow"/>
                <a:cs typeface="Arial Narrow"/>
              </a:rPr>
              <a:t>Assume transition functional can take following general form:</a:t>
            </a:r>
          </a:p>
          <a:p>
            <a:pPr marL="457200" lvl="1" indent="0">
              <a:buNone/>
            </a:pPr>
            <a:endParaRPr lang="en-US" i="1" dirty="0">
              <a:latin typeface="Times New Roman"/>
              <a:cs typeface="Times New Roman"/>
            </a:endParaRPr>
          </a:p>
        </p:txBody>
      </p:sp>
      <p:sp>
        <p:nvSpPr>
          <p:cNvPr id="19" name="矩形 29"/>
          <p:cNvSpPr/>
          <p:nvPr/>
        </p:nvSpPr>
        <p:spPr>
          <a:xfrm>
            <a:off x="3364255" y="1684602"/>
            <a:ext cx="1130628" cy="53954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29"/>
          <p:cNvSpPr/>
          <p:nvPr/>
        </p:nvSpPr>
        <p:spPr>
          <a:xfrm>
            <a:off x="3965465" y="2363948"/>
            <a:ext cx="1058227" cy="53954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6"/>
          <p:cNvSpPr txBox="1"/>
          <p:nvPr/>
        </p:nvSpPr>
        <p:spPr>
          <a:xfrm>
            <a:off x="3624900" y="1346048"/>
            <a:ext cx="4395379" cy="338554"/>
          </a:xfrm>
          <a:prstGeom prst="rect">
            <a:avLst/>
          </a:prstGeom>
          <a:noFill/>
        </p:spPr>
        <p:txBody>
          <a:bodyPr wrap="square" rtlCol="0">
            <a:spAutoFit/>
          </a:bodyPr>
          <a:lstStyle/>
          <a:p>
            <a:r>
              <a:rPr lang="en-US" sz="1600" b="1" dirty="0">
                <a:cs typeface="Arial Narrow"/>
              </a:rPr>
              <a:t>Transition functional for + magnitude increments</a:t>
            </a:r>
          </a:p>
        </p:txBody>
      </p:sp>
      <p:sp>
        <p:nvSpPr>
          <p:cNvPr id="33" name="TextBox 26"/>
          <p:cNvSpPr txBox="1"/>
          <p:nvPr/>
        </p:nvSpPr>
        <p:spPr>
          <a:xfrm>
            <a:off x="4119971" y="2943920"/>
            <a:ext cx="4395379" cy="338554"/>
          </a:xfrm>
          <a:prstGeom prst="rect">
            <a:avLst/>
          </a:prstGeom>
          <a:noFill/>
        </p:spPr>
        <p:txBody>
          <a:bodyPr wrap="square" rtlCol="0">
            <a:spAutoFit/>
          </a:bodyPr>
          <a:lstStyle/>
          <a:p>
            <a:r>
              <a:rPr lang="en-US" sz="1600" b="1" dirty="0">
                <a:cs typeface="Arial Narrow"/>
              </a:rPr>
              <a:t>Transition functional for - magnitude increments</a:t>
            </a:r>
          </a:p>
        </p:txBody>
      </p:sp>
      <p:pic>
        <p:nvPicPr>
          <p:cNvPr id="7" name="图片 6"/>
          <p:cNvPicPr>
            <a:picLocks noChangeAspect="1"/>
          </p:cNvPicPr>
          <p:nvPr/>
        </p:nvPicPr>
        <p:blipFill>
          <a:blip r:embed="rId5"/>
          <a:stretch>
            <a:fillRect/>
          </a:stretch>
        </p:blipFill>
        <p:spPr>
          <a:xfrm>
            <a:off x="665052" y="4885375"/>
            <a:ext cx="6600825" cy="581025"/>
          </a:xfrm>
          <a:prstGeom prst="rect">
            <a:avLst/>
          </a:prstGeom>
        </p:spPr>
      </p:pic>
      <p:pic>
        <p:nvPicPr>
          <p:cNvPr id="8" name="图片 7"/>
          <p:cNvPicPr>
            <a:picLocks noChangeAspect="1"/>
          </p:cNvPicPr>
          <p:nvPr/>
        </p:nvPicPr>
        <p:blipFill>
          <a:blip r:embed="rId6"/>
          <a:stretch>
            <a:fillRect/>
          </a:stretch>
        </p:blipFill>
        <p:spPr>
          <a:xfrm>
            <a:off x="730540" y="5602501"/>
            <a:ext cx="6381750" cy="628650"/>
          </a:xfrm>
          <a:prstGeom prst="rect">
            <a:avLst/>
          </a:prstGeom>
        </p:spPr>
      </p:pic>
      <p:pic>
        <p:nvPicPr>
          <p:cNvPr id="9" name="图片 8"/>
          <p:cNvPicPr>
            <a:picLocks noChangeAspect="1"/>
          </p:cNvPicPr>
          <p:nvPr/>
        </p:nvPicPr>
        <p:blipFill>
          <a:blip r:embed="rId7"/>
          <a:stretch>
            <a:fillRect/>
          </a:stretch>
        </p:blipFill>
        <p:spPr>
          <a:xfrm>
            <a:off x="7417020" y="5017148"/>
            <a:ext cx="1333500" cy="371475"/>
          </a:xfrm>
          <a:prstGeom prst="rect">
            <a:avLst/>
          </a:prstGeom>
        </p:spPr>
      </p:pic>
      <p:pic>
        <p:nvPicPr>
          <p:cNvPr id="10" name="图片 9"/>
          <p:cNvPicPr>
            <a:picLocks noChangeAspect="1"/>
          </p:cNvPicPr>
          <p:nvPr/>
        </p:nvPicPr>
        <p:blipFill>
          <a:blip r:embed="rId8"/>
          <a:stretch>
            <a:fillRect/>
          </a:stretch>
        </p:blipFill>
        <p:spPr>
          <a:xfrm>
            <a:off x="7483695" y="5610697"/>
            <a:ext cx="1200150" cy="419100"/>
          </a:xfrm>
          <a:prstGeom prst="rect">
            <a:avLst/>
          </a:prstGeom>
        </p:spPr>
      </p:pic>
    </p:spTree>
    <p:extLst>
      <p:ext uri="{BB962C8B-B14F-4D97-AF65-F5344CB8AC3E}">
        <p14:creationId xmlns:p14="http://schemas.microsoft.com/office/powerpoint/2010/main" val="75107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0" y="75815"/>
            <a:ext cx="9496778" cy="685800"/>
          </a:xfrm>
        </p:spPr>
        <p:txBody>
          <a:bodyPr/>
          <a:lstStyle/>
          <a:p>
            <a:r>
              <a:rPr lang="en-US" dirty="0"/>
              <a:t>Establish Dynamical State Equation (Cont’d)</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24</a:t>
            </a:fld>
            <a:endParaRPr lang="en-US"/>
          </a:p>
        </p:txBody>
      </p:sp>
      <p:sp>
        <p:nvSpPr>
          <p:cNvPr id="18" name="Content Placeholder 2"/>
          <p:cNvSpPr>
            <a:spLocks noGrp="1"/>
          </p:cNvSpPr>
          <p:nvPr>
            <p:ph idx="1"/>
          </p:nvPr>
        </p:nvSpPr>
        <p:spPr>
          <a:xfrm>
            <a:off x="2484" y="926071"/>
            <a:ext cx="9141515" cy="4472194"/>
          </a:xfrm>
        </p:spPr>
        <p:txBody>
          <a:bodyPr>
            <a:normAutofit/>
          </a:bodyPr>
          <a:lstStyle/>
          <a:p>
            <a:r>
              <a:rPr lang="en-US" dirty="0">
                <a:latin typeface="Arial Narrow"/>
                <a:cs typeface="Arial Narrow"/>
              </a:rPr>
              <a:t>Connects to </a:t>
            </a:r>
            <a:r>
              <a:rPr lang="en-US" dirty="0" err="1">
                <a:latin typeface="Arial Narrow"/>
                <a:cs typeface="Arial Narrow"/>
              </a:rPr>
              <a:t>Riesz</a:t>
            </a:r>
            <a:r>
              <a:rPr lang="en-US" dirty="0">
                <a:latin typeface="Arial Narrow"/>
                <a:cs typeface="Arial Narrow"/>
              </a:rPr>
              <a:t>-Feller fraction-order derivative:</a:t>
            </a:r>
          </a:p>
          <a:p>
            <a:endParaRPr lang="en-US" dirty="0">
              <a:latin typeface="Arial Narrow"/>
              <a:cs typeface="Arial Narrow"/>
            </a:endParaRPr>
          </a:p>
          <a:p>
            <a:endParaRPr lang="en-US" dirty="0">
              <a:latin typeface="Arial Narrow"/>
              <a:cs typeface="Arial Narrow"/>
            </a:endParaRPr>
          </a:p>
          <a:p>
            <a:endParaRPr lang="en-US" dirty="0">
              <a:latin typeface="Arial Narrow"/>
              <a:cs typeface="Arial Narrow"/>
            </a:endParaRPr>
          </a:p>
          <a:p>
            <a:r>
              <a:rPr lang="en-US" dirty="0">
                <a:latin typeface="Arial Narrow"/>
                <a:cs typeface="Arial Narrow"/>
              </a:rPr>
              <a:t>Consider the general case where the transition probability is described by the distribution of power-law exponents        , we have</a:t>
            </a:r>
          </a:p>
          <a:p>
            <a:endParaRPr lang="en-US" dirty="0">
              <a:latin typeface="Arial Narrow"/>
              <a:cs typeface="Arial Narrow"/>
            </a:endParaRPr>
          </a:p>
          <a:p>
            <a:endParaRPr lang="en-US" dirty="0">
              <a:latin typeface="Arial Narrow"/>
              <a:cs typeface="Arial Narrow"/>
            </a:endParaRPr>
          </a:p>
          <a:p>
            <a:endParaRPr lang="en-US" dirty="0">
              <a:latin typeface="Arial Narrow"/>
              <a:cs typeface="Arial Narrow"/>
            </a:endParaRPr>
          </a:p>
          <a:p>
            <a:endParaRPr lang="en-US" dirty="0">
              <a:latin typeface="Arial Narrow"/>
              <a:cs typeface="Arial Narrow"/>
            </a:endParaRPr>
          </a:p>
          <a:p>
            <a:pPr marL="457200" lvl="1" indent="0">
              <a:buNone/>
            </a:pPr>
            <a:endParaRPr lang="en-US" i="1" dirty="0">
              <a:latin typeface="Times New Roman"/>
              <a:cs typeface="Times New Roman"/>
            </a:endParaRPr>
          </a:p>
        </p:txBody>
      </p:sp>
      <p:graphicFrame>
        <p:nvGraphicFramePr>
          <p:cNvPr id="15" name="Object 7"/>
          <p:cNvGraphicFramePr>
            <a:graphicFrameLocks noChangeAspect="1"/>
          </p:cNvGraphicFramePr>
          <p:nvPr>
            <p:extLst>
              <p:ext uri="{D42A27DB-BD31-4B8C-83A1-F6EECF244321}">
                <p14:modId xmlns:p14="http://schemas.microsoft.com/office/powerpoint/2010/main" val="899342664"/>
              </p:ext>
            </p:extLst>
          </p:nvPr>
        </p:nvGraphicFramePr>
        <p:xfrm>
          <a:off x="-85725" y="1435100"/>
          <a:ext cx="9229725" cy="1122363"/>
        </p:xfrm>
        <a:graphic>
          <a:graphicData uri="http://schemas.openxmlformats.org/presentationml/2006/ole">
            <mc:AlternateContent xmlns:mc="http://schemas.openxmlformats.org/markup-compatibility/2006">
              <mc:Choice xmlns:v="urn:schemas-microsoft-com:vml" Requires="v">
                <p:oleObj spid="_x0000_s46138" name="公式" r:id="rId4" imgW="5016500" imgH="609600" progId="Equation.3">
                  <p:embed/>
                </p:oleObj>
              </mc:Choice>
              <mc:Fallback>
                <p:oleObj name="公式" r:id="rId4" imgW="5016500" imgH="609600" progId="Equation.3">
                  <p:embed/>
                  <p:pic>
                    <p:nvPicPr>
                      <p:cNvPr id="8" name="Object 7"/>
                      <p:cNvPicPr>
                        <a:picLocks noChangeAspect="1" noChangeArrowheads="1"/>
                      </p:cNvPicPr>
                      <p:nvPr/>
                    </p:nvPicPr>
                    <p:blipFill>
                      <a:blip r:embed="rId5"/>
                      <a:srcRect/>
                      <a:stretch>
                        <a:fillRect/>
                      </a:stretch>
                    </p:blipFill>
                    <p:spPr bwMode="auto">
                      <a:xfrm>
                        <a:off x="-85725" y="1435100"/>
                        <a:ext cx="9229725" cy="1122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 name="AutoShape 17"/>
          <p:cNvSpPr>
            <a:spLocks noChangeArrowheads="1"/>
          </p:cNvSpPr>
          <p:nvPr/>
        </p:nvSpPr>
        <p:spPr bwMode="auto">
          <a:xfrm>
            <a:off x="998489" y="1446945"/>
            <a:ext cx="4120432" cy="1196049"/>
          </a:xfrm>
          <a:prstGeom prst="roundRect">
            <a:avLst>
              <a:gd name="adj" fmla="val 16667"/>
            </a:avLst>
          </a:prstGeom>
          <a:solidFill>
            <a:srgbClr val="FFFF99">
              <a:alpha val="30980"/>
            </a:srgbClr>
          </a:solidFill>
          <a:ln w="38100">
            <a:solidFill>
              <a:srgbClr val="A50021"/>
            </a:solidFill>
            <a:round/>
            <a:headEnd/>
            <a:tailEnd/>
          </a:ln>
        </p:spPr>
        <p:txBody>
          <a:bodyPr wrap="none"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0" hangingPunct="0"/>
            <a:endParaRPr lang="zh-CN" altLang="zh-CN">
              <a:solidFill>
                <a:srgbClr val="000000"/>
              </a:solidFill>
              <a:ea typeface="宋体" pitchFamily="2" charset="-122"/>
            </a:endParaRPr>
          </a:p>
        </p:txBody>
      </p:sp>
      <p:sp>
        <p:nvSpPr>
          <p:cNvPr id="17" name="AutoShape 17"/>
          <p:cNvSpPr>
            <a:spLocks noChangeArrowheads="1"/>
          </p:cNvSpPr>
          <p:nvPr/>
        </p:nvSpPr>
        <p:spPr bwMode="auto">
          <a:xfrm>
            <a:off x="5244515" y="1445818"/>
            <a:ext cx="3841109" cy="1196049"/>
          </a:xfrm>
          <a:prstGeom prst="roundRect">
            <a:avLst>
              <a:gd name="adj" fmla="val 16667"/>
            </a:avLst>
          </a:prstGeom>
          <a:solidFill>
            <a:srgbClr val="FFFF99">
              <a:alpha val="30980"/>
            </a:srgbClr>
          </a:solidFill>
          <a:ln w="38100">
            <a:solidFill>
              <a:srgbClr val="A50021"/>
            </a:solidFill>
            <a:round/>
            <a:headEnd/>
            <a:tailEnd/>
          </a:ln>
        </p:spPr>
        <p:txBody>
          <a:bodyPr wrap="none"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0" hangingPunct="0"/>
            <a:endParaRPr lang="zh-CN" altLang="zh-CN">
              <a:solidFill>
                <a:srgbClr val="000000"/>
              </a:solidFill>
              <a:ea typeface="宋体" pitchFamily="2" charset="-122"/>
            </a:endParaRPr>
          </a:p>
        </p:txBody>
      </p:sp>
      <p:graphicFrame>
        <p:nvGraphicFramePr>
          <p:cNvPr id="22" name="Object 31"/>
          <p:cNvGraphicFramePr>
            <a:graphicFrameLocks noChangeAspect="1"/>
          </p:cNvGraphicFramePr>
          <p:nvPr>
            <p:extLst>
              <p:ext uri="{D42A27DB-BD31-4B8C-83A1-F6EECF244321}">
                <p14:modId xmlns:p14="http://schemas.microsoft.com/office/powerpoint/2010/main" val="582363206"/>
              </p:ext>
            </p:extLst>
          </p:nvPr>
        </p:nvGraphicFramePr>
        <p:xfrm>
          <a:off x="7165069" y="3404810"/>
          <a:ext cx="565150" cy="376237"/>
        </p:xfrm>
        <a:graphic>
          <a:graphicData uri="http://schemas.openxmlformats.org/presentationml/2006/ole">
            <mc:AlternateContent xmlns:mc="http://schemas.openxmlformats.org/markup-compatibility/2006">
              <mc:Choice xmlns:v="urn:schemas-microsoft-com:vml" Requires="v">
                <p:oleObj spid="_x0000_s46139" name="公式" r:id="rId6" imgW="304560" imgH="203040" progId="Equation.3">
                  <p:embed/>
                </p:oleObj>
              </mc:Choice>
              <mc:Fallback>
                <p:oleObj name="公式" r:id="rId6" imgW="304560" imgH="203040" progId="Equation.3">
                  <p:embed/>
                  <p:pic>
                    <p:nvPicPr>
                      <p:cNvPr id="32" name="Object 31"/>
                      <p:cNvPicPr>
                        <a:picLocks noChangeAspect="1" noChangeArrowheads="1"/>
                      </p:cNvPicPr>
                      <p:nvPr/>
                    </p:nvPicPr>
                    <p:blipFill>
                      <a:blip r:embed="rId7"/>
                      <a:srcRect/>
                      <a:stretch>
                        <a:fillRect/>
                      </a:stretch>
                    </p:blipFill>
                    <p:spPr bwMode="auto">
                      <a:xfrm>
                        <a:off x="7165069" y="3404810"/>
                        <a:ext cx="565150" cy="376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2" name="组合 11"/>
          <p:cNvGrpSpPr/>
          <p:nvPr/>
        </p:nvGrpSpPr>
        <p:grpSpPr>
          <a:xfrm>
            <a:off x="913408" y="4099015"/>
            <a:ext cx="7690077" cy="889950"/>
            <a:chOff x="825273" y="4230705"/>
            <a:chExt cx="7690077" cy="889950"/>
          </a:xfrm>
        </p:grpSpPr>
        <p:pic>
          <p:nvPicPr>
            <p:cNvPr id="3" name="图片 2"/>
            <p:cNvPicPr>
              <a:picLocks noChangeAspect="1"/>
            </p:cNvPicPr>
            <p:nvPr/>
          </p:nvPicPr>
          <p:blipFill>
            <a:blip r:embed="rId8"/>
            <a:stretch>
              <a:fillRect/>
            </a:stretch>
          </p:blipFill>
          <p:spPr>
            <a:xfrm>
              <a:off x="825273" y="4230705"/>
              <a:ext cx="5184928" cy="889950"/>
            </a:xfrm>
            <a:prstGeom prst="rect">
              <a:avLst/>
            </a:prstGeom>
          </p:spPr>
        </p:pic>
        <p:pic>
          <p:nvPicPr>
            <p:cNvPr id="11" name="图片 10"/>
            <p:cNvPicPr>
              <a:picLocks noChangeAspect="1"/>
            </p:cNvPicPr>
            <p:nvPr/>
          </p:nvPicPr>
          <p:blipFill>
            <a:blip r:embed="rId9"/>
            <a:stretch>
              <a:fillRect/>
            </a:stretch>
          </p:blipFill>
          <p:spPr>
            <a:xfrm>
              <a:off x="6098410" y="4299390"/>
              <a:ext cx="2416940" cy="752580"/>
            </a:xfrm>
            <a:prstGeom prst="rect">
              <a:avLst/>
            </a:prstGeom>
          </p:spPr>
        </p:pic>
      </p:grpSp>
      <p:sp>
        <p:nvSpPr>
          <p:cNvPr id="24" name="矩形 29"/>
          <p:cNvSpPr/>
          <p:nvPr/>
        </p:nvSpPr>
        <p:spPr>
          <a:xfrm>
            <a:off x="2118427" y="4274218"/>
            <a:ext cx="1043414" cy="53954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9"/>
          <p:cNvSpPr/>
          <p:nvPr/>
        </p:nvSpPr>
        <p:spPr>
          <a:xfrm>
            <a:off x="6964943" y="4282789"/>
            <a:ext cx="1638542" cy="53954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480950" y="3821982"/>
            <a:ext cx="2696340" cy="369332"/>
          </a:xfrm>
          <a:prstGeom prst="rect">
            <a:avLst/>
          </a:prstGeom>
          <a:noFill/>
        </p:spPr>
        <p:txBody>
          <a:bodyPr wrap="square" rtlCol="0">
            <a:spAutoFit/>
          </a:bodyPr>
          <a:lstStyle/>
          <a:p>
            <a:r>
              <a:rPr lang="en-US" b="1" dirty="0">
                <a:cs typeface="Arial Narrow"/>
              </a:rPr>
              <a:t>Temporal dependency</a:t>
            </a:r>
          </a:p>
        </p:txBody>
      </p:sp>
      <p:sp>
        <p:nvSpPr>
          <p:cNvPr id="28" name="TextBox 26"/>
          <p:cNvSpPr txBox="1"/>
          <p:nvPr/>
        </p:nvSpPr>
        <p:spPr>
          <a:xfrm>
            <a:off x="6788475" y="3775272"/>
            <a:ext cx="2696340" cy="369332"/>
          </a:xfrm>
          <a:prstGeom prst="rect">
            <a:avLst/>
          </a:prstGeom>
          <a:noFill/>
        </p:spPr>
        <p:txBody>
          <a:bodyPr wrap="square" rtlCol="0">
            <a:spAutoFit/>
          </a:bodyPr>
          <a:lstStyle/>
          <a:p>
            <a:r>
              <a:rPr lang="en-US" b="1" dirty="0">
                <a:cs typeface="Arial Narrow"/>
              </a:rPr>
              <a:t>Space dependency</a:t>
            </a:r>
          </a:p>
        </p:txBody>
      </p:sp>
    </p:spTree>
    <p:extLst>
      <p:ext uri="{BB962C8B-B14F-4D97-AF65-F5344CB8AC3E}">
        <p14:creationId xmlns:p14="http://schemas.microsoft.com/office/powerpoint/2010/main" val="305096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linds(horizontal)">
                                      <p:cBhvr>
                                        <p:cTn id="19" dur="500"/>
                                        <p:tgtEl>
                                          <p:spTgt spid="2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0" y="75815"/>
            <a:ext cx="9496778" cy="685800"/>
          </a:xfrm>
        </p:spPr>
        <p:txBody>
          <a:bodyPr/>
          <a:lstStyle/>
          <a:p>
            <a:r>
              <a:rPr lang="en-US" dirty="0"/>
              <a:t>Establish Dynamical State Equation (Cont’d)</a:t>
            </a:r>
          </a:p>
        </p:txBody>
      </p:sp>
      <p:sp>
        <p:nvSpPr>
          <p:cNvPr id="4" name="Slide Number Placeholder 3"/>
          <p:cNvSpPr>
            <a:spLocks noGrp="1"/>
          </p:cNvSpPr>
          <p:nvPr>
            <p:ph type="sldNum" sz="quarter" idx="12"/>
          </p:nvPr>
        </p:nvSpPr>
        <p:spPr/>
        <p:txBody>
          <a:bodyPr/>
          <a:lstStyle/>
          <a:p>
            <a:pPr>
              <a:defRPr/>
            </a:pPr>
            <a:fld id="{6BACAB69-1B2F-42C9-A36B-19E28B50061C}" type="slidenum">
              <a:rPr lang="en-US" smtClean="0"/>
              <a:pPr>
                <a:defRPr/>
              </a:pPr>
              <a:t>25</a:t>
            </a:fld>
            <a:endParaRPr lang="en-US"/>
          </a:p>
        </p:txBody>
      </p:sp>
      <p:sp>
        <p:nvSpPr>
          <p:cNvPr id="18" name="Content Placeholder 2"/>
          <p:cNvSpPr>
            <a:spLocks noGrp="1"/>
          </p:cNvSpPr>
          <p:nvPr>
            <p:ph idx="1"/>
          </p:nvPr>
        </p:nvSpPr>
        <p:spPr>
          <a:xfrm>
            <a:off x="2484" y="926070"/>
            <a:ext cx="9141515" cy="5931929"/>
          </a:xfrm>
        </p:spPr>
        <p:txBody>
          <a:bodyPr>
            <a:normAutofit/>
          </a:bodyPr>
          <a:lstStyle/>
          <a:p>
            <a:r>
              <a:rPr lang="en-US" altLang="zh-CN" dirty="0">
                <a:latin typeface="Arial Narrow"/>
                <a:cs typeface="Arial Narrow"/>
              </a:rPr>
              <a:t>Multiply both sides with |</a:t>
            </a:r>
            <a:r>
              <a:rPr lang="en-US" altLang="zh-CN" dirty="0" err="1">
                <a:latin typeface="Arial Narrow"/>
                <a:cs typeface="Arial Narrow"/>
              </a:rPr>
              <a:t>x|</a:t>
            </a:r>
            <a:r>
              <a:rPr lang="en-US" altLang="zh-CN" baseline="30000" dirty="0" err="1">
                <a:latin typeface="Arial Narrow"/>
                <a:cs typeface="Arial Narrow"/>
              </a:rPr>
              <a:t>k</a:t>
            </a:r>
            <a:r>
              <a:rPr lang="en-US" altLang="zh-CN" dirty="0">
                <a:latin typeface="Arial Narrow"/>
                <a:cs typeface="Arial Narrow"/>
              </a:rPr>
              <a:t>, integrate over x-magnitude space by noting k-</a:t>
            </a:r>
            <a:r>
              <a:rPr lang="en-US" altLang="zh-CN" dirty="0" err="1">
                <a:latin typeface="Arial Narrow"/>
                <a:cs typeface="Arial Narrow"/>
              </a:rPr>
              <a:t>th</a:t>
            </a:r>
            <a:r>
              <a:rPr lang="en-US" altLang="zh-CN" dirty="0">
                <a:latin typeface="Arial Narrow"/>
                <a:cs typeface="Arial Narrow"/>
              </a:rPr>
              <a:t> order moment, we have:</a:t>
            </a:r>
          </a:p>
          <a:p>
            <a:endParaRPr lang="en-US" altLang="zh-CN" dirty="0">
              <a:latin typeface="Arial Narrow"/>
              <a:cs typeface="Arial Narrow"/>
            </a:endParaRPr>
          </a:p>
          <a:p>
            <a:endParaRPr lang="en-US" altLang="zh-CN" dirty="0">
              <a:latin typeface="Arial Narrow"/>
              <a:cs typeface="Arial Narrow"/>
            </a:endParaRPr>
          </a:p>
          <a:p>
            <a:endParaRPr lang="en-US" altLang="zh-CN" dirty="0">
              <a:latin typeface="Arial Narrow"/>
              <a:cs typeface="Arial Narrow"/>
            </a:endParaRPr>
          </a:p>
          <a:p>
            <a:r>
              <a:rPr lang="en-US" altLang="zh-CN" dirty="0">
                <a:latin typeface="Arial Narrow"/>
                <a:cs typeface="Arial Narrow"/>
              </a:rPr>
              <a:t>Consider the first-order moment and discretize via </a:t>
            </a:r>
            <a:r>
              <a:rPr lang="en-US" altLang="zh-CN" dirty="0" err="1">
                <a:latin typeface="Arial Narrow"/>
                <a:cs typeface="Arial Narrow"/>
              </a:rPr>
              <a:t>Grunwald-Letnikov</a:t>
            </a:r>
            <a:r>
              <a:rPr lang="en-US" altLang="zh-CN" dirty="0">
                <a:latin typeface="Arial Narrow"/>
                <a:cs typeface="Arial Narrow"/>
              </a:rPr>
              <a:t> fractional-derivative operator, we retrieve:</a:t>
            </a:r>
          </a:p>
          <a:p>
            <a:endParaRPr lang="en-US" altLang="zh-CN" dirty="0">
              <a:latin typeface="Arial Narrow"/>
              <a:cs typeface="Arial Narrow"/>
            </a:endParaRPr>
          </a:p>
          <a:p>
            <a:endParaRPr lang="en-US" altLang="zh-CN" dirty="0">
              <a:latin typeface="Arial Narrow"/>
              <a:cs typeface="Arial Narrow"/>
            </a:endParaRPr>
          </a:p>
          <a:p>
            <a:endParaRPr lang="en-US" altLang="zh-CN" dirty="0">
              <a:latin typeface="Arial Narrow"/>
              <a:cs typeface="Arial Narrow"/>
            </a:endParaRPr>
          </a:p>
          <a:p>
            <a:endParaRPr lang="en-US" altLang="zh-CN" dirty="0">
              <a:latin typeface="Arial Narrow"/>
              <a:cs typeface="Arial Narrow"/>
            </a:endParaRPr>
          </a:p>
          <a:p>
            <a:pPr marL="0" indent="0">
              <a:buNone/>
            </a:pPr>
            <a:r>
              <a:rPr lang="en-US" altLang="zh-CN" dirty="0">
                <a:latin typeface="Arial Narrow"/>
                <a:cs typeface="Arial Narrow"/>
              </a:rPr>
              <a:t>. </a:t>
            </a:r>
          </a:p>
          <a:p>
            <a:endParaRPr lang="en-US" altLang="zh-CN" dirty="0">
              <a:latin typeface="Arial Narrow"/>
              <a:cs typeface="Arial Narrow"/>
            </a:endParaRPr>
          </a:p>
          <a:p>
            <a:endParaRPr lang="en-US" altLang="zh-CN" dirty="0">
              <a:latin typeface="Arial Narrow"/>
              <a:cs typeface="Arial Narrow"/>
            </a:endParaRPr>
          </a:p>
          <a:p>
            <a:endParaRPr lang="en-US" altLang="zh-CN" baseline="30000" dirty="0">
              <a:latin typeface="Arial Narrow"/>
              <a:cs typeface="Arial Narrow"/>
            </a:endParaRPr>
          </a:p>
          <a:p>
            <a:endParaRPr lang="en-US" altLang="zh-CN" baseline="30000" dirty="0">
              <a:latin typeface="Arial Narrow"/>
              <a:cs typeface="Arial Narrow"/>
            </a:endParaRPr>
          </a:p>
          <a:p>
            <a:endParaRPr lang="en-US" altLang="zh-CN" baseline="30000" dirty="0">
              <a:latin typeface="Arial Narrow"/>
              <a:cs typeface="Arial Narrow"/>
            </a:endParaRPr>
          </a:p>
          <a:p>
            <a:endParaRPr lang="en-US" altLang="zh-CN" dirty="0">
              <a:latin typeface="Arial Narrow"/>
              <a:cs typeface="Arial Narrow"/>
            </a:endParaRPr>
          </a:p>
          <a:p>
            <a:endParaRPr lang="en-US" dirty="0">
              <a:latin typeface="Arial Narrow"/>
              <a:cs typeface="Arial Narrow"/>
            </a:endParaRPr>
          </a:p>
          <a:p>
            <a:pPr marL="0" indent="0">
              <a:buNone/>
            </a:pPr>
            <a:endParaRPr lang="en-US" dirty="0">
              <a:latin typeface="Arial Narrow"/>
              <a:cs typeface="Arial Narrow"/>
            </a:endParaRPr>
          </a:p>
          <a:p>
            <a:pPr marL="457200" lvl="1" indent="0">
              <a:buNone/>
            </a:pPr>
            <a:endParaRPr lang="en-US" i="1" dirty="0">
              <a:latin typeface="Times New Roman"/>
              <a:cs typeface="Times New Roman"/>
            </a:endParaRPr>
          </a:p>
        </p:txBody>
      </p:sp>
      <p:pic>
        <p:nvPicPr>
          <p:cNvPr id="19" name="图片 18"/>
          <p:cNvPicPr>
            <a:picLocks noChangeAspect="1"/>
          </p:cNvPicPr>
          <p:nvPr/>
        </p:nvPicPr>
        <p:blipFill>
          <a:blip r:embed="rId3"/>
          <a:stretch>
            <a:fillRect/>
          </a:stretch>
        </p:blipFill>
        <p:spPr>
          <a:xfrm>
            <a:off x="2678950" y="2653500"/>
            <a:ext cx="3402361" cy="661770"/>
          </a:xfrm>
          <a:prstGeom prst="rect">
            <a:avLst/>
          </a:prstGeom>
        </p:spPr>
      </p:pic>
      <p:pic>
        <p:nvPicPr>
          <p:cNvPr id="5" name="图片 4"/>
          <p:cNvPicPr>
            <a:picLocks noChangeAspect="1"/>
          </p:cNvPicPr>
          <p:nvPr/>
        </p:nvPicPr>
        <p:blipFill>
          <a:blip r:embed="rId4"/>
          <a:stretch>
            <a:fillRect/>
          </a:stretch>
        </p:blipFill>
        <p:spPr>
          <a:xfrm>
            <a:off x="583544" y="1730488"/>
            <a:ext cx="4245855" cy="923012"/>
          </a:xfrm>
          <a:prstGeom prst="rect">
            <a:avLst/>
          </a:prstGeom>
        </p:spPr>
      </p:pic>
      <p:pic>
        <p:nvPicPr>
          <p:cNvPr id="6" name="图片 5"/>
          <p:cNvPicPr>
            <a:picLocks noChangeAspect="1"/>
          </p:cNvPicPr>
          <p:nvPr/>
        </p:nvPicPr>
        <p:blipFill>
          <a:blip r:embed="rId5"/>
          <a:stretch>
            <a:fillRect/>
          </a:stretch>
        </p:blipFill>
        <p:spPr>
          <a:xfrm>
            <a:off x="4829399" y="1730488"/>
            <a:ext cx="3283027" cy="781042"/>
          </a:xfrm>
          <a:prstGeom prst="rect">
            <a:avLst/>
          </a:prstGeom>
        </p:spPr>
      </p:pic>
      <p:pic>
        <p:nvPicPr>
          <p:cNvPr id="8" name="图片 7"/>
          <p:cNvPicPr>
            <a:picLocks noChangeAspect="1"/>
          </p:cNvPicPr>
          <p:nvPr/>
        </p:nvPicPr>
        <p:blipFill>
          <a:blip r:embed="rId6"/>
          <a:stretch>
            <a:fillRect/>
          </a:stretch>
        </p:blipFill>
        <p:spPr>
          <a:xfrm>
            <a:off x="3018055" y="4204888"/>
            <a:ext cx="2724150" cy="600075"/>
          </a:xfrm>
          <a:prstGeom prst="rect">
            <a:avLst/>
          </a:prstGeom>
        </p:spPr>
      </p:pic>
      <p:sp>
        <p:nvSpPr>
          <p:cNvPr id="9" name="文本框 8"/>
          <p:cNvSpPr txBox="1"/>
          <p:nvPr/>
        </p:nvSpPr>
        <p:spPr>
          <a:xfrm>
            <a:off x="5777421" y="4285180"/>
            <a:ext cx="3331361" cy="369332"/>
          </a:xfrm>
          <a:prstGeom prst="rect">
            <a:avLst/>
          </a:prstGeom>
          <a:noFill/>
        </p:spPr>
        <p:txBody>
          <a:bodyPr wrap="none" rtlCol="0">
            <a:spAutoFit/>
          </a:bodyPr>
          <a:lstStyle/>
          <a:p>
            <a:r>
              <a:rPr lang="en-US" altLang="zh-CN" dirty="0">
                <a:latin typeface="Arial Narrow"/>
                <a:cs typeface="Arial Narrow"/>
              </a:rPr>
              <a:t>Note: </a:t>
            </a:r>
            <a:r>
              <a:rPr lang="en-US" altLang="zh-CN" dirty="0" err="1">
                <a:latin typeface="Arial Narrow"/>
                <a:cs typeface="Arial Narrow"/>
              </a:rPr>
              <a:t>M</a:t>
            </a:r>
            <a:r>
              <a:rPr lang="en-US" altLang="zh-CN" baseline="-25000" dirty="0" err="1">
                <a:latin typeface="Arial Narrow"/>
                <a:cs typeface="Arial Narrow"/>
              </a:rPr>
              <a:t>j</a:t>
            </a:r>
            <a:r>
              <a:rPr lang="en-US" altLang="zh-CN" dirty="0">
                <a:latin typeface="Arial Narrow"/>
                <a:cs typeface="Arial Narrow"/>
              </a:rPr>
              <a:t>(t) is the mean of j-</a:t>
            </a:r>
            <a:r>
              <a:rPr lang="en-US" altLang="zh-CN" dirty="0" err="1">
                <a:latin typeface="Arial Narrow"/>
                <a:cs typeface="Arial Narrow"/>
              </a:rPr>
              <a:t>th</a:t>
            </a:r>
            <a:r>
              <a:rPr lang="en-US" altLang="zh-CN" dirty="0">
                <a:latin typeface="Arial Narrow"/>
                <a:cs typeface="Arial Narrow"/>
              </a:rPr>
              <a:t> process</a:t>
            </a:r>
            <a:endParaRPr lang="zh-CN" altLang="en-US" dirty="0"/>
          </a:p>
        </p:txBody>
      </p:sp>
      <p:sp>
        <p:nvSpPr>
          <p:cNvPr id="23" name="Content Placeholder 2"/>
          <p:cNvSpPr txBox="1">
            <a:spLocks/>
          </p:cNvSpPr>
          <p:nvPr/>
        </p:nvSpPr>
        <p:spPr>
          <a:xfrm>
            <a:off x="2485" y="4668666"/>
            <a:ext cx="9141515" cy="5931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Narrow"/>
                <a:cs typeface="Arial Narrow"/>
              </a:rPr>
              <a:t>Incorporate noise term and spatial cross coupling for multi-dimensional case:</a:t>
            </a:r>
          </a:p>
          <a:p>
            <a:endParaRPr lang="en-US" altLang="zh-CN" dirty="0">
              <a:latin typeface="Arial Narrow"/>
              <a:cs typeface="Arial Narrow"/>
            </a:endParaRPr>
          </a:p>
          <a:p>
            <a:endParaRPr lang="en-US" altLang="zh-CN" dirty="0">
              <a:latin typeface="Arial Narrow"/>
              <a:cs typeface="Arial Narrow"/>
            </a:endParaRPr>
          </a:p>
          <a:p>
            <a:pPr marL="0" indent="0">
              <a:buFont typeface="Wingdings" panose="05000000000000000000" pitchFamily="2" charset="2"/>
              <a:buNone/>
            </a:pPr>
            <a:r>
              <a:rPr lang="en-US" altLang="zh-CN" dirty="0">
                <a:latin typeface="Arial Narrow"/>
                <a:cs typeface="Arial Narrow"/>
              </a:rPr>
              <a:t>. </a:t>
            </a:r>
          </a:p>
          <a:p>
            <a:endParaRPr lang="en-US" altLang="zh-CN" dirty="0">
              <a:latin typeface="Arial Narrow"/>
              <a:cs typeface="Arial Narrow"/>
            </a:endParaRPr>
          </a:p>
          <a:p>
            <a:endParaRPr lang="en-US" altLang="zh-CN" dirty="0">
              <a:latin typeface="Arial Narrow"/>
              <a:cs typeface="Arial Narrow"/>
            </a:endParaRPr>
          </a:p>
          <a:p>
            <a:endParaRPr lang="en-US" altLang="zh-CN" baseline="30000" dirty="0">
              <a:latin typeface="Arial Narrow"/>
              <a:cs typeface="Arial Narrow"/>
            </a:endParaRPr>
          </a:p>
          <a:p>
            <a:endParaRPr lang="en-US" altLang="zh-CN" baseline="30000" dirty="0">
              <a:latin typeface="Arial Narrow"/>
              <a:cs typeface="Arial Narrow"/>
            </a:endParaRPr>
          </a:p>
          <a:p>
            <a:endParaRPr lang="en-US" altLang="zh-CN" baseline="30000" dirty="0">
              <a:latin typeface="Arial Narrow"/>
              <a:cs typeface="Arial Narrow"/>
            </a:endParaRPr>
          </a:p>
          <a:p>
            <a:endParaRPr lang="en-US" altLang="zh-CN" dirty="0">
              <a:latin typeface="Arial Narrow"/>
              <a:cs typeface="Arial Narrow"/>
            </a:endParaRPr>
          </a:p>
          <a:p>
            <a:endParaRPr lang="en-US" dirty="0">
              <a:latin typeface="Arial Narrow"/>
              <a:cs typeface="Arial Narrow"/>
            </a:endParaRPr>
          </a:p>
          <a:p>
            <a:pPr marL="0" indent="0">
              <a:buFont typeface="Wingdings" panose="05000000000000000000" pitchFamily="2" charset="2"/>
              <a:buNone/>
            </a:pPr>
            <a:endParaRPr lang="en-US" dirty="0">
              <a:latin typeface="Arial Narrow"/>
              <a:cs typeface="Arial Narrow"/>
            </a:endParaRPr>
          </a:p>
          <a:p>
            <a:pPr marL="457200" lvl="1" indent="0">
              <a:buFont typeface="Wingdings" panose="05000000000000000000" pitchFamily="2" charset="2"/>
              <a:buNone/>
            </a:pPr>
            <a:endParaRPr lang="en-US" i="1" dirty="0">
              <a:latin typeface="Times New Roman"/>
              <a:cs typeface="Times New Roman"/>
            </a:endParaRPr>
          </a:p>
        </p:txBody>
      </p:sp>
      <p:pic>
        <p:nvPicPr>
          <p:cNvPr id="10" name="图片 9"/>
          <p:cNvPicPr>
            <a:picLocks noChangeAspect="1"/>
          </p:cNvPicPr>
          <p:nvPr/>
        </p:nvPicPr>
        <p:blipFill>
          <a:blip r:embed="rId7"/>
          <a:stretch>
            <a:fillRect/>
          </a:stretch>
        </p:blipFill>
        <p:spPr>
          <a:xfrm>
            <a:off x="2327602" y="5446985"/>
            <a:ext cx="5003594" cy="1249029"/>
          </a:xfrm>
          <a:prstGeom prst="rect">
            <a:avLst/>
          </a:prstGeom>
        </p:spPr>
      </p:pic>
      <p:sp>
        <p:nvSpPr>
          <p:cNvPr id="25" name="矩形 29"/>
          <p:cNvSpPr/>
          <p:nvPr/>
        </p:nvSpPr>
        <p:spPr>
          <a:xfrm>
            <a:off x="2310689" y="5487974"/>
            <a:ext cx="5132412" cy="1271205"/>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p:cNvSpPr txBox="1"/>
          <p:nvPr/>
        </p:nvSpPr>
        <p:spPr>
          <a:xfrm>
            <a:off x="3018055" y="5118642"/>
            <a:ext cx="3743204" cy="369332"/>
          </a:xfrm>
          <a:prstGeom prst="rect">
            <a:avLst/>
          </a:prstGeom>
          <a:noFill/>
        </p:spPr>
        <p:txBody>
          <a:bodyPr wrap="none" rtlCol="0">
            <a:spAutoFit/>
          </a:bodyPr>
          <a:lstStyle/>
          <a:p>
            <a:r>
              <a:rPr lang="en-US" altLang="zh-CN" dirty="0">
                <a:solidFill>
                  <a:srgbClr val="C00000"/>
                </a:solidFill>
                <a:latin typeface="Arial Narrow"/>
                <a:cs typeface="Arial Narrow"/>
              </a:rPr>
              <a:t>Spatial-Temporal Fractal Dynamical Model</a:t>
            </a:r>
            <a:endParaRPr lang="zh-CN" altLang="en-US" dirty="0">
              <a:solidFill>
                <a:srgbClr val="C00000"/>
              </a:solidFill>
            </a:endParaRPr>
          </a:p>
        </p:txBody>
      </p:sp>
    </p:spTree>
    <p:extLst>
      <p:ext uri="{BB962C8B-B14F-4D97-AF65-F5344CB8AC3E}">
        <p14:creationId xmlns:p14="http://schemas.microsoft.com/office/powerpoint/2010/main" val="80385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4"/>
          <a:stretch>
            <a:fillRect/>
          </a:stretch>
        </p:blipFill>
        <p:spPr>
          <a:xfrm>
            <a:off x="2504091" y="5541321"/>
            <a:ext cx="4086225" cy="523875"/>
          </a:xfrm>
          <a:prstGeom prst="rect">
            <a:avLst/>
          </a:prstGeom>
        </p:spPr>
      </p:pic>
      <p:pic>
        <p:nvPicPr>
          <p:cNvPr id="6" name="图片 5"/>
          <p:cNvPicPr>
            <a:picLocks noChangeAspect="1"/>
          </p:cNvPicPr>
          <p:nvPr/>
        </p:nvPicPr>
        <p:blipFill>
          <a:blip r:embed="rId5"/>
          <a:stretch>
            <a:fillRect/>
          </a:stretch>
        </p:blipFill>
        <p:spPr>
          <a:xfrm>
            <a:off x="5334302" y="2026133"/>
            <a:ext cx="752038" cy="977649"/>
          </a:xfrm>
          <a:prstGeom prst="rect">
            <a:avLst/>
          </a:prstGeom>
        </p:spPr>
      </p:pic>
      <p:grpSp>
        <p:nvGrpSpPr>
          <p:cNvPr id="42" name="组合 41"/>
          <p:cNvGrpSpPr/>
          <p:nvPr/>
        </p:nvGrpSpPr>
        <p:grpSpPr>
          <a:xfrm>
            <a:off x="1075423" y="1794007"/>
            <a:ext cx="3915483" cy="815032"/>
            <a:chOff x="1162310" y="2413110"/>
            <a:chExt cx="4850444" cy="1009650"/>
          </a:xfrm>
        </p:grpSpPr>
        <p:pic>
          <p:nvPicPr>
            <p:cNvPr id="15" name="图片 14"/>
            <p:cNvPicPr>
              <a:picLocks noChangeAspect="1"/>
            </p:cNvPicPr>
            <p:nvPr/>
          </p:nvPicPr>
          <p:blipFill>
            <a:blip r:embed="rId6"/>
            <a:stretch>
              <a:fillRect/>
            </a:stretch>
          </p:blipFill>
          <p:spPr>
            <a:xfrm>
              <a:off x="1162310" y="2413110"/>
              <a:ext cx="4029075" cy="1009650"/>
            </a:xfrm>
            <a:prstGeom prst="rect">
              <a:avLst/>
            </a:prstGeom>
          </p:spPr>
        </p:pic>
        <p:pic>
          <p:nvPicPr>
            <p:cNvPr id="37" name="图片 36"/>
            <p:cNvPicPr>
              <a:picLocks noChangeAspect="1"/>
            </p:cNvPicPr>
            <p:nvPr/>
          </p:nvPicPr>
          <p:blipFill>
            <a:blip r:embed="rId7"/>
            <a:stretch>
              <a:fillRect/>
            </a:stretch>
          </p:blipFill>
          <p:spPr>
            <a:xfrm>
              <a:off x="5060254" y="2700664"/>
              <a:ext cx="952500" cy="285750"/>
            </a:xfrm>
            <a:prstGeom prst="rect">
              <a:avLst/>
            </a:prstGeom>
          </p:spPr>
        </p:pic>
      </p:grpSp>
      <p:grpSp>
        <p:nvGrpSpPr>
          <p:cNvPr id="41" name="组合 40"/>
          <p:cNvGrpSpPr/>
          <p:nvPr/>
        </p:nvGrpSpPr>
        <p:grpSpPr>
          <a:xfrm>
            <a:off x="1075423" y="1019167"/>
            <a:ext cx="3757649" cy="745510"/>
            <a:chOff x="1381385" y="1144896"/>
            <a:chExt cx="4654921" cy="923527"/>
          </a:xfrm>
        </p:grpSpPr>
        <p:pic>
          <p:nvPicPr>
            <p:cNvPr id="12" name="图片 11"/>
            <p:cNvPicPr>
              <a:picLocks noChangeAspect="1"/>
            </p:cNvPicPr>
            <p:nvPr/>
          </p:nvPicPr>
          <p:blipFill>
            <a:blip r:embed="rId8"/>
            <a:stretch>
              <a:fillRect/>
            </a:stretch>
          </p:blipFill>
          <p:spPr>
            <a:xfrm>
              <a:off x="1381385" y="1144896"/>
              <a:ext cx="3886200" cy="923527"/>
            </a:xfrm>
            <a:prstGeom prst="rect">
              <a:avLst/>
            </a:prstGeom>
          </p:spPr>
        </p:pic>
        <p:pic>
          <p:nvPicPr>
            <p:cNvPr id="38" name="图片 37"/>
            <p:cNvPicPr>
              <a:picLocks noChangeAspect="1"/>
            </p:cNvPicPr>
            <p:nvPr/>
          </p:nvPicPr>
          <p:blipFill>
            <a:blip r:embed="rId9"/>
            <a:stretch>
              <a:fillRect/>
            </a:stretch>
          </p:blipFill>
          <p:spPr>
            <a:xfrm>
              <a:off x="5140956" y="1394708"/>
              <a:ext cx="895350" cy="323850"/>
            </a:xfrm>
            <a:prstGeom prst="rect">
              <a:avLst/>
            </a:prstGeom>
          </p:spPr>
        </p:pic>
      </p:grpSp>
      <p:sp>
        <p:nvSpPr>
          <p:cNvPr id="3" name="灯片编号占位符 2"/>
          <p:cNvSpPr>
            <a:spLocks noGrp="1"/>
          </p:cNvSpPr>
          <p:nvPr>
            <p:ph type="sldNum" sz="quarter" idx="12"/>
          </p:nvPr>
        </p:nvSpPr>
        <p:spPr/>
        <p:txBody>
          <a:bodyPr/>
          <a:lstStyle/>
          <a:p>
            <a:fld id="{929874C7-10E7-490D-B9F0-6C8187C22D83}" type="slidenum">
              <a:rPr lang="en-US" smtClean="0"/>
              <a:t>26</a:t>
            </a:fld>
            <a:endParaRPr lang="en-US" dirty="0"/>
          </a:p>
        </p:txBody>
      </p:sp>
      <p:sp>
        <p:nvSpPr>
          <p:cNvPr id="4" name="标题 3"/>
          <p:cNvSpPr>
            <a:spLocks noGrp="1"/>
          </p:cNvSpPr>
          <p:nvPr>
            <p:ph type="title"/>
          </p:nvPr>
        </p:nvSpPr>
        <p:spPr>
          <a:xfrm>
            <a:off x="48241" y="-22034"/>
            <a:ext cx="8211583" cy="908882"/>
          </a:xfrm>
        </p:spPr>
        <p:txBody>
          <a:bodyPr>
            <a:normAutofit/>
          </a:bodyPr>
          <a:lstStyle/>
          <a:p>
            <a:r>
              <a:rPr lang="en-US" altLang="zh-CN" dirty="0" err="1"/>
              <a:t>Spatio</a:t>
            </a:r>
            <a:r>
              <a:rPr lang="en-US" altLang="zh-CN" dirty="0"/>
              <a:t>-Temporal</a:t>
            </a:r>
            <a:r>
              <a:rPr lang="zh-CN" altLang="en-US" dirty="0"/>
              <a:t> </a:t>
            </a:r>
            <a:r>
              <a:rPr lang="en-US" altLang="zh-CN" dirty="0"/>
              <a:t>Fractal</a:t>
            </a:r>
            <a:r>
              <a:rPr lang="zh-CN" altLang="en-US" dirty="0"/>
              <a:t> </a:t>
            </a:r>
            <a:r>
              <a:rPr lang="en-US" altLang="zh-CN" dirty="0"/>
              <a:t>Model Explanation</a:t>
            </a:r>
            <a:endParaRPr lang="en-US" dirty="0"/>
          </a:p>
        </p:txBody>
      </p:sp>
      <p:pic>
        <p:nvPicPr>
          <p:cNvPr id="11" name="图片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1370" y="1193500"/>
            <a:ext cx="894053" cy="2230570"/>
          </a:xfrm>
          <a:prstGeom prst="rect">
            <a:avLst/>
          </a:prstGeom>
        </p:spPr>
      </p:pic>
      <p:pic>
        <p:nvPicPr>
          <p:cNvPr id="33" name="图片 32"/>
          <p:cNvPicPr>
            <a:picLocks noChangeAspect="1"/>
          </p:cNvPicPr>
          <p:nvPr/>
        </p:nvPicPr>
        <p:blipFill>
          <a:blip r:embed="rId11"/>
          <a:stretch>
            <a:fillRect/>
          </a:stretch>
        </p:blipFill>
        <p:spPr>
          <a:xfrm>
            <a:off x="1213164" y="3424070"/>
            <a:ext cx="2769590" cy="699686"/>
          </a:xfrm>
          <a:prstGeom prst="rect">
            <a:avLst/>
          </a:prstGeom>
        </p:spPr>
      </p:pic>
      <p:grpSp>
        <p:nvGrpSpPr>
          <p:cNvPr id="43" name="组合 42"/>
          <p:cNvGrpSpPr/>
          <p:nvPr/>
        </p:nvGrpSpPr>
        <p:grpSpPr>
          <a:xfrm>
            <a:off x="1071420" y="2670691"/>
            <a:ext cx="3901948" cy="738142"/>
            <a:chOff x="1212154" y="3287208"/>
            <a:chExt cx="4833677" cy="914400"/>
          </a:xfrm>
        </p:grpSpPr>
        <p:pic>
          <p:nvPicPr>
            <p:cNvPr id="16" name="图片 15"/>
            <p:cNvPicPr>
              <a:picLocks noChangeAspect="1"/>
            </p:cNvPicPr>
            <p:nvPr/>
          </p:nvPicPr>
          <p:blipFill>
            <a:blip r:embed="rId12"/>
            <a:stretch>
              <a:fillRect/>
            </a:stretch>
          </p:blipFill>
          <p:spPr>
            <a:xfrm>
              <a:off x="1212154" y="3287208"/>
              <a:ext cx="4105275" cy="914400"/>
            </a:xfrm>
            <a:prstGeom prst="rect">
              <a:avLst/>
            </a:prstGeom>
          </p:spPr>
        </p:pic>
        <p:pic>
          <p:nvPicPr>
            <p:cNvPr id="39" name="图片 38"/>
            <p:cNvPicPr>
              <a:picLocks noChangeAspect="1"/>
            </p:cNvPicPr>
            <p:nvPr/>
          </p:nvPicPr>
          <p:blipFill>
            <a:blip r:embed="rId13"/>
            <a:stretch>
              <a:fillRect/>
            </a:stretch>
          </p:blipFill>
          <p:spPr>
            <a:xfrm>
              <a:off x="5140956" y="3547895"/>
              <a:ext cx="904875" cy="342900"/>
            </a:xfrm>
            <a:prstGeom prst="rect">
              <a:avLst/>
            </a:prstGeom>
          </p:spPr>
        </p:pic>
      </p:grpSp>
      <p:cxnSp>
        <p:nvCxnSpPr>
          <p:cNvPr id="20" name="直接箭头连接符 19"/>
          <p:cNvCxnSpPr/>
          <p:nvPr/>
        </p:nvCxnSpPr>
        <p:spPr>
          <a:xfrm>
            <a:off x="2862533" y="4123756"/>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pic>
        <p:nvPicPr>
          <p:cNvPr id="21" name="图片 20"/>
          <p:cNvPicPr>
            <a:picLocks noChangeAspect="1"/>
          </p:cNvPicPr>
          <p:nvPr/>
        </p:nvPicPr>
        <p:blipFill>
          <a:blip r:embed="rId14"/>
          <a:stretch>
            <a:fillRect/>
          </a:stretch>
        </p:blipFill>
        <p:spPr>
          <a:xfrm>
            <a:off x="2014774" y="4513731"/>
            <a:ext cx="1695517" cy="462414"/>
          </a:xfrm>
          <a:prstGeom prst="rect">
            <a:avLst/>
          </a:prstGeom>
        </p:spPr>
      </p:pic>
      <p:sp>
        <p:nvSpPr>
          <p:cNvPr id="18" name="文本框 17"/>
          <p:cNvSpPr txBox="1"/>
          <p:nvPr/>
        </p:nvSpPr>
        <p:spPr>
          <a:xfrm>
            <a:off x="2460304" y="6239375"/>
            <a:ext cx="5750357" cy="400110"/>
          </a:xfrm>
          <a:prstGeom prst="rect">
            <a:avLst/>
          </a:prstGeom>
          <a:noFill/>
        </p:spPr>
        <p:txBody>
          <a:bodyPr wrap="none" rtlCol="0">
            <a:spAutoFit/>
          </a:bodyPr>
          <a:lstStyle/>
          <a:p>
            <a:r>
              <a:rPr lang="en-US" sz="2000" i="1" dirty="0" err="1">
                <a:solidFill>
                  <a:srgbClr val="C00000"/>
                </a:solidFill>
              </a:rPr>
              <a:t>Spatio</a:t>
            </a:r>
            <a:r>
              <a:rPr lang="en-US" sz="2000" i="1" dirty="0">
                <a:solidFill>
                  <a:srgbClr val="C00000"/>
                </a:solidFill>
              </a:rPr>
              <a:t>-temporal Fractal (STF) system </a:t>
            </a:r>
            <a:r>
              <a:rPr lang="en-US" sz="2000" dirty="0"/>
              <a:t>model dynamics</a:t>
            </a:r>
          </a:p>
        </p:txBody>
      </p:sp>
      <p:cxnSp>
        <p:nvCxnSpPr>
          <p:cNvPr id="5" name="直接连接符 4"/>
          <p:cNvCxnSpPr/>
          <p:nvPr/>
        </p:nvCxnSpPr>
        <p:spPr>
          <a:xfrm>
            <a:off x="5114925" y="1193500"/>
            <a:ext cx="0" cy="2662485"/>
          </a:xfrm>
          <a:prstGeom prst="line">
            <a:avLst/>
          </a:prstGeom>
          <a:ln>
            <a:prstDash val="sysDash"/>
          </a:ln>
        </p:spPr>
        <p:style>
          <a:lnRef idx="3">
            <a:schemeClr val="accent6"/>
          </a:lnRef>
          <a:fillRef idx="0">
            <a:schemeClr val="accent6"/>
          </a:fillRef>
          <a:effectRef idx="2">
            <a:schemeClr val="accent6"/>
          </a:effectRef>
          <a:fontRef idx="minor">
            <a:schemeClr val="tx1"/>
          </a:fontRef>
        </p:style>
      </p:cxnSp>
      <p:pic>
        <p:nvPicPr>
          <p:cNvPr id="23" name="图片 22"/>
          <p:cNvPicPr>
            <a:picLocks noChangeAspect="1"/>
          </p:cNvPicPr>
          <p:nvPr/>
        </p:nvPicPr>
        <p:blipFill>
          <a:blip r:embed="rId15"/>
          <a:stretch>
            <a:fillRect/>
          </a:stretch>
        </p:blipFill>
        <p:spPr>
          <a:xfrm>
            <a:off x="5710321" y="4429925"/>
            <a:ext cx="2607114" cy="458730"/>
          </a:xfrm>
          <a:prstGeom prst="rect">
            <a:avLst/>
          </a:prstGeom>
        </p:spPr>
      </p:pic>
      <p:grpSp>
        <p:nvGrpSpPr>
          <p:cNvPr id="62" name="组合 61"/>
          <p:cNvGrpSpPr/>
          <p:nvPr/>
        </p:nvGrpSpPr>
        <p:grpSpPr>
          <a:xfrm>
            <a:off x="6564491" y="1764498"/>
            <a:ext cx="794622" cy="1500918"/>
            <a:chOff x="6758241" y="1817764"/>
            <a:chExt cx="1017540" cy="1763799"/>
          </a:xfrm>
        </p:grpSpPr>
        <p:sp>
          <p:nvSpPr>
            <p:cNvPr id="46" name="矩形 45"/>
            <p:cNvSpPr/>
            <p:nvPr/>
          </p:nvSpPr>
          <p:spPr>
            <a:xfrm>
              <a:off x="6780288" y="1832566"/>
              <a:ext cx="995493" cy="1748997"/>
            </a:xfrm>
            <a:prstGeom prst="rect">
              <a:avLst/>
            </a:prstGeom>
            <a:noFill/>
            <a:ln w="1905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7" name="直接连接符 46"/>
            <p:cNvCxnSpPr/>
            <p:nvPr/>
          </p:nvCxnSpPr>
          <p:spPr>
            <a:xfrm>
              <a:off x="6798239" y="1832566"/>
              <a:ext cx="946969" cy="1748997"/>
            </a:xfrm>
            <a:prstGeom prst="line">
              <a:avLst/>
            </a:prstGeom>
            <a:ln w="28575">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8" name="直接连接符 47"/>
            <p:cNvCxnSpPr>
              <a:endCxn id="46" idx="3"/>
            </p:cNvCxnSpPr>
            <p:nvPr/>
          </p:nvCxnSpPr>
          <p:spPr>
            <a:xfrm>
              <a:off x="6798239" y="1817764"/>
              <a:ext cx="977542" cy="889301"/>
            </a:xfrm>
            <a:prstGeom prst="line">
              <a:avLst/>
            </a:prstGeom>
            <a:ln w="28575">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9" name="直接连接符 48"/>
            <p:cNvCxnSpPr/>
            <p:nvPr/>
          </p:nvCxnSpPr>
          <p:spPr>
            <a:xfrm flipV="1">
              <a:off x="6758241" y="1817764"/>
              <a:ext cx="1017540" cy="1711070"/>
            </a:xfrm>
            <a:prstGeom prst="line">
              <a:avLst/>
            </a:prstGeom>
            <a:ln w="28575">
              <a:solidFill>
                <a:schemeClr val="accent5"/>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0" name="直接连接符 49"/>
            <p:cNvCxnSpPr>
              <a:endCxn id="46" idx="3"/>
            </p:cNvCxnSpPr>
            <p:nvPr/>
          </p:nvCxnSpPr>
          <p:spPr>
            <a:xfrm flipV="1">
              <a:off x="6758241" y="2707065"/>
              <a:ext cx="1017540" cy="857988"/>
            </a:xfrm>
            <a:prstGeom prst="line">
              <a:avLst/>
            </a:prstGeom>
            <a:ln w="28575">
              <a:solidFill>
                <a:schemeClr val="accent5"/>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1" name="直接连接符 50"/>
            <p:cNvCxnSpPr/>
            <p:nvPr/>
          </p:nvCxnSpPr>
          <p:spPr>
            <a:xfrm flipV="1">
              <a:off x="6769264" y="1832566"/>
              <a:ext cx="1006517" cy="892609"/>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2" name="直接连接符 51"/>
            <p:cNvCxnSpPr/>
            <p:nvPr/>
          </p:nvCxnSpPr>
          <p:spPr>
            <a:xfrm>
              <a:off x="6791311" y="2725176"/>
              <a:ext cx="984470" cy="839877"/>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53" name="直接连接符 52"/>
            <p:cNvCxnSpPr>
              <a:endCxn id="46" idx="3"/>
            </p:cNvCxnSpPr>
            <p:nvPr/>
          </p:nvCxnSpPr>
          <p:spPr>
            <a:xfrm>
              <a:off x="6758241" y="2676478"/>
              <a:ext cx="1017540" cy="30587"/>
            </a:xfrm>
            <a:prstGeom prst="line">
              <a:avLst/>
            </a:prstGeom>
            <a:ln w="28575">
              <a:solidFill>
                <a:schemeClr val="accent3"/>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grpSp>
      <p:cxnSp>
        <p:nvCxnSpPr>
          <p:cNvPr id="55" name="直接连接符 54"/>
          <p:cNvCxnSpPr/>
          <p:nvPr/>
        </p:nvCxnSpPr>
        <p:spPr>
          <a:xfrm flipV="1">
            <a:off x="6061140" y="1843959"/>
            <a:ext cx="412686" cy="159337"/>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042389" y="2489193"/>
            <a:ext cx="426160" cy="8555"/>
          </a:xfrm>
          <a:prstGeom prst="line">
            <a:avLst/>
          </a:prstGeom>
          <a:ln w="3810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075893" y="2975474"/>
            <a:ext cx="440627" cy="209658"/>
          </a:xfrm>
          <a:prstGeom prst="line">
            <a:avLst/>
          </a:prstGeom>
          <a:ln w="38100">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0" name="图片 59"/>
          <p:cNvPicPr>
            <a:picLocks noChangeAspect="1"/>
          </p:cNvPicPr>
          <p:nvPr/>
        </p:nvPicPr>
        <p:blipFill>
          <a:blip r:embed="rId16"/>
          <a:stretch>
            <a:fillRect/>
          </a:stretch>
        </p:blipFill>
        <p:spPr>
          <a:xfrm>
            <a:off x="6404648" y="1261606"/>
            <a:ext cx="737833" cy="409096"/>
          </a:xfrm>
          <a:prstGeom prst="rect">
            <a:avLst/>
          </a:prstGeom>
        </p:spPr>
      </p:pic>
      <p:grpSp>
        <p:nvGrpSpPr>
          <p:cNvPr id="66" name="组合 65"/>
          <p:cNvGrpSpPr/>
          <p:nvPr/>
        </p:nvGrpSpPr>
        <p:grpSpPr>
          <a:xfrm>
            <a:off x="7574521" y="1690520"/>
            <a:ext cx="1370609" cy="1635442"/>
            <a:chOff x="2768302" y="2114249"/>
            <a:chExt cx="2445347" cy="2445604"/>
          </a:xfrm>
        </p:grpSpPr>
        <p:graphicFrame>
          <p:nvGraphicFramePr>
            <p:cNvPr id="67" name="对象 66"/>
            <p:cNvGraphicFramePr>
              <a:graphicFrameLocks noChangeAspect="1"/>
            </p:cNvGraphicFramePr>
            <p:nvPr/>
          </p:nvGraphicFramePr>
          <p:xfrm>
            <a:off x="2809875" y="2114249"/>
            <a:ext cx="2362200" cy="457200"/>
          </p:xfrm>
          <a:graphic>
            <a:graphicData uri="http://schemas.openxmlformats.org/presentationml/2006/ole">
              <mc:AlternateContent xmlns:mc="http://schemas.openxmlformats.org/markup-compatibility/2006">
                <mc:Choice xmlns:v="urn:schemas-microsoft-com:vml" Requires="v">
                  <p:oleObj spid="_x0000_s47163" name="CorelDRAW" r:id="rId17" imgW="2362612" imgH="457906" progId="CorelDraw.Graphic.17">
                    <p:embed/>
                  </p:oleObj>
                </mc:Choice>
                <mc:Fallback>
                  <p:oleObj name="CorelDRAW" r:id="rId17" imgW="2362612" imgH="457906" progId="CorelDraw.Graphic.17">
                    <p:embed/>
                    <p:pic>
                      <p:nvPicPr>
                        <p:cNvPr id="67" name="对象 66"/>
                        <p:cNvPicPr/>
                        <p:nvPr/>
                      </p:nvPicPr>
                      <p:blipFill>
                        <a:blip r:embed="rId18"/>
                        <a:stretch>
                          <a:fillRect/>
                        </a:stretch>
                      </p:blipFill>
                      <p:spPr>
                        <a:xfrm>
                          <a:off x="2809875" y="2114249"/>
                          <a:ext cx="2362200" cy="457200"/>
                        </a:xfrm>
                        <a:prstGeom prst="rect">
                          <a:avLst/>
                        </a:prstGeom>
                      </p:spPr>
                    </p:pic>
                  </p:oleObj>
                </mc:Fallback>
              </mc:AlternateContent>
            </a:graphicData>
          </a:graphic>
        </p:graphicFrame>
        <p:graphicFrame>
          <p:nvGraphicFramePr>
            <p:cNvPr id="68" name="对象 67"/>
            <p:cNvGraphicFramePr>
              <a:graphicFrameLocks noChangeAspect="1"/>
            </p:cNvGraphicFramePr>
            <p:nvPr/>
          </p:nvGraphicFramePr>
          <p:xfrm>
            <a:off x="2768302" y="2571449"/>
            <a:ext cx="2445347" cy="1000113"/>
          </p:xfrm>
          <a:graphic>
            <a:graphicData uri="http://schemas.openxmlformats.org/presentationml/2006/ole">
              <mc:AlternateContent xmlns:mc="http://schemas.openxmlformats.org/markup-compatibility/2006">
                <mc:Choice xmlns:v="urn:schemas-microsoft-com:vml" Requires="v">
                  <p:oleObj spid="_x0000_s47164" name="CorelDRAW" r:id="rId19" imgW="2520072" imgH="1274586" progId="CorelDraw.Graphic.17">
                    <p:embed/>
                  </p:oleObj>
                </mc:Choice>
                <mc:Fallback>
                  <p:oleObj name="CorelDRAW" r:id="rId19" imgW="2520072" imgH="1274586" progId="CorelDraw.Graphic.17">
                    <p:embed/>
                    <p:pic>
                      <p:nvPicPr>
                        <p:cNvPr id="68" name="对象 67"/>
                        <p:cNvPicPr/>
                        <p:nvPr/>
                      </p:nvPicPr>
                      <p:blipFill>
                        <a:blip r:embed="rId20"/>
                        <a:stretch>
                          <a:fillRect/>
                        </a:stretch>
                      </p:blipFill>
                      <p:spPr>
                        <a:xfrm>
                          <a:off x="2768302" y="2571449"/>
                          <a:ext cx="2445347" cy="1000113"/>
                        </a:xfrm>
                        <a:prstGeom prst="rect">
                          <a:avLst/>
                        </a:prstGeom>
                      </p:spPr>
                    </p:pic>
                  </p:oleObj>
                </mc:Fallback>
              </mc:AlternateContent>
            </a:graphicData>
          </a:graphic>
        </p:graphicFrame>
        <p:graphicFrame>
          <p:nvGraphicFramePr>
            <p:cNvPr id="69" name="对象 68"/>
            <p:cNvGraphicFramePr>
              <a:graphicFrameLocks noChangeAspect="1"/>
            </p:cNvGraphicFramePr>
            <p:nvPr/>
          </p:nvGraphicFramePr>
          <p:xfrm>
            <a:off x="2809874" y="3513690"/>
            <a:ext cx="2362199" cy="1046163"/>
          </p:xfrm>
          <a:graphic>
            <a:graphicData uri="http://schemas.openxmlformats.org/presentationml/2006/ole">
              <mc:AlternateContent xmlns:mc="http://schemas.openxmlformats.org/markup-compatibility/2006">
                <mc:Choice xmlns:v="urn:schemas-microsoft-com:vml" Requires="v">
                  <p:oleObj spid="_x0000_s47165" name="CorelDRAW" r:id="rId21" imgW="2802512" imgH="1046692" progId="CorelDraw.Graphic.17">
                    <p:embed/>
                  </p:oleObj>
                </mc:Choice>
                <mc:Fallback>
                  <p:oleObj name="CorelDRAW" r:id="rId21" imgW="2802512" imgH="1046692" progId="CorelDraw.Graphic.17">
                    <p:embed/>
                    <p:pic>
                      <p:nvPicPr>
                        <p:cNvPr id="69" name="对象 68"/>
                        <p:cNvPicPr/>
                        <p:nvPr/>
                      </p:nvPicPr>
                      <p:blipFill>
                        <a:blip r:embed="rId22"/>
                        <a:stretch>
                          <a:fillRect/>
                        </a:stretch>
                      </p:blipFill>
                      <p:spPr>
                        <a:xfrm>
                          <a:off x="2809874" y="3513690"/>
                          <a:ext cx="2362199" cy="1046163"/>
                        </a:xfrm>
                        <a:prstGeom prst="rect">
                          <a:avLst/>
                        </a:prstGeom>
                      </p:spPr>
                    </p:pic>
                  </p:oleObj>
                </mc:Fallback>
              </mc:AlternateContent>
            </a:graphicData>
          </a:graphic>
        </p:graphicFrame>
      </p:grpSp>
      <p:pic>
        <p:nvPicPr>
          <p:cNvPr id="70" name="图片 69"/>
          <p:cNvPicPr>
            <a:picLocks noChangeAspect="1"/>
          </p:cNvPicPr>
          <p:nvPr/>
        </p:nvPicPr>
        <p:blipFill>
          <a:blip r:embed="rId23"/>
          <a:stretch>
            <a:fillRect/>
          </a:stretch>
        </p:blipFill>
        <p:spPr>
          <a:xfrm>
            <a:off x="5256483" y="3406665"/>
            <a:ext cx="3803481" cy="256193"/>
          </a:xfrm>
          <a:prstGeom prst="rect">
            <a:avLst/>
          </a:prstGeom>
        </p:spPr>
      </p:pic>
      <p:pic>
        <p:nvPicPr>
          <p:cNvPr id="71" name="图片 70"/>
          <p:cNvPicPr>
            <a:picLocks noChangeAspect="1"/>
          </p:cNvPicPr>
          <p:nvPr/>
        </p:nvPicPr>
        <p:blipFill>
          <a:blip r:embed="rId24"/>
          <a:stretch>
            <a:fillRect/>
          </a:stretch>
        </p:blipFill>
        <p:spPr>
          <a:xfrm>
            <a:off x="6305583" y="3806444"/>
            <a:ext cx="1850192" cy="376646"/>
          </a:xfrm>
          <a:prstGeom prst="rect">
            <a:avLst/>
          </a:prstGeom>
        </p:spPr>
      </p:pic>
      <p:cxnSp>
        <p:nvCxnSpPr>
          <p:cNvPr id="72" name="直接箭头连接符 71"/>
          <p:cNvCxnSpPr/>
          <p:nvPr/>
        </p:nvCxnSpPr>
        <p:spPr>
          <a:xfrm>
            <a:off x="7230679" y="4123756"/>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44" name="直接箭头连接符 43"/>
          <p:cNvCxnSpPr/>
          <p:nvPr/>
        </p:nvCxnSpPr>
        <p:spPr>
          <a:xfrm>
            <a:off x="4672283" y="4870801"/>
            <a:ext cx="0" cy="389975"/>
          </a:xfrm>
          <a:prstGeom prst="straightConnector1">
            <a:avLst/>
          </a:prstGeom>
          <a:ln w="762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45" name="矩形 44"/>
          <p:cNvSpPr/>
          <p:nvPr/>
        </p:nvSpPr>
        <p:spPr>
          <a:xfrm>
            <a:off x="2427881" y="5589135"/>
            <a:ext cx="4345683" cy="41758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33"/>
          <p:cNvSpPr txBox="1"/>
          <p:nvPr/>
        </p:nvSpPr>
        <p:spPr>
          <a:xfrm>
            <a:off x="1306593" y="4837817"/>
            <a:ext cx="3165097" cy="461665"/>
          </a:xfrm>
          <a:prstGeom prst="rect">
            <a:avLst/>
          </a:prstGeom>
          <a:noFill/>
        </p:spPr>
        <p:txBody>
          <a:bodyPr wrap="none" rtlCol="0">
            <a:spAutoFit/>
          </a:bodyPr>
          <a:lstStyle/>
          <a:p>
            <a:r>
              <a:rPr lang="en-US" altLang="zh-CN" sz="2400" dirty="0">
                <a:solidFill>
                  <a:schemeClr val="accent5"/>
                </a:solidFill>
              </a:rPr>
              <a:t>Temporal</a:t>
            </a:r>
            <a:r>
              <a:rPr lang="zh-CN" altLang="en-US" sz="2400" dirty="0">
                <a:solidFill>
                  <a:schemeClr val="accent5"/>
                </a:solidFill>
              </a:rPr>
              <a:t> </a:t>
            </a:r>
            <a:r>
              <a:rPr lang="en-US" altLang="zh-CN" sz="2400" dirty="0">
                <a:solidFill>
                  <a:schemeClr val="accent5"/>
                </a:solidFill>
              </a:rPr>
              <a:t>dependencies</a:t>
            </a:r>
            <a:endParaRPr lang="en-US" sz="2400" dirty="0">
              <a:solidFill>
                <a:schemeClr val="accent5"/>
              </a:solidFill>
            </a:endParaRPr>
          </a:p>
        </p:txBody>
      </p:sp>
      <p:sp>
        <p:nvSpPr>
          <p:cNvPr id="58" name="文本框 33"/>
          <p:cNvSpPr txBox="1"/>
          <p:nvPr/>
        </p:nvSpPr>
        <p:spPr>
          <a:xfrm>
            <a:off x="5575210" y="4819133"/>
            <a:ext cx="2838085" cy="461665"/>
          </a:xfrm>
          <a:prstGeom prst="rect">
            <a:avLst/>
          </a:prstGeom>
          <a:noFill/>
        </p:spPr>
        <p:txBody>
          <a:bodyPr wrap="none" rtlCol="0">
            <a:spAutoFit/>
          </a:bodyPr>
          <a:lstStyle/>
          <a:p>
            <a:r>
              <a:rPr lang="en-US" altLang="zh-CN" sz="2400" dirty="0">
                <a:solidFill>
                  <a:schemeClr val="accent5"/>
                </a:solidFill>
              </a:rPr>
              <a:t>Spatial</a:t>
            </a:r>
            <a:r>
              <a:rPr lang="zh-CN" altLang="en-US" sz="2400" dirty="0">
                <a:solidFill>
                  <a:schemeClr val="accent5"/>
                </a:solidFill>
              </a:rPr>
              <a:t> </a:t>
            </a:r>
            <a:r>
              <a:rPr lang="en-US" altLang="zh-CN" sz="2400" dirty="0">
                <a:solidFill>
                  <a:schemeClr val="accent5"/>
                </a:solidFill>
              </a:rPr>
              <a:t>dependencies</a:t>
            </a:r>
            <a:endParaRPr lang="en-US" sz="2400" dirty="0">
              <a:solidFill>
                <a:schemeClr val="accent5"/>
              </a:solidFill>
            </a:endParaRPr>
          </a:p>
        </p:txBody>
      </p:sp>
    </p:spTree>
    <p:extLst>
      <p:ext uri="{BB962C8B-B14F-4D97-AF65-F5344CB8AC3E}">
        <p14:creationId xmlns:p14="http://schemas.microsoft.com/office/powerpoint/2010/main" val="417116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27</a:t>
            </a:fld>
            <a:endParaRPr lang="en-US"/>
          </a:p>
        </p:txBody>
      </p:sp>
      <p:sp>
        <p:nvSpPr>
          <p:cNvPr id="10" name="标题 3"/>
          <p:cNvSpPr>
            <a:spLocks noGrp="1"/>
          </p:cNvSpPr>
          <p:nvPr>
            <p:ph type="title"/>
          </p:nvPr>
        </p:nvSpPr>
        <p:spPr>
          <a:xfrm>
            <a:off x="3800819" y="2622014"/>
            <a:ext cx="10377889" cy="848299"/>
          </a:xfrm>
        </p:spPr>
        <p:txBody>
          <a:bodyPr>
            <a:normAutofit/>
          </a:bodyPr>
          <a:lstStyle/>
          <a:p>
            <a:r>
              <a:rPr lang="en-US" sz="2800" b="1" dirty="0">
                <a:solidFill>
                  <a:schemeClr val="tx1"/>
                </a:solidFill>
              </a:rPr>
              <a:t>Task II</a:t>
            </a:r>
          </a:p>
        </p:txBody>
      </p:sp>
      <p:sp>
        <p:nvSpPr>
          <p:cNvPr id="13" name="TextBox 338"/>
          <p:cNvSpPr txBox="1"/>
          <p:nvPr/>
        </p:nvSpPr>
        <p:spPr>
          <a:xfrm>
            <a:off x="1131648" y="3459296"/>
            <a:ext cx="6857326" cy="461665"/>
          </a:xfrm>
          <a:prstGeom prst="rect">
            <a:avLst/>
          </a:prstGeom>
          <a:noFill/>
        </p:spPr>
        <p:txBody>
          <a:bodyPr wrap="none" rtlCol="0">
            <a:spAutoFit/>
          </a:bodyPr>
          <a:lstStyle/>
          <a:p>
            <a:r>
              <a:rPr lang="en-US" sz="2400" b="1" dirty="0" err="1"/>
              <a:t>Spatio</a:t>
            </a:r>
            <a:r>
              <a:rPr lang="en-US" sz="2400" b="1" dirty="0"/>
              <a:t>-Temporal Fractal Model Algorithmic Retrieval</a:t>
            </a:r>
            <a:endParaRPr lang="id-ID" sz="2400" b="1" dirty="0"/>
          </a:p>
        </p:txBody>
      </p:sp>
    </p:spTree>
    <p:extLst>
      <p:ext uri="{BB962C8B-B14F-4D97-AF65-F5344CB8AC3E}">
        <p14:creationId xmlns:p14="http://schemas.microsoft.com/office/powerpoint/2010/main" val="309607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28</a:t>
            </a:fld>
            <a:endParaRPr lang="en-US" dirty="0"/>
          </a:p>
        </p:txBody>
      </p:sp>
      <p:sp>
        <p:nvSpPr>
          <p:cNvPr id="4" name="标题 3"/>
          <p:cNvSpPr>
            <a:spLocks noGrp="1"/>
          </p:cNvSpPr>
          <p:nvPr>
            <p:ph type="title"/>
          </p:nvPr>
        </p:nvSpPr>
        <p:spPr/>
        <p:txBody>
          <a:bodyPr/>
          <a:lstStyle/>
          <a:p>
            <a:r>
              <a:rPr lang="en-US" dirty="0"/>
              <a:t>Problem statement</a:t>
            </a:r>
          </a:p>
        </p:txBody>
      </p:sp>
      <p:sp>
        <p:nvSpPr>
          <p:cNvPr id="7" name="内容占位符 1"/>
          <p:cNvSpPr>
            <a:spLocks noGrp="1"/>
          </p:cNvSpPr>
          <p:nvPr>
            <p:ph idx="1"/>
          </p:nvPr>
        </p:nvSpPr>
        <p:spPr>
          <a:xfrm>
            <a:off x="76199" y="1886975"/>
            <a:ext cx="9144000" cy="1064895"/>
          </a:xfrm>
        </p:spPr>
        <p:txBody>
          <a:bodyPr>
            <a:normAutofit/>
          </a:bodyPr>
          <a:lstStyle/>
          <a:p>
            <a:r>
              <a:rPr lang="en-US" altLang="zh-CN" sz="2400" b="1" dirty="0"/>
              <a:t>Given</a:t>
            </a:r>
            <a:r>
              <a:rPr lang="en-US" altLang="zh-CN" sz="2400" dirty="0"/>
              <a:t> a finite observation interval [t, </a:t>
            </a:r>
            <a:r>
              <a:rPr lang="en-US" altLang="zh-CN" sz="2400" dirty="0" err="1"/>
              <a:t>t+T</a:t>
            </a:r>
            <a:r>
              <a:rPr lang="en-US" altLang="zh-CN" sz="2400" dirty="0"/>
              <a:t>] over the M-dimensional STF system.</a:t>
            </a:r>
            <a:endParaRPr lang="id-ID" sz="2400" dirty="0"/>
          </a:p>
          <a:p>
            <a:pPr marL="0" indent="0">
              <a:buNone/>
            </a:pPr>
            <a:endParaRPr lang="en-US" sz="2400" dirty="0"/>
          </a:p>
        </p:txBody>
      </p:sp>
      <p:sp>
        <p:nvSpPr>
          <p:cNvPr id="14" name="文本框 13"/>
          <p:cNvSpPr txBox="1"/>
          <p:nvPr/>
        </p:nvSpPr>
        <p:spPr>
          <a:xfrm>
            <a:off x="876173" y="1170775"/>
            <a:ext cx="7544053" cy="461665"/>
          </a:xfrm>
          <a:prstGeom prst="rect">
            <a:avLst/>
          </a:prstGeom>
          <a:noFill/>
        </p:spPr>
        <p:txBody>
          <a:bodyPr wrap="none" rtlCol="0">
            <a:spAutoFit/>
          </a:bodyPr>
          <a:lstStyle/>
          <a:p>
            <a:r>
              <a:rPr lang="en-US" sz="2400" u="sng" dirty="0" err="1">
                <a:latin typeface="Arial" panose="020B0604020202020204" pitchFamily="34" charset="0"/>
                <a:cs typeface="Arial" panose="020B0604020202020204" pitchFamily="34" charset="0"/>
              </a:rPr>
              <a:t>Spatio</a:t>
            </a:r>
            <a:r>
              <a:rPr lang="en-US" sz="2400" u="sng" dirty="0">
                <a:latin typeface="Arial" panose="020B0604020202020204" pitchFamily="34" charset="0"/>
                <a:cs typeface="Arial" panose="020B0604020202020204" pitchFamily="34" charset="0"/>
              </a:rPr>
              <a:t>-temporal Fractal System Identification Problem</a:t>
            </a:r>
            <a:endParaRPr lang="en-US" sz="2800" u="sng" dirty="0">
              <a:latin typeface="Arial" panose="020B0604020202020204" pitchFamily="34" charset="0"/>
              <a:cs typeface="Arial" panose="020B0604020202020204" pitchFamily="34" charset="0"/>
            </a:endParaRPr>
          </a:p>
        </p:txBody>
      </p:sp>
      <p:sp>
        <p:nvSpPr>
          <p:cNvPr id="16" name="文本框 15"/>
          <p:cNvSpPr txBox="1"/>
          <p:nvPr/>
        </p:nvSpPr>
        <p:spPr>
          <a:xfrm>
            <a:off x="289625" y="2605072"/>
            <a:ext cx="1083117" cy="461665"/>
          </a:xfrm>
          <a:prstGeom prst="rect">
            <a:avLst/>
          </a:prstGeom>
          <a:noFill/>
        </p:spPr>
        <p:txBody>
          <a:bodyPr wrap="none" rtlCol="0">
            <a:spAutoFit/>
          </a:bodyPr>
          <a:lstStyle/>
          <a:p>
            <a:r>
              <a:rPr lang="en-US" sz="2400" dirty="0"/>
              <a:t>Define,</a:t>
            </a:r>
          </a:p>
        </p:txBody>
      </p:sp>
      <p:sp>
        <p:nvSpPr>
          <p:cNvPr id="17" name="内容占位符 1"/>
          <p:cNvSpPr txBox="1">
            <a:spLocks/>
          </p:cNvSpPr>
          <p:nvPr/>
        </p:nvSpPr>
        <p:spPr>
          <a:xfrm>
            <a:off x="200024" y="4032260"/>
            <a:ext cx="9144000" cy="1064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t>Determine </a:t>
            </a:r>
            <a:r>
              <a:rPr lang="en-US" altLang="zh-CN" sz="2400" i="1" dirty="0">
                <a:solidFill>
                  <a:srgbClr val="C00000"/>
                </a:solidFill>
              </a:rPr>
              <a:t>fractional order</a:t>
            </a:r>
            <a:r>
              <a:rPr lang="en-US" altLang="zh-CN" sz="2400" dirty="0"/>
              <a:t> exponents</a:t>
            </a:r>
            <a:endParaRPr lang="id-ID" sz="2400" dirty="0"/>
          </a:p>
          <a:p>
            <a:pPr marL="0" indent="0">
              <a:buFont typeface="Wingdings" panose="05000000000000000000" pitchFamily="2" charset="2"/>
              <a:buNone/>
            </a:pPr>
            <a:r>
              <a:rPr lang="en-US" sz="2400" dirty="0"/>
              <a:t>    and </a:t>
            </a:r>
            <a:r>
              <a:rPr lang="en-US" sz="2400" i="1" dirty="0">
                <a:solidFill>
                  <a:srgbClr val="C00000"/>
                </a:solidFill>
              </a:rPr>
              <a:t>coupling matrix </a:t>
            </a:r>
          </a:p>
        </p:txBody>
      </p:sp>
      <p:pic>
        <p:nvPicPr>
          <p:cNvPr id="18" name="图片 17"/>
          <p:cNvPicPr>
            <a:picLocks noChangeAspect="1"/>
          </p:cNvPicPr>
          <p:nvPr/>
        </p:nvPicPr>
        <p:blipFill>
          <a:blip r:embed="rId3"/>
          <a:stretch>
            <a:fillRect/>
          </a:stretch>
        </p:blipFill>
        <p:spPr>
          <a:xfrm>
            <a:off x="5372098" y="4015593"/>
            <a:ext cx="2162177" cy="430433"/>
          </a:xfrm>
          <a:prstGeom prst="rect">
            <a:avLst/>
          </a:prstGeom>
        </p:spPr>
      </p:pic>
      <p:pic>
        <p:nvPicPr>
          <p:cNvPr id="19" name="图片 18"/>
          <p:cNvPicPr>
            <a:picLocks noChangeAspect="1"/>
          </p:cNvPicPr>
          <p:nvPr/>
        </p:nvPicPr>
        <p:blipFill>
          <a:blip r:embed="rId4"/>
          <a:stretch>
            <a:fillRect/>
          </a:stretch>
        </p:blipFill>
        <p:spPr>
          <a:xfrm>
            <a:off x="3156623" y="4486886"/>
            <a:ext cx="737833" cy="409096"/>
          </a:xfrm>
          <a:prstGeom prst="rect">
            <a:avLst/>
          </a:prstGeom>
        </p:spPr>
      </p:pic>
      <p:sp>
        <p:nvSpPr>
          <p:cNvPr id="20" name="内容占位符 1"/>
          <p:cNvSpPr txBox="1">
            <a:spLocks/>
          </p:cNvSpPr>
          <p:nvPr/>
        </p:nvSpPr>
        <p:spPr>
          <a:xfrm>
            <a:off x="242000" y="5084343"/>
            <a:ext cx="9144000" cy="1064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a:p>
            <a:endParaRPr lang="en-US" sz="2400" b="1" i="1" dirty="0">
              <a:solidFill>
                <a:srgbClr val="C00000"/>
              </a:solidFill>
            </a:endParaRPr>
          </a:p>
          <a:p>
            <a:pPr marL="0" indent="0">
              <a:buNone/>
            </a:pPr>
            <a:endParaRPr lang="en-US" sz="2400" b="1" i="1" dirty="0">
              <a:solidFill>
                <a:srgbClr val="C00000"/>
              </a:solidFill>
            </a:endParaRPr>
          </a:p>
        </p:txBody>
      </p:sp>
      <p:pic>
        <p:nvPicPr>
          <p:cNvPr id="23" name="图片 5"/>
          <p:cNvPicPr>
            <a:picLocks noChangeAspect="1"/>
          </p:cNvPicPr>
          <p:nvPr/>
        </p:nvPicPr>
        <p:blipFill>
          <a:blip r:embed="rId5"/>
          <a:stretch>
            <a:fillRect/>
          </a:stretch>
        </p:blipFill>
        <p:spPr>
          <a:xfrm>
            <a:off x="3432259" y="3075837"/>
            <a:ext cx="2505075" cy="514350"/>
          </a:xfrm>
          <a:prstGeom prst="rect">
            <a:avLst/>
          </a:prstGeom>
        </p:spPr>
      </p:pic>
      <p:pic>
        <p:nvPicPr>
          <p:cNvPr id="24" name="图片 7"/>
          <p:cNvPicPr>
            <a:picLocks noChangeAspect="1"/>
          </p:cNvPicPr>
          <p:nvPr/>
        </p:nvPicPr>
        <p:blipFill>
          <a:blip r:embed="rId6"/>
          <a:stretch>
            <a:fillRect/>
          </a:stretch>
        </p:blipFill>
        <p:spPr>
          <a:xfrm>
            <a:off x="1771650" y="6381027"/>
            <a:ext cx="514350" cy="352425"/>
          </a:xfrm>
          <a:prstGeom prst="rect">
            <a:avLst/>
          </a:prstGeom>
        </p:spPr>
      </p:pic>
      <p:sp>
        <p:nvSpPr>
          <p:cNvPr id="25" name="文本框 24"/>
          <p:cNvSpPr txBox="1"/>
          <p:nvPr/>
        </p:nvSpPr>
        <p:spPr>
          <a:xfrm>
            <a:off x="2286000" y="6326406"/>
            <a:ext cx="5647187" cy="461665"/>
          </a:xfrm>
          <a:prstGeom prst="rect">
            <a:avLst/>
          </a:prstGeom>
          <a:noFill/>
        </p:spPr>
        <p:txBody>
          <a:bodyPr wrap="none" rtlCol="0">
            <a:spAutoFit/>
          </a:bodyPr>
          <a:lstStyle/>
          <a:p>
            <a:r>
              <a:rPr lang="en-US" altLang="zh-CN" sz="2400" dirty="0"/>
              <a:t>as</a:t>
            </a:r>
            <a:r>
              <a:rPr lang="zh-CN" altLang="en-US" sz="2400" dirty="0"/>
              <a:t> </a:t>
            </a:r>
            <a:r>
              <a:rPr lang="en-US" sz="2400" dirty="0"/>
              <a:t>m-</a:t>
            </a:r>
            <a:r>
              <a:rPr lang="en-US" sz="2400" dirty="0" err="1"/>
              <a:t>th</a:t>
            </a:r>
            <a:r>
              <a:rPr lang="en-US" sz="2400" dirty="0"/>
              <a:t> row vector of coupling matrix </a:t>
            </a:r>
            <a:r>
              <a:rPr lang="zh-CN" altLang="en-US" sz="2400" dirty="0"/>
              <a:t>      </a:t>
            </a:r>
            <a:r>
              <a:rPr lang="en-US" altLang="zh-CN" sz="2400" dirty="0"/>
              <a:t>in</a:t>
            </a:r>
            <a:r>
              <a:rPr lang="zh-CN" altLang="en-US" sz="2400" dirty="0"/>
              <a:t> </a:t>
            </a:r>
            <a:endParaRPr lang="en-US" sz="2400" dirty="0"/>
          </a:p>
        </p:txBody>
      </p:sp>
      <p:pic>
        <p:nvPicPr>
          <p:cNvPr id="26" name="图片 8"/>
          <p:cNvPicPr>
            <a:picLocks noChangeAspect="1"/>
          </p:cNvPicPr>
          <p:nvPr/>
        </p:nvPicPr>
        <p:blipFill>
          <a:blip r:embed="rId7"/>
          <a:stretch>
            <a:fillRect/>
          </a:stretch>
        </p:blipFill>
        <p:spPr>
          <a:xfrm>
            <a:off x="7066376" y="6366588"/>
            <a:ext cx="371475" cy="438150"/>
          </a:xfrm>
          <a:prstGeom prst="rect">
            <a:avLst/>
          </a:prstGeom>
        </p:spPr>
      </p:pic>
      <p:pic>
        <p:nvPicPr>
          <p:cNvPr id="27" name="图片 18"/>
          <p:cNvPicPr>
            <a:picLocks noChangeAspect="1"/>
          </p:cNvPicPr>
          <p:nvPr/>
        </p:nvPicPr>
        <p:blipFill>
          <a:blip r:embed="rId4"/>
          <a:stretch>
            <a:fillRect/>
          </a:stretch>
        </p:blipFill>
        <p:spPr>
          <a:xfrm>
            <a:off x="7720410" y="6316778"/>
            <a:ext cx="920890" cy="510593"/>
          </a:xfrm>
          <a:prstGeom prst="rect">
            <a:avLst/>
          </a:prstGeom>
        </p:spPr>
      </p:pic>
      <p:pic>
        <p:nvPicPr>
          <p:cNvPr id="28" name="图片 4"/>
          <p:cNvPicPr>
            <a:picLocks noChangeAspect="1"/>
          </p:cNvPicPr>
          <p:nvPr/>
        </p:nvPicPr>
        <p:blipFill>
          <a:blip r:embed="rId8"/>
          <a:stretch>
            <a:fillRect/>
          </a:stretch>
        </p:blipFill>
        <p:spPr>
          <a:xfrm>
            <a:off x="2124995" y="5327258"/>
            <a:ext cx="4667250" cy="955285"/>
          </a:xfrm>
          <a:prstGeom prst="rect">
            <a:avLst/>
          </a:prstGeom>
        </p:spPr>
      </p:pic>
    </p:spTree>
    <p:extLst>
      <p:ext uri="{BB962C8B-B14F-4D97-AF65-F5344CB8AC3E}">
        <p14:creationId xmlns:p14="http://schemas.microsoft.com/office/powerpoint/2010/main" val="13459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1000" fill="hold"/>
                                        <p:tgtEl>
                                          <p:spTgt spid="18"/>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nodePh="1">
                                  <p:stCondLst>
                                    <p:cond delay="0"/>
                                  </p:stCondLst>
                                  <p:endCondLst>
                                    <p:cond evt="begin" delay="0">
                                      <p:tn val="43"/>
                                    </p:cond>
                                  </p:end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6" grpId="0"/>
      <p:bldP spid="17" grpId="0"/>
      <p:bldP spid="20"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4"/>
          <p:cNvPicPr>
            <a:picLocks noChangeAspect="1"/>
          </p:cNvPicPr>
          <p:nvPr/>
        </p:nvPicPr>
        <p:blipFill>
          <a:blip r:embed="rId3"/>
          <a:stretch>
            <a:fillRect/>
          </a:stretch>
        </p:blipFill>
        <p:spPr>
          <a:xfrm>
            <a:off x="2554604" y="1211113"/>
            <a:ext cx="4667250" cy="955285"/>
          </a:xfrm>
          <a:prstGeom prst="rect">
            <a:avLst/>
          </a:prstGeom>
        </p:spPr>
      </p:pic>
      <p:sp>
        <p:nvSpPr>
          <p:cNvPr id="3" name="灯片编号占位符 2"/>
          <p:cNvSpPr>
            <a:spLocks noGrp="1"/>
          </p:cNvSpPr>
          <p:nvPr>
            <p:ph type="sldNum" sz="quarter" idx="12"/>
          </p:nvPr>
        </p:nvSpPr>
        <p:spPr/>
        <p:txBody>
          <a:bodyPr/>
          <a:lstStyle/>
          <a:p>
            <a:fld id="{929874C7-10E7-490D-B9F0-6C8187C22D83}" type="slidenum">
              <a:rPr lang="en-US" smtClean="0"/>
              <a:t>29</a:t>
            </a:fld>
            <a:endParaRPr lang="en-US"/>
          </a:p>
        </p:txBody>
      </p:sp>
      <p:sp>
        <p:nvSpPr>
          <p:cNvPr id="4" name="标题 3"/>
          <p:cNvSpPr>
            <a:spLocks noGrp="1"/>
          </p:cNvSpPr>
          <p:nvPr>
            <p:ph type="title"/>
          </p:nvPr>
        </p:nvSpPr>
        <p:spPr/>
        <p:txBody>
          <a:bodyPr>
            <a:normAutofit fontScale="90000"/>
          </a:bodyPr>
          <a:lstStyle/>
          <a:p>
            <a:r>
              <a:rPr lang="en-US" dirty="0"/>
              <a:t>Not another linear regression problem</a:t>
            </a:r>
          </a:p>
        </p:txBody>
      </p:sp>
      <p:sp>
        <p:nvSpPr>
          <p:cNvPr id="6" name="矩形 5"/>
          <p:cNvSpPr/>
          <p:nvPr/>
        </p:nvSpPr>
        <p:spPr>
          <a:xfrm>
            <a:off x="4007931" y="1391628"/>
            <a:ext cx="392618" cy="46189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p:nvPr/>
        </p:nvSpPr>
        <p:spPr>
          <a:xfrm>
            <a:off x="447675" y="2336273"/>
            <a:ext cx="1373453" cy="461665"/>
          </a:xfrm>
          <a:prstGeom prst="rect">
            <a:avLst/>
          </a:prstGeom>
          <a:noFill/>
        </p:spPr>
        <p:txBody>
          <a:bodyPr wrap="none" rtlCol="0">
            <a:spAutoFit/>
          </a:bodyPr>
          <a:lstStyle/>
          <a:p>
            <a:r>
              <a:rPr lang="en-US" sz="2400" b="1" u="sng" dirty="0"/>
              <a:t>Remarks:</a:t>
            </a:r>
          </a:p>
        </p:txBody>
      </p:sp>
      <p:sp>
        <p:nvSpPr>
          <p:cNvPr id="8" name="内容占位符 1"/>
          <p:cNvSpPr>
            <a:spLocks noGrp="1"/>
          </p:cNvSpPr>
          <p:nvPr>
            <p:ph idx="1"/>
          </p:nvPr>
        </p:nvSpPr>
        <p:spPr>
          <a:xfrm>
            <a:off x="171449" y="3100169"/>
            <a:ext cx="9144000" cy="1064895"/>
          </a:xfrm>
        </p:spPr>
        <p:txBody>
          <a:bodyPr>
            <a:normAutofit/>
          </a:bodyPr>
          <a:lstStyle/>
          <a:p>
            <a:r>
              <a:rPr lang="en-US" sz="2400" dirty="0"/>
              <a:t>Linear regression is infeasible unless we have priori knowledge about the </a:t>
            </a:r>
            <a:r>
              <a:rPr lang="en-US" sz="2400" i="1" dirty="0">
                <a:solidFill>
                  <a:srgbClr val="C00000"/>
                </a:solidFill>
              </a:rPr>
              <a:t>fractional order exponents</a:t>
            </a:r>
            <a:r>
              <a:rPr lang="en-US" sz="2400" dirty="0"/>
              <a:t> </a:t>
            </a:r>
          </a:p>
        </p:txBody>
      </p:sp>
      <p:pic>
        <p:nvPicPr>
          <p:cNvPr id="12" name="图片 5"/>
          <p:cNvPicPr>
            <a:picLocks noChangeAspect="1"/>
          </p:cNvPicPr>
          <p:nvPr/>
        </p:nvPicPr>
        <p:blipFill>
          <a:blip r:embed="rId4"/>
          <a:stretch>
            <a:fillRect/>
          </a:stretch>
        </p:blipFill>
        <p:spPr>
          <a:xfrm>
            <a:off x="3340035" y="2211454"/>
            <a:ext cx="2505075" cy="514350"/>
          </a:xfrm>
          <a:prstGeom prst="rect">
            <a:avLst/>
          </a:prstGeom>
        </p:spPr>
      </p:pic>
      <p:sp>
        <p:nvSpPr>
          <p:cNvPr id="13" name="矩形 5"/>
          <p:cNvSpPr/>
          <p:nvPr/>
        </p:nvSpPr>
        <p:spPr>
          <a:xfrm flipV="1">
            <a:off x="4449891" y="2211453"/>
            <a:ext cx="392618" cy="51435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888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a:t>
            </a:fld>
            <a:endParaRPr lang="en-US"/>
          </a:p>
        </p:txBody>
      </p:sp>
      <p:sp>
        <p:nvSpPr>
          <p:cNvPr id="4" name="标题 3"/>
          <p:cNvSpPr>
            <a:spLocks noGrp="1"/>
          </p:cNvSpPr>
          <p:nvPr>
            <p:ph type="title"/>
          </p:nvPr>
        </p:nvSpPr>
        <p:spPr>
          <a:xfrm>
            <a:off x="209550" y="0"/>
            <a:ext cx="7086600" cy="908882"/>
          </a:xfrm>
        </p:spPr>
        <p:txBody>
          <a:bodyPr/>
          <a:lstStyle/>
          <a:p>
            <a:r>
              <a:rPr lang="en-US" altLang="zh-CN" dirty="0"/>
              <a:t>Major</a:t>
            </a:r>
            <a:r>
              <a:rPr lang="zh-CN" altLang="en-US" dirty="0"/>
              <a:t> </a:t>
            </a:r>
            <a:r>
              <a:rPr lang="en-US" altLang="zh-CN" dirty="0"/>
              <a:t>Research</a:t>
            </a:r>
            <a:r>
              <a:rPr lang="zh-CN" altLang="en-US" dirty="0"/>
              <a:t> </a:t>
            </a:r>
            <a:r>
              <a:rPr lang="en-US" altLang="zh-CN" dirty="0"/>
              <a:t>Topics of PhD work</a:t>
            </a:r>
            <a:endParaRPr lang="en-US" dirty="0"/>
          </a:p>
        </p:txBody>
      </p:sp>
      <p:grpSp>
        <p:nvGrpSpPr>
          <p:cNvPr id="31" name="Group 1"/>
          <p:cNvGrpSpPr/>
          <p:nvPr/>
        </p:nvGrpSpPr>
        <p:grpSpPr>
          <a:xfrm>
            <a:off x="-19499" y="2352501"/>
            <a:ext cx="4882156" cy="4551069"/>
            <a:chOff x="-19499" y="2323926"/>
            <a:chExt cx="4882156" cy="4551069"/>
          </a:xfrm>
        </p:grpSpPr>
        <p:sp>
          <p:nvSpPr>
            <p:cNvPr id="32" name="Right Triangle 221"/>
            <p:cNvSpPr/>
            <p:nvPr/>
          </p:nvSpPr>
          <p:spPr>
            <a:xfrm>
              <a:off x="-19499" y="2323926"/>
              <a:ext cx="4525511" cy="4525511"/>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ight Triangle 219"/>
            <p:cNvSpPr/>
            <p:nvPr/>
          </p:nvSpPr>
          <p:spPr>
            <a:xfrm>
              <a:off x="1075053" y="3087391"/>
              <a:ext cx="3787604" cy="3787604"/>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ight Triangle 10"/>
            <p:cNvSpPr/>
            <p:nvPr/>
          </p:nvSpPr>
          <p:spPr>
            <a:xfrm>
              <a:off x="-6998" y="2575276"/>
              <a:ext cx="4274161" cy="4274161"/>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0" name="组合 29"/>
          <p:cNvGrpSpPr/>
          <p:nvPr/>
        </p:nvGrpSpPr>
        <p:grpSpPr>
          <a:xfrm>
            <a:off x="1900111" y="3176338"/>
            <a:ext cx="847307" cy="847307"/>
            <a:chOff x="2063758" y="1624722"/>
            <a:chExt cx="847307" cy="847307"/>
          </a:xfrm>
        </p:grpSpPr>
        <p:sp>
          <p:nvSpPr>
            <p:cNvPr id="51" name="Oval 5"/>
            <p:cNvSpPr>
              <a:spLocks noChangeArrowheads="1"/>
            </p:cNvSpPr>
            <p:nvPr/>
          </p:nvSpPr>
          <p:spPr bwMode="auto">
            <a:xfrm>
              <a:off x="2063758" y="1624722"/>
              <a:ext cx="847307" cy="847307"/>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52" name="Group 135"/>
            <p:cNvGrpSpPr/>
            <p:nvPr/>
          </p:nvGrpSpPr>
          <p:grpSpPr>
            <a:xfrm>
              <a:off x="2267423" y="1841719"/>
              <a:ext cx="450118" cy="438324"/>
              <a:chOff x="1594" y="4766"/>
              <a:chExt cx="6746874" cy="6419853"/>
            </a:xfrm>
            <a:solidFill>
              <a:schemeClr val="bg1"/>
            </a:solidFill>
          </p:grpSpPr>
          <p:sp>
            <p:nvSpPr>
              <p:cNvPr id="53" name="Freeform 5"/>
              <p:cNvSpPr>
                <a:spLocks noEditPoints="1"/>
              </p:cNvSpPr>
              <p:nvPr/>
            </p:nvSpPr>
            <p:spPr bwMode="auto">
              <a:xfrm>
                <a:off x="1594" y="4766"/>
                <a:ext cx="6746874" cy="6419853"/>
              </a:xfrm>
              <a:custGeom>
                <a:avLst/>
                <a:gdLst>
                  <a:gd name="T0" fmla="*/ 1645 w 1796"/>
                  <a:gd name="T1" fmla="*/ 0 h 1709"/>
                  <a:gd name="T2" fmla="*/ 151 w 1796"/>
                  <a:gd name="T3" fmla="*/ 0 h 1709"/>
                  <a:gd name="T4" fmla="*/ 0 w 1796"/>
                  <a:gd name="T5" fmla="*/ 151 h 1709"/>
                  <a:gd name="T6" fmla="*/ 0 w 1796"/>
                  <a:gd name="T7" fmla="*/ 1307 h 1709"/>
                  <a:gd name="T8" fmla="*/ 151 w 1796"/>
                  <a:gd name="T9" fmla="*/ 1458 h 1709"/>
                  <a:gd name="T10" fmla="*/ 606 w 1796"/>
                  <a:gd name="T11" fmla="*/ 1458 h 1709"/>
                  <a:gd name="T12" fmla="*/ 526 w 1796"/>
                  <a:gd name="T13" fmla="*/ 1545 h 1709"/>
                  <a:gd name="T14" fmla="*/ 483 w 1796"/>
                  <a:gd name="T15" fmla="*/ 1590 h 1709"/>
                  <a:gd name="T16" fmla="*/ 479 w 1796"/>
                  <a:gd name="T17" fmla="*/ 1659 h 1709"/>
                  <a:gd name="T18" fmla="*/ 593 w 1796"/>
                  <a:gd name="T19" fmla="*/ 1709 h 1709"/>
                  <a:gd name="T20" fmla="*/ 1203 w 1796"/>
                  <a:gd name="T21" fmla="*/ 1709 h 1709"/>
                  <a:gd name="T22" fmla="*/ 1316 w 1796"/>
                  <a:gd name="T23" fmla="*/ 1659 h 1709"/>
                  <a:gd name="T24" fmla="*/ 1312 w 1796"/>
                  <a:gd name="T25" fmla="*/ 1590 h 1709"/>
                  <a:gd name="T26" fmla="*/ 1270 w 1796"/>
                  <a:gd name="T27" fmla="*/ 1545 h 1709"/>
                  <a:gd name="T28" fmla="*/ 1190 w 1796"/>
                  <a:gd name="T29" fmla="*/ 1458 h 1709"/>
                  <a:gd name="T30" fmla="*/ 1645 w 1796"/>
                  <a:gd name="T31" fmla="*/ 1458 h 1709"/>
                  <a:gd name="T32" fmla="*/ 1796 w 1796"/>
                  <a:gd name="T33" fmla="*/ 1307 h 1709"/>
                  <a:gd name="T34" fmla="*/ 1796 w 1796"/>
                  <a:gd name="T35" fmla="*/ 151 h 1709"/>
                  <a:gd name="T36" fmla="*/ 1645 w 1796"/>
                  <a:gd name="T37" fmla="*/ 0 h 1709"/>
                  <a:gd name="T38" fmla="*/ 1231 w 1796"/>
                  <a:gd name="T39" fmla="*/ 1585 h 1709"/>
                  <a:gd name="T40" fmla="*/ 1267 w 1796"/>
                  <a:gd name="T41" fmla="*/ 1622 h 1709"/>
                  <a:gd name="T42" fmla="*/ 1265 w 1796"/>
                  <a:gd name="T43" fmla="*/ 1635 h 1709"/>
                  <a:gd name="T44" fmla="*/ 1203 w 1796"/>
                  <a:gd name="T45" fmla="*/ 1653 h 1709"/>
                  <a:gd name="T46" fmla="*/ 593 w 1796"/>
                  <a:gd name="T47" fmla="*/ 1653 h 1709"/>
                  <a:gd name="T48" fmla="*/ 530 w 1796"/>
                  <a:gd name="T49" fmla="*/ 1635 h 1709"/>
                  <a:gd name="T50" fmla="*/ 528 w 1796"/>
                  <a:gd name="T51" fmla="*/ 1623 h 1709"/>
                  <a:gd name="T52" fmla="*/ 528 w 1796"/>
                  <a:gd name="T53" fmla="*/ 1623 h 1709"/>
                  <a:gd name="T54" fmla="*/ 565 w 1796"/>
                  <a:gd name="T55" fmla="*/ 1585 h 1709"/>
                  <a:gd name="T56" fmla="*/ 672 w 1796"/>
                  <a:gd name="T57" fmla="*/ 1458 h 1709"/>
                  <a:gd name="T58" fmla="*/ 1124 w 1796"/>
                  <a:gd name="T59" fmla="*/ 1458 h 1709"/>
                  <a:gd name="T60" fmla="*/ 1231 w 1796"/>
                  <a:gd name="T61" fmla="*/ 1585 h 1709"/>
                  <a:gd name="T62" fmla="*/ 1684 w 1796"/>
                  <a:gd name="T63" fmla="*/ 1307 h 1709"/>
                  <a:gd name="T64" fmla="*/ 1645 w 1796"/>
                  <a:gd name="T65" fmla="*/ 1346 h 1709"/>
                  <a:gd name="T66" fmla="*/ 151 w 1796"/>
                  <a:gd name="T67" fmla="*/ 1346 h 1709"/>
                  <a:gd name="T68" fmla="*/ 112 w 1796"/>
                  <a:gd name="T69" fmla="*/ 1307 h 1709"/>
                  <a:gd name="T70" fmla="*/ 112 w 1796"/>
                  <a:gd name="T71" fmla="*/ 151 h 1709"/>
                  <a:gd name="T72" fmla="*/ 151 w 1796"/>
                  <a:gd name="T73" fmla="*/ 112 h 1709"/>
                  <a:gd name="T74" fmla="*/ 1645 w 1796"/>
                  <a:gd name="T75" fmla="*/ 112 h 1709"/>
                  <a:gd name="T76" fmla="*/ 1684 w 1796"/>
                  <a:gd name="T77" fmla="*/ 151 h 1709"/>
                  <a:gd name="T78" fmla="*/ 1684 w 1796"/>
                  <a:gd name="T79" fmla="*/ 13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6" h="1709">
                    <a:moveTo>
                      <a:pt x="1645" y="0"/>
                    </a:moveTo>
                    <a:cubicBezTo>
                      <a:pt x="151" y="0"/>
                      <a:pt x="151" y="0"/>
                      <a:pt x="151" y="0"/>
                    </a:cubicBezTo>
                    <a:cubicBezTo>
                      <a:pt x="68" y="0"/>
                      <a:pt x="0" y="67"/>
                      <a:pt x="0" y="151"/>
                    </a:cubicBezTo>
                    <a:cubicBezTo>
                      <a:pt x="0" y="1307"/>
                      <a:pt x="0" y="1307"/>
                      <a:pt x="0" y="1307"/>
                    </a:cubicBezTo>
                    <a:cubicBezTo>
                      <a:pt x="0" y="1390"/>
                      <a:pt x="68" y="1458"/>
                      <a:pt x="151" y="1458"/>
                    </a:cubicBezTo>
                    <a:cubicBezTo>
                      <a:pt x="606" y="1458"/>
                      <a:pt x="606" y="1458"/>
                      <a:pt x="606" y="1458"/>
                    </a:cubicBezTo>
                    <a:cubicBezTo>
                      <a:pt x="582" y="1488"/>
                      <a:pt x="544" y="1527"/>
                      <a:pt x="526" y="1545"/>
                    </a:cubicBezTo>
                    <a:cubicBezTo>
                      <a:pt x="506" y="1564"/>
                      <a:pt x="491" y="1579"/>
                      <a:pt x="483" y="1590"/>
                    </a:cubicBezTo>
                    <a:cubicBezTo>
                      <a:pt x="472" y="1605"/>
                      <a:pt x="467" y="1634"/>
                      <a:pt x="479" y="1659"/>
                    </a:cubicBezTo>
                    <a:cubicBezTo>
                      <a:pt x="491" y="1682"/>
                      <a:pt x="520" y="1709"/>
                      <a:pt x="593" y="1709"/>
                    </a:cubicBezTo>
                    <a:cubicBezTo>
                      <a:pt x="1203" y="1709"/>
                      <a:pt x="1203" y="1709"/>
                      <a:pt x="1203" y="1709"/>
                    </a:cubicBezTo>
                    <a:cubicBezTo>
                      <a:pt x="1276" y="1709"/>
                      <a:pt x="1305" y="1682"/>
                      <a:pt x="1316" y="1659"/>
                    </a:cubicBezTo>
                    <a:cubicBezTo>
                      <a:pt x="1329" y="1634"/>
                      <a:pt x="1324" y="1605"/>
                      <a:pt x="1312" y="1590"/>
                    </a:cubicBezTo>
                    <a:cubicBezTo>
                      <a:pt x="1304" y="1579"/>
                      <a:pt x="1289" y="1564"/>
                      <a:pt x="1270" y="1545"/>
                    </a:cubicBezTo>
                    <a:cubicBezTo>
                      <a:pt x="1252" y="1527"/>
                      <a:pt x="1213" y="1488"/>
                      <a:pt x="1190" y="1458"/>
                    </a:cubicBezTo>
                    <a:cubicBezTo>
                      <a:pt x="1645" y="1458"/>
                      <a:pt x="1645" y="1458"/>
                      <a:pt x="1645" y="1458"/>
                    </a:cubicBezTo>
                    <a:cubicBezTo>
                      <a:pt x="1728" y="1458"/>
                      <a:pt x="1796" y="1390"/>
                      <a:pt x="1796" y="1307"/>
                    </a:cubicBezTo>
                    <a:cubicBezTo>
                      <a:pt x="1796" y="151"/>
                      <a:pt x="1796" y="151"/>
                      <a:pt x="1796" y="151"/>
                    </a:cubicBezTo>
                    <a:cubicBezTo>
                      <a:pt x="1796" y="67"/>
                      <a:pt x="1728" y="0"/>
                      <a:pt x="1645" y="0"/>
                    </a:cubicBezTo>
                    <a:close/>
                    <a:moveTo>
                      <a:pt x="1231" y="1585"/>
                    </a:moveTo>
                    <a:cubicBezTo>
                      <a:pt x="1247" y="1601"/>
                      <a:pt x="1262" y="1616"/>
                      <a:pt x="1267" y="1622"/>
                    </a:cubicBezTo>
                    <a:cubicBezTo>
                      <a:pt x="1267" y="1622"/>
                      <a:pt x="1269" y="1629"/>
                      <a:pt x="1265" y="1635"/>
                    </a:cubicBezTo>
                    <a:cubicBezTo>
                      <a:pt x="1258" y="1646"/>
                      <a:pt x="1235" y="1653"/>
                      <a:pt x="1203" y="1653"/>
                    </a:cubicBezTo>
                    <a:cubicBezTo>
                      <a:pt x="593" y="1653"/>
                      <a:pt x="593" y="1653"/>
                      <a:pt x="593" y="1653"/>
                    </a:cubicBezTo>
                    <a:cubicBezTo>
                      <a:pt x="561" y="1653"/>
                      <a:pt x="538" y="1646"/>
                      <a:pt x="530" y="1635"/>
                    </a:cubicBezTo>
                    <a:cubicBezTo>
                      <a:pt x="527" y="1629"/>
                      <a:pt x="528" y="1623"/>
                      <a:pt x="528" y="1623"/>
                    </a:cubicBezTo>
                    <a:cubicBezTo>
                      <a:pt x="528" y="1623"/>
                      <a:pt x="528" y="1623"/>
                      <a:pt x="528" y="1623"/>
                    </a:cubicBezTo>
                    <a:cubicBezTo>
                      <a:pt x="534" y="1616"/>
                      <a:pt x="549" y="1601"/>
                      <a:pt x="565" y="1585"/>
                    </a:cubicBezTo>
                    <a:cubicBezTo>
                      <a:pt x="614" y="1536"/>
                      <a:pt x="654" y="1494"/>
                      <a:pt x="672" y="1458"/>
                    </a:cubicBezTo>
                    <a:cubicBezTo>
                      <a:pt x="1124" y="1458"/>
                      <a:pt x="1124" y="1458"/>
                      <a:pt x="1124" y="1458"/>
                    </a:cubicBezTo>
                    <a:cubicBezTo>
                      <a:pt x="1142" y="1494"/>
                      <a:pt x="1182" y="1536"/>
                      <a:pt x="1231" y="1585"/>
                    </a:cubicBezTo>
                    <a:close/>
                    <a:moveTo>
                      <a:pt x="1684" y="1307"/>
                    </a:moveTo>
                    <a:cubicBezTo>
                      <a:pt x="1684" y="1328"/>
                      <a:pt x="1666" y="1346"/>
                      <a:pt x="1645" y="1346"/>
                    </a:cubicBezTo>
                    <a:cubicBezTo>
                      <a:pt x="151" y="1346"/>
                      <a:pt x="151" y="1346"/>
                      <a:pt x="151" y="1346"/>
                    </a:cubicBezTo>
                    <a:cubicBezTo>
                      <a:pt x="129" y="1346"/>
                      <a:pt x="112" y="1328"/>
                      <a:pt x="112" y="1307"/>
                    </a:cubicBezTo>
                    <a:cubicBezTo>
                      <a:pt x="112" y="151"/>
                      <a:pt x="112" y="151"/>
                      <a:pt x="112" y="151"/>
                    </a:cubicBezTo>
                    <a:cubicBezTo>
                      <a:pt x="112" y="129"/>
                      <a:pt x="129" y="112"/>
                      <a:pt x="151" y="112"/>
                    </a:cubicBezTo>
                    <a:cubicBezTo>
                      <a:pt x="1645" y="112"/>
                      <a:pt x="1645" y="112"/>
                      <a:pt x="1645" y="112"/>
                    </a:cubicBezTo>
                    <a:cubicBezTo>
                      <a:pt x="1666" y="112"/>
                      <a:pt x="1684" y="129"/>
                      <a:pt x="1684" y="151"/>
                    </a:cubicBezTo>
                    <a:lnTo>
                      <a:pt x="1684" y="13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6"/>
              <p:cNvSpPr>
                <a:spLocks noEditPoints="1"/>
              </p:cNvSpPr>
              <p:nvPr/>
            </p:nvSpPr>
            <p:spPr bwMode="auto">
              <a:xfrm>
                <a:off x="842963" y="846138"/>
                <a:ext cx="5064125" cy="3376613"/>
              </a:xfrm>
              <a:custGeom>
                <a:avLst/>
                <a:gdLst>
                  <a:gd name="T0" fmla="*/ 1252 w 1348"/>
                  <a:gd name="T1" fmla="*/ 0 h 899"/>
                  <a:gd name="T2" fmla="*/ 96 w 1348"/>
                  <a:gd name="T3" fmla="*/ 0 h 899"/>
                  <a:gd name="T4" fmla="*/ 0 w 1348"/>
                  <a:gd name="T5" fmla="*/ 95 h 899"/>
                  <a:gd name="T6" fmla="*/ 0 w 1348"/>
                  <a:gd name="T7" fmla="*/ 803 h 899"/>
                  <a:gd name="T8" fmla="*/ 96 w 1348"/>
                  <a:gd name="T9" fmla="*/ 899 h 899"/>
                  <a:gd name="T10" fmla="*/ 1252 w 1348"/>
                  <a:gd name="T11" fmla="*/ 899 h 899"/>
                  <a:gd name="T12" fmla="*/ 1348 w 1348"/>
                  <a:gd name="T13" fmla="*/ 803 h 899"/>
                  <a:gd name="T14" fmla="*/ 1348 w 1348"/>
                  <a:gd name="T15" fmla="*/ 95 h 899"/>
                  <a:gd name="T16" fmla="*/ 1252 w 1348"/>
                  <a:gd name="T17" fmla="*/ 0 h 899"/>
                  <a:gd name="T18" fmla="*/ 1291 w 1348"/>
                  <a:gd name="T19" fmla="*/ 803 h 899"/>
                  <a:gd name="T20" fmla="*/ 1252 w 1348"/>
                  <a:gd name="T21" fmla="*/ 843 h 899"/>
                  <a:gd name="T22" fmla="*/ 96 w 1348"/>
                  <a:gd name="T23" fmla="*/ 843 h 899"/>
                  <a:gd name="T24" fmla="*/ 56 w 1348"/>
                  <a:gd name="T25" fmla="*/ 803 h 899"/>
                  <a:gd name="T26" fmla="*/ 56 w 1348"/>
                  <a:gd name="T27" fmla="*/ 95 h 899"/>
                  <a:gd name="T28" fmla="*/ 96 w 1348"/>
                  <a:gd name="T29" fmla="*/ 56 h 899"/>
                  <a:gd name="T30" fmla="*/ 1252 w 1348"/>
                  <a:gd name="T31" fmla="*/ 56 h 899"/>
                  <a:gd name="T32" fmla="*/ 1291 w 1348"/>
                  <a:gd name="T33" fmla="*/ 95 h 899"/>
                  <a:gd name="T34" fmla="*/ 1291 w 1348"/>
                  <a:gd name="T35" fmla="*/ 803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8" h="899">
                    <a:moveTo>
                      <a:pt x="1252" y="0"/>
                    </a:moveTo>
                    <a:cubicBezTo>
                      <a:pt x="96" y="0"/>
                      <a:pt x="96" y="0"/>
                      <a:pt x="96" y="0"/>
                    </a:cubicBezTo>
                    <a:cubicBezTo>
                      <a:pt x="43" y="0"/>
                      <a:pt x="0" y="43"/>
                      <a:pt x="0" y="95"/>
                    </a:cubicBezTo>
                    <a:cubicBezTo>
                      <a:pt x="0" y="803"/>
                      <a:pt x="0" y="803"/>
                      <a:pt x="0" y="803"/>
                    </a:cubicBezTo>
                    <a:cubicBezTo>
                      <a:pt x="0" y="856"/>
                      <a:pt x="43" y="899"/>
                      <a:pt x="96" y="899"/>
                    </a:cubicBezTo>
                    <a:cubicBezTo>
                      <a:pt x="1252" y="899"/>
                      <a:pt x="1252" y="899"/>
                      <a:pt x="1252" y="899"/>
                    </a:cubicBezTo>
                    <a:cubicBezTo>
                      <a:pt x="1305" y="899"/>
                      <a:pt x="1348" y="856"/>
                      <a:pt x="1348" y="803"/>
                    </a:cubicBezTo>
                    <a:cubicBezTo>
                      <a:pt x="1348" y="95"/>
                      <a:pt x="1348" y="95"/>
                      <a:pt x="1348" y="95"/>
                    </a:cubicBezTo>
                    <a:cubicBezTo>
                      <a:pt x="1348" y="43"/>
                      <a:pt x="1305" y="0"/>
                      <a:pt x="1252" y="0"/>
                    </a:cubicBezTo>
                    <a:close/>
                    <a:moveTo>
                      <a:pt x="1291" y="803"/>
                    </a:moveTo>
                    <a:cubicBezTo>
                      <a:pt x="1291" y="825"/>
                      <a:pt x="1274" y="843"/>
                      <a:pt x="1252" y="843"/>
                    </a:cubicBezTo>
                    <a:cubicBezTo>
                      <a:pt x="96" y="843"/>
                      <a:pt x="96" y="843"/>
                      <a:pt x="96" y="843"/>
                    </a:cubicBezTo>
                    <a:cubicBezTo>
                      <a:pt x="74" y="843"/>
                      <a:pt x="56" y="825"/>
                      <a:pt x="56" y="803"/>
                    </a:cubicBezTo>
                    <a:cubicBezTo>
                      <a:pt x="56" y="95"/>
                      <a:pt x="56" y="95"/>
                      <a:pt x="56" y="95"/>
                    </a:cubicBezTo>
                    <a:cubicBezTo>
                      <a:pt x="56" y="74"/>
                      <a:pt x="74" y="56"/>
                      <a:pt x="96" y="56"/>
                    </a:cubicBezTo>
                    <a:cubicBezTo>
                      <a:pt x="1252" y="56"/>
                      <a:pt x="1252" y="56"/>
                      <a:pt x="1252" y="56"/>
                    </a:cubicBezTo>
                    <a:cubicBezTo>
                      <a:pt x="1274" y="56"/>
                      <a:pt x="1291" y="74"/>
                      <a:pt x="1291" y="95"/>
                    </a:cubicBezTo>
                    <a:lnTo>
                      <a:pt x="1291" y="8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7"/>
              <p:cNvSpPr>
                <a:spLocks noEditPoints="1"/>
              </p:cNvSpPr>
              <p:nvPr/>
            </p:nvSpPr>
            <p:spPr bwMode="auto">
              <a:xfrm>
                <a:off x="3059113" y="4321176"/>
                <a:ext cx="631825" cy="630238"/>
              </a:xfrm>
              <a:custGeom>
                <a:avLst/>
                <a:gdLst>
                  <a:gd name="T0" fmla="*/ 84 w 168"/>
                  <a:gd name="T1" fmla="*/ 0 h 168"/>
                  <a:gd name="T2" fmla="*/ 0 w 168"/>
                  <a:gd name="T3" fmla="*/ 84 h 168"/>
                  <a:gd name="T4" fmla="*/ 84 w 168"/>
                  <a:gd name="T5" fmla="*/ 168 h 168"/>
                  <a:gd name="T6" fmla="*/ 168 w 168"/>
                  <a:gd name="T7" fmla="*/ 84 h 168"/>
                  <a:gd name="T8" fmla="*/ 84 w 168"/>
                  <a:gd name="T9" fmla="*/ 0 h 168"/>
                  <a:gd name="T10" fmla="*/ 84 w 168"/>
                  <a:gd name="T11" fmla="*/ 112 h 168"/>
                  <a:gd name="T12" fmla="*/ 56 w 168"/>
                  <a:gd name="T13" fmla="*/ 84 h 168"/>
                  <a:gd name="T14" fmla="*/ 84 w 168"/>
                  <a:gd name="T15" fmla="*/ 56 h 168"/>
                  <a:gd name="T16" fmla="*/ 112 w 168"/>
                  <a:gd name="T17" fmla="*/ 84 h 168"/>
                  <a:gd name="T18" fmla="*/ 84 w 168"/>
                  <a:gd name="T19" fmla="*/ 1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0"/>
                    </a:moveTo>
                    <a:cubicBezTo>
                      <a:pt x="38" y="0"/>
                      <a:pt x="0" y="38"/>
                      <a:pt x="0" y="84"/>
                    </a:cubicBezTo>
                    <a:cubicBezTo>
                      <a:pt x="0" y="131"/>
                      <a:pt x="38" y="168"/>
                      <a:pt x="84" y="168"/>
                    </a:cubicBezTo>
                    <a:cubicBezTo>
                      <a:pt x="130" y="168"/>
                      <a:pt x="168" y="131"/>
                      <a:pt x="168" y="84"/>
                    </a:cubicBezTo>
                    <a:cubicBezTo>
                      <a:pt x="168" y="38"/>
                      <a:pt x="130" y="0"/>
                      <a:pt x="84" y="0"/>
                    </a:cubicBezTo>
                    <a:close/>
                    <a:moveTo>
                      <a:pt x="84" y="112"/>
                    </a:moveTo>
                    <a:cubicBezTo>
                      <a:pt x="68" y="112"/>
                      <a:pt x="56" y="100"/>
                      <a:pt x="56" y="84"/>
                    </a:cubicBezTo>
                    <a:cubicBezTo>
                      <a:pt x="56" y="69"/>
                      <a:pt x="68" y="56"/>
                      <a:pt x="84" y="56"/>
                    </a:cubicBezTo>
                    <a:cubicBezTo>
                      <a:pt x="99" y="56"/>
                      <a:pt x="112" y="69"/>
                      <a:pt x="112" y="84"/>
                    </a:cubicBezTo>
                    <a:cubicBezTo>
                      <a:pt x="112" y="100"/>
                      <a:pt x="99" y="112"/>
                      <a:pt x="84"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8"/>
              <p:cNvSpPr>
                <a:spLocks/>
              </p:cNvSpPr>
              <p:nvPr/>
            </p:nvSpPr>
            <p:spPr bwMode="auto">
              <a:xfrm>
                <a:off x="2528888" y="2533651"/>
                <a:ext cx="628650" cy="1262063"/>
              </a:xfrm>
              <a:custGeom>
                <a:avLst/>
                <a:gdLst>
                  <a:gd name="T0" fmla="*/ 125 w 167"/>
                  <a:gd name="T1" fmla="*/ 0 h 336"/>
                  <a:gd name="T2" fmla="*/ 42 w 167"/>
                  <a:gd name="T3" fmla="*/ 0 h 336"/>
                  <a:gd name="T4" fmla="*/ 0 w 167"/>
                  <a:gd name="T5" fmla="*/ 42 h 336"/>
                  <a:gd name="T6" fmla="*/ 0 w 167"/>
                  <a:gd name="T7" fmla="*/ 294 h 336"/>
                  <a:gd name="T8" fmla="*/ 42 w 167"/>
                  <a:gd name="T9" fmla="*/ 336 h 336"/>
                  <a:gd name="T10" fmla="*/ 125 w 167"/>
                  <a:gd name="T11" fmla="*/ 336 h 336"/>
                  <a:gd name="T12" fmla="*/ 167 w 167"/>
                  <a:gd name="T13" fmla="*/ 294 h 336"/>
                  <a:gd name="T14" fmla="*/ 167 w 167"/>
                  <a:gd name="T15" fmla="*/ 42 h 336"/>
                  <a:gd name="T16" fmla="*/ 125 w 16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336">
                    <a:moveTo>
                      <a:pt x="125" y="0"/>
                    </a:moveTo>
                    <a:cubicBezTo>
                      <a:pt x="42" y="0"/>
                      <a:pt x="42" y="0"/>
                      <a:pt x="42" y="0"/>
                    </a:cubicBezTo>
                    <a:cubicBezTo>
                      <a:pt x="19" y="0"/>
                      <a:pt x="0" y="18"/>
                      <a:pt x="0" y="42"/>
                    </a:cubicBezTo>
                    <a:cubicBezTo>
                      <a:pt x="0" y="294"/>
                      <a:pt x="0" y="294"/>
                      <a:pt x="0" y="294"/>
                    </a:cubicBezTo>
                    <a:cubicBezTo>
                      <a:pt x="0" y="317"/>
                      <a:pt x="19" y="336"/>
                      <a:pt x="42" y="336"/>
                    </a:cubicBezTo>
                    <a:cubicBezTo>
                      <a:pt x="125" y="336"/>
                      <a:pt x="125" y="336"/>
                      <a:pt x="125" y="336"/>
                    </a:cubicBezTo>
                    <a:cubicBezTo>
                      <a:pt x="148" y="336"/>
                      <a:pt x="167" y="317"/>
                      <a:pt x="167" y="294"/>
                    </a:cubicBezTo>
                    <a:cubicBezTo>
                      <a:pt x="167" y="42"/>
                      <a:pt x="167" y="42"/>
                      <a:pt x="167" y="42"/>
                    </a:cubicBezTo>
                    <a:cubicBezTo>
                      <a:pt x="167" y="18"/>
                      <a:pt x="148" y="0"/>
                      <a:pt x="12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9"/>
              <p:cNvSpPr>
                <a:spLocks/>
              </p:cNvSpPr>
              <p:nvPr/>
            </p:nvSpPr>
            <p:spPr bwMode="auto">
              <a:xfrm>
                <a:off x="4632326" y="1266826"/>
                <a:ext cx="635000" cy="2528888"/>
              </a:xfrm>
              <a:custGeom>
                <a:avLst/>
                <a:gdLst>
                  <a:gd name="T0" fmla="*/ 126 w 169"/>
                  <a:gd name="T1" fmla="*/ 0 h 673"/>
                  <a:gd name="T2" fmla="*/ 42 w 169"/>
                  <a:gd name="T3" fmla="*/ 0 h 673"/>
                  <a:gd name="T4" fmla="*/ 0 w 169"/>
                  <a:gd name="T5" fmla="*/ 41 h 673"/>
                  <a:gd name="T6" fmla="*/ 0 w 169"/>
                  <a:gd name="T7" fmla="*/ 632 h 673"/>
                  <a:gd name="T8" fmla="*/ 42 w 169"/>
                  <a:gd name="T9" fmla="*/ 673 h 673"/>
                  <a:gd name="T10" fmla="*/ 126 w 169"/>
                  <a:gd name="T11" fmla="*/ 673 h 673"/>
                  <a:gd name="T12" fmla="*/ 169 w 169"/>
                  <a:gd name="T13" fmla="*/ 632 h 673"/>
                  <a:gd name="T14" fmla="*/ 169 w 169"/>
                  <a:gd name="T15" fmla="*/ 41 h 673"/>
                  <a:gd name="T16" fmla="*/ 126 w 169"/>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673">
                    <a:moveTo>
                      <a:pt x="126" y="0"/>
                    </a:moveTo>
                    <a:cubicBezTo>
                      <a:pt x="42" y="0"/>
                      <a:pt x="42" y="0"/>
                      <a:pt x="42" y="0"/>
                    </a:cubicBezTo>
                    <a:cubicBezTo>
                      <a:pt x="19" y="0"/>
                      <a:pt x="0" y="19"/>
                      <a:pt x="0" y="41"/>
                    </a:cubicBezTo>
                    <a:cubicBezTo>
                      <a:pt x="0" y="632"/>
                      <a:pt x="0" y="632"/>
                      <a:pt x="0" y="632"/>
                    </a:cubicBezTo>
                    <a:cubicBezTo>
                      <a:pt x="0" y="655"/>
                      <a:pt x="19" y="673"/>
                      <a:pt x="42" y="673"/>
                    </a:cubicBezTo>
                    <a:cubicBezTo>
                      <a:pt x="126" y="673"/>
                      <a:pt x="126" y="673"/>
                      <a:pt x="126" y="673"/>
                    </a:cubicBezTo>
                    <a:cubicBezTo>
                      <a:pt x="150" y="673"/>
                      <a:pt x="169" y="655"/>
                      <a:pt x="169" y="632"/>
                    </a:cubicBezTo>
                    <a:cubicBezTo>
                      <a:pt x="169" y="41"/>
                      <a:pt x="169" y="41"/>
                      <a:pt x="169" y="41"/>
                    </a:cubicBezTo>
                    <a:cubicBezTo>
                      <a:pt x="169" y="19"/>
                      <a:pt x="150" y="0"/>
                      <a:pt x="1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10"/>
              <p:cNvSpPr>
                <a:spLocks/>
              </p:cNvSpPr>
              <p:nvPr/>
            </p:nvSpPr>
            <p:spPr bwMode="auto">
              <a:xfrm>
                <a:off x="3584576" y="2112963"/>
                <a:ext cx="627063" cy="1682750"/>
              </a:xfrm>
              <a:custGeom>
                <a:avLst/>
                <a:gdLst>
                  <a:gd name="T0" fmla="*/ 125 w 167"/>
                  <a:gd name="T1" fmla="*/ 0 h 448"/>
                  <a:gd name="T2" fmla="*/ 41 w 167"/>
                  <a:gd name="T3" fmla="*/ 0 h 448"/>
                  <a:gd name="T4" fmla="*/ 0 w 167"/>
                  <a:gd name="T5" fmla="*/ 40 h 448"/>
                  <a:gd name="T6" fmla="*/ 0 w 167"/>
                  <a:gd name="T7" fmla="*/ 407 h 448"/>
                  <a:gd name="T8" fmla="*/ 41 w 167"/>
                  <a:gd name="T9" fmla="*/ 448 h 448"/>
                  <a:gd name="T10" fmla="*/ 125 w 167"/>
                  <a:gd name="T11" fmla="*/ 448 h 448"/>
                  <a:gd name="T12" fmla="*/ 167 w 167"/>
                  <a:gd name="T13" fmla="*/ 407 h 448"/>
                  <a:gd name="T14" fmla="*/ 167 w 167"/>
                  <a:gd name="T15" fmla="*/ 40 h 448"/>
                  <a:gd name="T16" fmla="*/ 125 w 167"/>
                  <a:gd name="T1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448">
                    <a:moveTo>
                      <a:pt x="125" y="0"/>
                    </a:moveTo>
                    <a:cubicBezTo>
                      <a:pt x="41" y="0"/>
                      <a:pt x="41" y="0"/>
                      <a:pt x="41" y="0"/>
                    </a:cubicBezTo>
                    <a:cubicBezTo>
                      <a:pt x="18" y="0"/>
                      <a:pt x="0" y="18"/>
                      <a:pt x="0" y="40"/>
                    </a:cubicBezTo>
                    <a:cubicBezTo>
                      <a:pt x="0" y="407"/>
                      <a:pt x="0" y="407"/>
                      <a:pt x="0" y="407"/>
                    </a:cubicBezTo>
                    <a:cubicBezTo>
                      <a:pt x="0" y="430"/>
                      <a:pt x="18" y="448"/>
                      <a:pt x="41" y="448"/>
                    </a:cubicBezTo>
                    <a:cubicBezTo>
                      <a:pt x="125" y="448"/>
                      <a:pt x="125" y="448"/>
                      <a:pt x="125" y="448"/>
                    </a:cubicBezTo>
                    <a:cubicBezTo>
                      <a:pt x="148" y="448"/>
                      <a:pt x="167" y="430"/>
                      <a:pt x="167" y="407"/>
                    </a:cubicBezTo>
                    <a:cubicBezTo>
                      <a:pt x="167" y="40"/>
                      <a:pt x="167" y="40"/>
                      <a:pt x="167" y="40"/>
                    </a:cubicBezTo>
                    <a:cubicBezTo>
                      <a:pt x="167" y="18"/>
                      <a:pt x="148" y="0"/>
                      <a:pt x="12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11"/>
              <p:cNvSpPr>
                <a:spLocks/>
              </p:cNvSpPr>
              <p:nvPr/>
            </p:nvSpPr>
            <p:spPr bwMode="auto">
              <a:xfrm>
                <a:off x="1474788" y="1687513"/>
                <a:ext cx="633413" cy="2108200"/>
              </a:xfrm>
              <a:custGeom>
                <a:avLst/>
                <a:gdLst>
                  <a:gd name="T0" fmla="*/ 127 w 169"/>
                  <a:gd name="T1" fmla="*/ 0 h 561"/>
                  <a:gd name="T2" fmla="*/ 43 w 169"/>
                  <a:gd name="T3" fmla="*/ 0 h 561"/>
                  <a:gd name="T4" fmla="*/ 0 w 169"/>
                  <a:gd name="T5" fmla="*/ 40 h 561"/>
                  <a:gd name="T6" fmla="*/ 0 w 169"/>
                  <a:gd name="T7" fmla="*/ 521 h 561"/>
                  <a:gd name="T8" fmla="*/ 43 w 169"/>
                  <a:gd name="T9" fmla="*/ 561 h 561"/>
                  <a:gd name="T10" fmla="*/ 127 w 169"/>
                  <a:gd name="T11" fmla="*/ 561 h 561"/>
                  <a:gd name="T12" fmla="*/ 169 w 169"/>
                  <a:gd name="T13" fmla="*/ 521 h 561"/>
                  <a:gd name="T14" fmla="*/ 169 w 169"/>
                  <a:gd name="T15" fmla="*/ 40 h 561"/>
                  <a:gd name="T16" fmla="*/ 127 w 169"/>
                  <a:gd name="T1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561">
                    <a:moveTo>
                      <a:pt x="127" y="0"/>
                    </a:moveTo>
                    <a:cubicBezTo>
                      <a:pt x="43" y="0"/>
                      <a:pt x="43" y="0"/>
                      <a:pt x="43" y="0"/>
                    </a:cubicBezTo>
                    <a:cubicBezTo>
                      <a:pt x="19" y="0"/>
                      <a:pt x="0" y="18"/>
                      <a:pt x="0" y="40"/>
                    </a:cubicBezTo>
                    <a:cubicBezTo>
                      <a:pt x="0" y="521"/>
                      <a:pt x="0" y="521"/>
                      <a:pt x="0" y="521"/>
                    </a:cubicBezTo>
                    <a:cubicBezTo>
                      <a:pt x="0" y="543"/>
                      <a:pt x="19" y="561"/>
                      <a:pt x="43" y="561"/>
                    </a:cubicBezTo>
                    <a:cubicBezTo>
                      <a:pt x="127" y="561"/>
                      <a:pt x="127" y="561"/>
                      <a:pt x="127" y="561"/>
                    </a:cubicBezTo>
                    <a:cubicBezTo>
                      <a:pt x="150" y="561"/>
                      <a:pt x="169" y="543"/>
                      <a:pt x="169" y="521"/>
                    </a:cubicBezTo>
                    <a:cubicBezTo>
                      <a:pt x="169" y="40"/>
                      <a:pt x="169" y="40"/>
                      <a:pt x="169" y="40"/>
                    </a:cubicBezTo>
                    <a:cubicBezTo>
                      <a:pt x="169" y="18"/>
                      <a:pt x="150" y="0"/>
                      <a:pt x="12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61" name="TextBox 166"/>
          <p:cNvSpPr txBox="1"/>
          <p:nvPr/>
        </p:nvSpPr>
        <p:spPr>
          <a:xfrm>
            <a:off x="3105829" y="3245796"/>
            <a:ext cx="6038172" cy="1569660"/>
          </a:xfrm>
          <a:prstGeom prst="rect">
            <a:avLst/>
          </a:prstGeom>
          <a:noFill/>
        </p:spPr>
        <p:txBody>
          <a:bodyPr wrap="square" rtlCol="0">
            <a:spAutoFit/>
          </a:bodyPr>
          <a:lstStyle/>
          <a:p>
            <a:r>
              <a:rPr lang="en-US" sz="2400" dirty="0"/>
              <a:t>II. A novel design methodology enabling processing and mining the </a:t>
            </a:r>
            <a:r>
              <a:rPr lang="en-US" sz="2400" dirty="0" err="1"/>
              <a:t>exascale</a:t>
            </a:r>
            <a:r>
              <a:rPr lang="en-US" sz="2400" dirty="0"/>
              <a:t> data with </a:t>
            </a:r>
            <a:r>
              <a:rPr lang="en-US" sz="2400" i="1" dirty="0">
                <a:solidFill>
                  <a:srgbClr val="C00000"/>
                </a:solidFill>
              </a:rPr>
              <a:t>best-fit</a:t>
            </a:r>
            <a:r>
              <a:rPr lang="en-US" sz="2400" dirty="0"/>
              <a:t> </a:t>
            </a:r>
            <a:r>
              <a:rPr lang="en-US" sz="2400" i="1" dirty="0">
                <a:solidFill>
                  <a:srgbClr val="C00000"/>
                </a:solidFill>
              </a:rPr>
              <a:t>computation</a:t>
            </a:r>
            <a:r>
              <a:rPr lang="en-US" sz="2400" dirty="0"/>
              <a:t> and </a:t>
            </a:r>
            <a:r>
              <a:rPr lang="en-US" sz="2400" i="1" dirty="0">
                <a:solidFill>
                  <a:srgbClr val="C00000"/>
                </a:solidFill>
              </a:rPr>
              <a:t>communication</a:t>
            </a:r>
            <a:r>
              <a:rPr lang="en-US" sz="2400" dirty="0"/>
              <a:t> architectures via </a:t>
            </a:r>
            <a:r>
              <a:rPr lang="en-US" sz="2400" i="1" dirty="0">
                <a:solidFill>
                  <a:srgbClr val="C00000"/>
                </a:solidFill>
              </a:rPr>
              <a:t>dynamical optimization</a:t>
            </a:r>
            <a:endParaRPr lang="id-ID" sz="2400" b="1" i="1" dirty="0">
              <a:solidFill>
                <a:srgbClr val="C00000"/>
              </a:solidFill>
            </a:endParaRPr>
          </a:p>
        </p:txBody>
      </p:sp>
      <p:sp>
        <p:nvSpPr>
          <p:cNvPr id="74" name="Oval 5"/>
          <p:cNvSpPr>
            <a:spLocks noChangeArrowheads="1"/>
          </p:cNvSpPr>
          <p:nvPr/>
        </p:nvSpPr>
        <p:spPr bwMode="auto">
          <a:xfrm>
            <a:off x="338144" y="1181259"/>
            <a:ext cx="847307" cy="847307"/>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3" name="TextBox 166"/>
          <p:cNvSpPr txBox="1"/>
          <p:nvPr/>
        </p:nvSpPr>
        <p:spPr>
          <a:xfrm>
            <a:off x="1430598" y="1094563"/>
            <a:ext cx="7206626" cy="1569660"/>
          </a:xfrm>
          <a:prstGeom prst="rect">
            <a:avLst/>
          </a:prstGeom>
          <a:noFill/>
        </p:spPr>
        <p:txBody>
          <a:bodyPr wrap="square" rtlCol="0">
            <a:spAutoFit/>
          </a:bodyPr>
          <a:lstStyle/>
          <a:p>
            <a:r>
              <a:rPr lang="en-US" sz="2400" dirty="0"/>
              <a:t>I. Modeling framework that enables construction of </a:t>
            </a:r>
            <a:r>
              <a:rPr lang="en-US" sz="2400" i="1" dirty="0">
                <a:solidFill>
                  <a:srgbClr val="C00000"/>
                </a:solidFill>
              </a:rPr>
              <a:t>compact</a:t>
            </a:r>
            <a:r>
              <a:rPr lang="en-US" sz="2400" dirty="0"/>
              <a:t> yet </a:t>
            </a:r>
            <a:r>
              <a:rPr lang="en-US" sz="2400" i="1" dirty="0">
                <a:solidFill>
                  <a:srgbClr val="C00000"/>
                </a:solidFill>
              </a:rPr>
              <a:t>accurate</a:t>
            </a:r>
            <a:r>
              <a:rPr lang="en-US" sz="2400" dirty="0"/>
              <a:t> models that capture the </a:t>
            </a:r>
            <a:r>
              <a:rPr lang="en-US" sz="2400" i="1" dirty="0" err="1">
                <a:solidFill>
                  <a:srgbClr val="C00000"/>
                </a:solidFill>
              </a:rPr>
              <a:t>spatio</a:t>
            </a:r>
            <a:r>
              <a:rPr lang="en-US" sz="2400" i="1" dirty="0">
                <a:solidFill>
                  <a:srgbClr val="C00000"/>
                </a:solidFill>
              </a:rPr>
              <a:t>-temporal</a:t>
            </a:r>
            <a:r>
              <a:rPr lang="en-US" sz="2400" dirty="0"/>
              <a:t> </a:t>
            </a:r>
            <a:r>
              <a:rPr lang="en-US" sz="2400" i="1" dirty="0">
                <a:solidFill>
                  <a:srgbClr val="C00000"/>
                </a:solidFill>
              </a:rPr>
              <a:t>dependent</a:t>
            </a:r>
            <a:r>
              <a:rPr lang="en-US" sz="2400" dirty="0"/>
              <a:t> structure and</a:t>
            </a:r>
            <a:r>
              <a:rPr lang="en-US" sz="2400" dirty="0">
                <a:solidFill>
                  <a:srgbClr val="C00000"/>
                </a:solidFill>
              </a:rPr>
              <a:t> </a:t>
            </a:r>
            <a:r>
              <a:rPr lang="en-US" sz="2400" i="1" dirty="0">
                <a:solidFill>
                  <a:srgbClr val="C00000"/>
                </a:solidFill>
              </a:rPr>
              <a:t>long-range memory</a:t>
            </a:r>
            <a:r>
              <a:rPr lang="en-US" sz="2400" i="1" dirty="0"/>
              <a:t> </a:t>
            </a:r>
            <a:r>
              <a:rPr lang="en-US" sz="2400" dirty="0"/>
              <a:t>of the CPS processes</a:t>
            </a:r>
            <a:endParaRPr lang="id-ID" sz="2400" b="1" dirty="0"/>
          </a:p>
        </p:txBody>
      </p:sp>
      <p:grpSp>
        <p:nvGrpSpPr>
          <p:cNvPr id="93" name="Group 212"/>
          <p:cNvGrpSpPr/>
          <p:nvPr/>
        </p:nvGrpSpPr>
        <p:grpSpPr>
          <a:xfrm>
            <a:off x="521817" y="1399415"/>
            <a:ext cx="451851" cy="449859"/>
            <a:chOff x="-365126" y="-2462213"/>
            <a:chExt cx="4321176" cy="4302126"/>
          </a:xfrm>
          <a:solidFill>
            <a:schemeClr val="bg1"/>
          </a:solidFill>
        </p:grpSpPr>
        <p:sp>
          <p:nvSpPr>
            <p:cNvPr id="94" name="Freeform 5"/>
            <p:cNvSpPr>
              <a:spLocks noEditPoints="1"/>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6"/>
            <p:cNvSpPr>
              <a:spLocks noEditPoints="1"/>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7"/>
            <p:cNvSpPr>
              <a:spLocks noEditPoints="1"/>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8"/>
            <p:cNvSpPr>
              <a:spLocks noEditPoints="1"/>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Oval 9"/>
            <p:cNvSpPr>
              <a:spLocks noChangeArrowheads="1"/>
            </p:cNvSpPr>
            <p:nvPr/>
          </p:nvSpPr>
          <p:spPr bwMode="auto">
            <a:xfrm>
              <a:off x="1266825" y="496888"/>
              <a:ext cx="269875" cy="2667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Oval 10"/>
            <p:cNvSpPr>
              <a:spLocks noChangeArrowheads="1"/>
            </p:cNvSpPr>
            <p:nvPr/>
          </p:nvSpPr>
          <p:spPr bwMode="auto">
            <a:xfrm>
              <a:off x="3417887" y="-1522413"/>
              <a:ext cx="269875" cy="2714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189225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30</a:t>
            </a:fld>
            <a:endParaRPr lang="en-US" dirty="0"/>
          </a:p>
        </p:txBody>
      </p:sp>
      <p:sp>
        <p:nvSpPr>
          <p:cNvPr id="4" name="标题 3"/>
          <p:cNvSpPr>
            <a:spLocks noGrp="1"/>
          </p:cNvSpPr>
          <p:nvPr>
            <p:ph type="title"/>
          </p:nvPr>
        </p:nvSpPr>
        <p:spPr/>
        <p:txBody>
          <a:bodyPr/>
          <a:lstStyle/>
          <a:p>
            <a:r>
              <a:rPr lang="en-US" dirty="0"/>
              <a:t>Our solution</a:t>
            </a:r>
          </a:p>
        </p:txBody>
      </p:sp>
      <p:sp>
        <p:nvSpPr>
          <p:cNvPr id="23" name="文本框 22"/>
          <p:cNvSpPr txBox="1"/>
          <p:nvPr/>
        </p:nvSpPr>
        <p:spPr>
          <a:xfrm>
            <a:off x="200025" y="1088498"/>
            <a:ext cx="4178773" cy="461665"/>
          </a:xfrm>
          <a:prstGeom prst="rect">
            <a:avLst/>
          </a:prstGeom>
          <a:noFill/>
        </p:spPr>
        <p:txBody>
          <a:bodyPr wrap="none" rtlCol="0">
            <a:spAutoFit/>
          </a:bodyPr>
          <a:lstStyle/>
          <a:p>
            <a:r>
              <a:rPr lang="en-US" sz="2400" b="1" u="sng" dirty="0"/>
              <a:t>Consider the </a:t>
            </a:r>
            <a:r>
              <a:rPr lang="en-US" sz="2400" b="1" i="1" u="sng" dirty="0">
                <a:solidFill>
                  <a:srgbClr val="C00000"/>
                </a:solidFill>
              </a:rPr>
              <a:t>m</a:t>
            </a:r>
            <a:r>
              <a:rPr lang="en-US" sz="2400" b="1" u="sng" dirty="0"/>
              <a:t>-</a:t>
            </a:r>
            <a:r>
              <a:rPr lang="en-US" sz="2400" b="1" u="sng" dirty="0" err="1"/>
              <a:t>th</a:t>
            </a:r>
            <a:r>
              <a:rPr lang="en-US" sz="2400" b="1" u="sng" dirty="0"/>
              <a:t> </a:t>
            </a:r>
            <a:r>
              <a:rPr lang="en-US" sz="2400" b="1" u="sng" dirty="0" err="1"/>
              <a:t>subproblem</a:t>
            </a:r>
            <a:r>
              <a:rPr lang="en-US" sz="2400" b="1" u="sng" dirty="0"/>
              <a:t>:</a:t>
            </a:r>
          </a:p>
        </p:txBody>
      </p:sp>
      <p:pic>
        <p:nvPicPr>
          <p:cNvPr id="5" name="图片 4"/>
          <p:cNvPicPr>
            <a:picLocks noChangeAspect="1"/>
          </p:cNvPicPr>
          <p:nvPr/>
        </p:nvPicPr>
        <p:blipFill>
          <a:blip r:embed="rId3"/>
          <a:stretch>
            <a:fillRect/>
          </a:stretch>
        </p:blipFill>
        <p:spPr>
          <a:xfrm>
            <a:off x="1790700" y="1809750"/>
            <a:ext cx="4667250" cy="955285"/>
          </a:xfrm>
          <a:prstGeom prst="rect">
            <a:avLst/>
          </a:prstGeom>
        </p:spPr>
      </p:pic>
      <p:pic>
        <p:nvPicPr>
          <p:cNvPr id="6" name="图片 5"/>
          <p:cNvPicPr>
            <a:picLocks noChangeAspect="1"/>
          </p:cNvPicPr>
          <p:nvPr/>
        </p:nvPicPr>
        <p:blipFill>
          <a:blip r:embed="rId4"/>
          <a:stretch>
            <a:fillRect/>
          </a:stretch>
        </p:blipFill>
        <p:spPr>
          <a:xfrm>
            <a:off x="1790700" y="2774321"/>
            <a:ext cx="2505075" cy="514350"/>
          </a:xfrm>
          <a:prstGeom prst="rect">
            <a:avLst/>
          </a:prstGeom>
        </p:spPr>
      </p:pic>
      <p:pic>
        <p:nvPicPr>
          <p:cNvPr id="8" name="图片 7"/>
          <p:cNvPicPr>
            <a:picLocks noChangeAspect="1"/>
          </p:cNvPicPr>
          <p:nvPr/>
        </p:nvPicPr>
        <p:blipFill>
          <a:blip r:embed="rId5"/>
          <a:stretch>
            <a:fillRect/>
          </a:stretch>
        </p:blipFill>
        <p:spPr>
          <a:xfrm>
            <a:off x="1790700" y="3395662"/>
            <a:ext cx="514350" cy="352425"/>
          </a:xfrm>
          <a:prstGeom prst="rect">
            <a:avLst/>
          </a:prstGeom>
        </p:spPr>
      </p:pic>
      <p:sp>
        <p:nvSpPr>
          <p:cNvPr id="25" name="文本框 24"/>
          <p:cNvSpPr txBox="1"/>
          <p:nvPr/>
        </p:nvSpPr>
        <p:spPr>
          <a:xfrm>
            <a:off x="2305050" y="3341041"/>
            <a:ext cx="4594528" cy="461665"/>
          </a:xfrm>
          <a:prstGeom prst="rect">
            <a:avLst/>
          </a:prstGeom>
          <a:noFill/>
        </p:spPr>
        <p:txBody>
          <a:bodyPr wrap="none" rtlCol="0">
            <a:spAutoFit/>
          </a:bodyPr>
          <a:lstStyle/>
          <a:p>
            <a:r>
              <a:rPr lang="en-US" sz="2400" dirty="0"/>
              <a:t>m-</a:t>
            </a:r>
            <a:r>
              <a:rPr lang="en-US" sz="2400" dirty="0" err="1"/>
              <a:t>th</a:t>
            </a:r>
            <a:r>
              <a:rPr lang="en-US" sz="2400" dirty="0"/>
              <a:t> row vector of coupling matrix </a:t>
            </a:r>
          </a:p>
        </p:txBody>
      </p:sp>
      <p:pic>
        <p:nvPicPr>
          <p:cNvPr id="9" name="图片 8"/>
          <p:cNvPicPr>
            <a:picLocks noChangeAspect="1"/>
          </p:cNvPicPr>
          <p:nvPr/>
        </p:nvPicPr>
        <p:blipFill>
          <a:blip r:embed="rId6"/>
          <a:stretch>
            <a:fillRect/>
          </a:stretch>
        </p:blipFill>
        <p:spPr>
          <a:xfrm>
            <a:off x="6765452" y="3364556"/>
            <a:ext cx="371475" cy="438150"/>
          </a:xfrm>
          <a:prstGeom prst="rect">
            <a:avLst/>
          </a:prstGeom>
        </p:spPr>
      </p:pic>
      <p:sp>
        <p:nvSpPr>
          <p:cNvPr id="26" name="文本框 25"/>
          <p:cNvSpPr txBox="1"/>
          <p:nvPr/>
        </p:nvSpPr>
        <p:spPr>
          <a:xfrm>
            <a:off x="215663" y="3879221"/>
            <a:ext cx="1537024" cy="461665"/>
          </a:xfrm>
          <a:prstGeom prst="rect">
            <a:avLst/>
          </a:prstGeom>
          <a:noFill/>
        </p:spPr>
        <p:txBody>
          <a:bodyPr wrap="none" rtlCol="0">
            <a:spAutoFit/>
          </a:bodyPr>
          <a:lstStyle/>
          <a:p>
            <a:r>
              <a:rPr lang="en-US" sz="2400" dirty="0"/>
              <a:t>Rewrite it, </a:t>
            </a:r>
          </a:p>
        </p:txBody>
      </p:sp>
      <p:pic>
        <p:nvPicPr>
          <p:cNvPr id="10" name="图片 9"/>
          <p:cNvPicPr>
            <a:picLocks noChangeAspect="1"/>
          </p:cNvPicPr>
          <p:nvPr/>
        </p:nvPicPr>
        <p:blipFill>
          <a:blip r:embed="rId7"/>
          <a:stretch>
            <a:fillRect/>
          </a:stretch>
        </p:blipFill>
        <p:spPr>
          <a:xfrm>
            <a:off x="1752687" y="4145842"/>
            <a:ext cx="5667375" cy="1574988"/>
          </a:xfrm>
          <a:prstGeom prst="rect">
            <a:avLst/>
          </a:prstGeom>
        </p:spPr>
      </p:pic>
    </p:spTree>
    <p:extLst>
      <p:ext uri="{BB962C8B-B14F-4D97-AF65-F5344CB8AC3E}">
        <p14:creationId xmlns:p14="http://schemas.microsoft.com/office/powerpoint/2010/main" val="4245438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31</a:t>
            </a:fld>
            <a:endParaRPr lang="en-US" dirty="0"/>
          </a:p>
        </p:txBody>
      </p:sp>
      <p:sp>
        <p:nvSpPr>
          <p:cNvPr id="4" name="标题 3"/>
          <p:cNvSpPr>
            <a:spLocks noGrp="1"/>
          </p:cNvSpPr>
          <p:nvPr>
            <p:ph type="title"/>
          </p:nvPr>
        </p:nvSpPr>
        <p:spPr/>
        <p:txBody>
          <a:bodyPr/>
          <a:lstStyle/>
          <a:p>
            <a:r>
              <a:rPr lang="en-US" dirty="0"/>
              <a:t>Our solution</a:t>
            </a:r>
          </a:p>
        </p:txBody>
      </p:sp>
      <p:sp>
        <p:nvSpPr>
          <p:cNvPr id="23" name="文本框 22"/>
          <p:cNvSpPr txBox="1"/>
          <p:nvPr/>
        </p:nvSpPr>
        <p:spPr>
          <a:xfrm>
            <a:off x="200025" y="1088498"/>
            <a:ext cx="4178773" cy="461665"/>
          </a:xfrm>
          <a:prstGeom prst="rect">
            <a:avLst/>
          </a:prstGeom>
          <a:noFill/>
        </p:spPr>
        <p:txBody>
          <a:bodyPr wrap="none" rtlCol="0">
            <a:spAutoFit/>
          </a:bodyPr>
          <a:lstStyle/>
          <a:p>
            <a:r>
              <a:rPr lang="en-US" sz="2400" b="1" u="sng" dirty="0"/>
              <a:t>Consider the </a:t>
            </a:r>
            <a:r>
              <a:rPr lang="en-US" sz="2400" b="1" i="1" u="sng" dirty="0">
                <a:solidFill>
                  <a:srgbClr val="C00000"/>
                </a:solidFill>
              </a:rPr>
              <a:t>m</a:t>
            </a:r>
            <a:r>
              <a:rPr lang="en-US" sz="2400" b="1" u="sng" dirty="0"/>
              <a:t>-</a:t>
            </a:r>
            <a:r>
              <a:rPr lang="en-US" sz="2400" b="1" u="sng" dirty="0" err="1"/>
              <a:t>th</a:t>
            </a:r>
            <a:r>
              <a:rPr lang="en-US" sz="2400" b="1" u="sng" dirty="0"/>
              <a:t> </a:t>
            </a:r>
            <a:r>
              <a:rPr lang="en-US" sz="2400" b="1" u="sng" dirty="0" err="1"/>
              <a:t>subproblem</a:t>
            </a:r>
            <a:r>
              <a:rPr lang="en-US" sz="2400" b="1" u="sng" dirty="0"/>
              <a:t>:</a:t>
            </a:r>
          </a:p>
        </p:txBody>
      </p:sp>
      <p:pic>
        <p:nvPicPr>
          <p:cNvPr id="5" name="图片 4"/>
          <p:cNvPicPr>
            <a:picLocks noChangeAspect="1"/>
          </p:cNvPicPr>
          <p:nvPr/>
        </p:nvPicPr>
        <p:blipFill>
          <a:blip r:embed="rId3"/>
          <a:stretch>
            <a:fillRect/>
          </a:stretch>
        </p:blipFill>
        <p:spPr>
          <a:xfrm>
            <a:off x="1790700" y="1809750"/>
            <a:ext cx="4667250" cy="955285"/>
          </a:xfrm>
          <a:prstGeom prst="rect">
            <a:avLst/>
          </a:prstGeom>
        </p:spPr>
      </p:pic>
      <p:pic>
        <p:nvPicPr>
          <p:cNvPr id="6" name="图片 5"/>
          <p:cNvPicPr>
            <a:picLocks noChangeAspect="1"/>
          </p:cNvPicPr>
          <p:nvPr/>
        </p:nvPicPr>
        <p:blipFill>
          <a:blip r:embed="rId4"/>
          <a:stretch>
            <a:fillRect/>
          </a:stretch>
        </p:blipFill>
        <p:spPr>
          <a:xfrm>
            <a:off x="1790700" y="2774321"/>
            <a:ext cx="2505075" cy="514350"/>
          </a:xfrm>
          <a:prstGeom prst="rect">
            <a:avLst/>
          </a:prstGeom>
        </p:spPr>
      </p:pic>
      <p:pic>
        <p:nvPicPr>
          <p:cNvPr id="8" name="图片 7"/>
          <p:cNvPicPr>
            <a:picLocks noChangeAspect="1"/>
          </p:cNvPicPr>
          <p:nvPr/>
        </p:nvPicPr>
        <p:blipFill>
          <a:blip r:embed="rId5"/>
          <a:stretch>
            <a:fillRect/>
          </a:stretch>
        </p:blipFill>
        <p:spPr>
          <a:xfrm>
            <a:off x="1790700" y="3395662"/>
            <a:ext cx="514350" cy="352425"/>
          </a:xfrm>
          <a:prstGeom prst="rect">
            <a:avLst/>
          </a:prstGeom>
        </p:spPr>
      </p:pic>
      <p:sp>
        <p:nvSpPr>
          <p:cNvPr id="25" name="文本框 24"/>
          <p:cNvSpPr txBox="1"/>
          <p:nvPr/>
        </p:nvSpPr>
        <p:spPr>
          <a:xfrm>
            <a:off x="2305050" y="3341041"/>
            <a:ext cx="4594528" cy="461665"/>
          </a:xfrm>
          <a:prstGeom prst="rect">
            <a:avLst/>
          </a:prstGeom>
          <a:noFill/>
        </p:spPr>
        <p:txBody>
          <a:bodyPr wrap="none" rtlCol="0">
            <a:spAutoFit/>
          </a:bodyPr>
          <a:lstStyle/>
          <a:p>
            <a:r>
              <a:rPr lang="en-US" sz="2400" dirty="0"/>
              <a:t>m-</a:t>
            </a:r>
            <a:r>
              <a:rPr lang="en-US" sz="2400" dirty="0" err="1"/>
              <a:t>th</a:t>
            </a:r>
            <a:r>
              <a:rPr lang="en-US" sz="2400" dirty="0"/>
              <a:t> row vector of coupling matrix </a:t>
            </a:r>
          </a:p>
        </p:txBody>
      </p:sp>
      <p:pic>
        <p:nvPicPr>
          <p:cNvPr id="9" name="图片 8"/>
          <p:cNvPicPr>
            <a:picLocks noChangeAspect="1"/>
          </p:cNvPicPr>
          <p:nvPr/>
        </p:nvPicPr>
        <p:blipFill>
          <a:blip r:embed="rId6"/>
          <a:stretch>
            <a:fillRect/>
          </a:stretch>
        </p:blipFill>
        <p:spPr>
          <a:xfrm>
            <a:off x="6765452" y="3364556"/>
            <a:ext cx="371475" cy="438150"/>
          </a:xfrm>
          <a:prstGeom prst="rect">
            <a:avLst/>
          </a:prstGeom>
        </p:spPr>
      </p:pic>
      <p:sp>
        <p:nvSpPr>
          <p:cNvPr id="26" name="文本框 25"/>
          <p:cNvSpPr txBox="1"/>
          <p:nvPr/>
        </p:nvSpPr>
        <p:spPr>
          <a:xfrm>
            <a:off x="215663" y="3879221"/>
            <a:ext cx="1537024" cy="461665"/>
          </a:xfrm>
          <a:prstGeom prst="rect">
            <a:avLst/>
          </a:prstGeom>
          <a:noFill/>
        </p:spPr>
        <p:txBody>
          <a:bodyPr wrap="none" rtlCol="0">
            <a:spAutoFit/>
          </a:bodyPr>
          <a:lstStyle/>
          <a:p>
            <a:r>
              <a:rPr lang="en-US" sz="2400" dirty="0"/>
              <a:t>Rewrite it, </a:t>
            </a:r>
          </a:p>
        </p:txBody>
      </p:sp>
      <p:pic>
        <p:nvPicPr>
          <p:cNvPr id="10" name="图片 9"/>
          <p:cNvPicPr>
            <a:picLocks noChangeAspect="1"/>
          </p:cNvPicPr>
          <p:nvPr/>
        </p:nvPicPr>
        <p:blipFill>
          <a:blip r:embed="rId7"/>
          <a:stretch>
            <a:fillRect/>
          </a:stretch>
        </p:blipFill>
        <p:spPr>
          <a:xfrm>
            <a:off x="1752687" y="4145842"/>
            <a:ext cx="5667375" cy="1574988"/>
          </a:xfrm>
          <a:prstGeom prst="rect">
            <a:avLst/>
          </a:prstGeom>
        </p:spPr>
      </p:pic>
      <p:sp>
        <p:nvSpPr>
          <p:cNvPr id="12" name="矩形 5"/>
          <p:cNvSpPr/>
          <p:nvPr/>
        </p:nvSpPr>
        <p:spPr>
          <a:xfrm>
            <a:off x="2641094" y="4330387"/>
            <a:ext cx="2052826" cy="46189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33"/>
          <p:cNvSpPr txBox="1"/>
          <p:nvPr/>
        </p:nvSpPr>
        <p:spPr>
          <a:xfrm>
            <a:off x="2451010" y="3781699"/>
            <a:ext cx="2838085" cy="461665"/>
          </a:xfrm>
          <a:prstGeom prst="rect">
            <a:avLst/>
          </a:prstGeom>
          <a:noFill/>
        </p:spPr>
        <p:txBody>
          <a:bodyPr wrap="none" rtlCol="0">
            <a:spAutoFit/>
          </a:bodyPr>
          <a:lstStyle/>
          <a:p>
            <a:r>
              <a:rPr lang="en-US" altLang="zh-CN" sz="2400" dirty="0">
                <a:solidFill>
                  <a:schemeClr val="accent5"/>
                </a:solidFill>
              </a:rPr>
              <a:t>Spatial</a:t>
            </a:r>
            <a:r>
              <a:rPr lang="zh-CN" altLang="en-US" sz="2400" dirty="0">
                <a:solidFill>
                  <a:schemeClr val="accent5"/>
                </a:solidFill>
              </a:rPr>
              <a:t> </a:t>
            </a:r>
            <a:r>
              <a:rPr lang="en-US" altLang="zh-CN" sz="2400" dirty="0">
                <a:solidFill>
                  <a:schemeClr val="accent5"/>
                </a:solidFill>
              </a:rPr>
              <a:t>dependencies</a:t>
            </a:r>
            <a:endParaRPr lang="en-US" sz="2400" dirty="0">
              <a:solidFill>
                <a:schemeClr val="accent5"/>
              </a:solidFill>
            </a:endParaRPr>
          </a:p>
        </p:txBody>
      </p:sp>
    </p:spTree>
    <p:extLst>
      <p:ext uri="{BB962C8B-B14F-4D97-AF65-F5344CB8AC3E}">
        <p14:creationId xmlns:p14="http://schemas.microsoft.com/office/powerpoint/2010/main" val="568331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32</a:t>
            </a:fld>
            <a:endParaRPr lang="en-US" dirty="0"/>
          </a:p>
        </p:txBody>
      </p:sp>
      <p:sp>
        <p:nvSpPr>
          <p:cNvPr id="4" name="标题 3"/>
          <p:cNvSpPr>
            <a:spLocks noGrp="1"/>
          </p:cNvSpPr>
          <p:nvPr>
            <p:ph type="title"/>
          </p:nvPr>
        </p:nvSpPr>
        <p:spPr/>
        <p:txBody>
          <a:bodyPr/>
          <a:lstStyle/>
          <a:p>
            <a:r>
              <a:rPr lang="en-US" dirty="0"/>
              <a:t>Our solution</a:t>
            </a:r>
          </a:p>
        </p:txBody>
      </p:sp>
      <p:sp>
        <p:nvSpPr>
          <p:cNvPr id="23" name="文本框 22"/>
          <p:cNvSpPr txBox="1"/>
          <p:nvPr/>
        </p:nvSpPr>
        <p:spPr>
          <a:xfrm>
            <a:off x="200025" y="1088498"/>
            <a:ext cx="4178773" cy="461665"/>
          </a:xfrm>
          <a:prstGeom prst="rect">
            <a:avLst/>
          </a:prstGeom>
          <a:noFill/>
        </p:spPr>
        <p:txBody>
          <a:bodyPr wrap="none" rtlCol="0">
            <a:spAutoFit/>
          </a:bodyPr>
          <a:lstStyle/>
          <a:p>
            <a:r>
              <a:rPr lang="en-US" sz="2400" b="1" u="sng" dirty="0"/>
              <a:t>Consider the </a:t>
            </a:r>
            <a:r>
              <a:rPr lang="en-US" sz="2400" b="1" i="1" u="sng" dirty="0">
                <a:solidFill>
                  <a:srgbClr val="C00000"/>
                </a:solidFill>
              </a:rPr>
              <a:t>m</a:t>
            </a:r>
            <a:r>
              <a:rPr lang="en-US" sz="2400" b="1" u="sng" dirty="0"/>
              <a:t>-</a:t>
            </a:r>
            <a:r>
              <a:rPr lang="en-US" sz="2400" b="1" u="sng" dirty="0" err="1"/>
              <a:t>th</a:t>
            </a:r>
            <a:r>
              <a:rPr lang="en-US" sz="2400" b="1" u="sng" dirty="0"/>
              <a:t> </a:t>
            </a:r>
            <a:r>
              <a:rPr lang="en-US" sz="2400" b="1" u="sng" dirty="0" err="1"/>
              <a:t>subproblem</a:t>
            </a:r>
            <a:r>
              <a:rPr lang="en-US" sz="2400" b="1" u="sng" dirty="0"/>
              <a:t>:</a:t>
            </a:r>
          </a:p>
        </p:txBody>
      </p:sp>
      <p:pic>
        <p:nvPicPr>
          <p:cNvPr id="5" name="图片 4"/>
          <p:cNvPicPr>
            <a:picLocks noChangeAspect="1"/>
          </p:cNvPicPr>
          <p:nvPr/>
        </p:nvPicPr>
        <p:blipFill>
          <a:blip r:embed="rId3"/>
          <a:stretch>
            <a:fillRect/>
          </a:stretch>
        </p:blipFill>
        <p:spPr>
          <a:xfrm>
            <a:off x="1790700" y="1809750"/>
            <a:ext cx="4667250" cy="955285"/>
          </a:xfrm>
          <a:prstGeom prst="rect">
            <a:avLst/>
          </a:prstGeom>
        </p:spPr>
      </p:pic>
      <p:pic>
        <p:nvPicPr>
          <p:cNvPr id="6" name="图片 5"/>
          <p:cNvPicPr>
            <a:picLocks noChangeAspect="1"/>
          </p:cNvPicPr>
          <p:nvPr/>
        </p:nvPicPr>
        <p:blipFill>
          <a:blip r:embed="rId4"/>
          <a:stretch>
            <a:fillRect/>
          </a:stretch>
        </p:blipFill>
        <p:spPr>
          <a:xfrm>
            <a:off x="1790700" y="2774321"/>
            <a:ext cx="2505075" cy="514350"/>
          </a:xfrm>
          <a:prstGeom prst="rect">
            <a:avLst/>
          </a:prstGeom>
        </p:spPr>
      </p:pic>
      <p:pic>
        <p:nvPicPr>
          <p:cNvPr id="8" name="图片 7"/>
          <p:cNvPicPr>
            <a:picLocks noChangeAspect="1"/>
          </p:cNvPicPr>
          <p:nvPr/>
        </p:nvPicPr>
        <p:blipFill>
          <a:blip r:embed="rId5"/>
          <a:stretch>
            <a:fillRect/>
          </a:stretch>
        </p:blipFill>
        <p:spPr>
          <a:xfrm>
            <a:off x="1790700" y="3395662"/>
            <a:ext cx="514350" cy="352425"/>
          </a:xfrm>
          <a:prstGeom prst="rect">
            <a:avLst/>
          </a:prstGeom>
        </p:spPr>
      </p:pic>
      <p:sp>
        <p:nvSpPr>
          <p:cNvPr id="25" name="文本框 24"/>
          <p:cNvSpPr txBox="1"/>
          <p:nvPr/>
        </p:nvSpPr>
        <p:spPr>
          <a:xfrm>
            <a:off x="2305050" y="3341041"/>
            <a:ext cx="4594528" cy="461665"/>
          </a:xfrm>
          <a:prstGeom prst="rect">
            <a:avLst/>
          </a:prstGeom>
          <a:noFill/>
        </p:spPr>
        <p:txBody>
          <a:bodyPr wrap="none" rtlCol="0">
            <a:spAutoFit/>
          </a:bodyPr>
          <a:lstStyle/>
          <a:p>
            <a:r>
              <a:rPr lang="en-US" sz="2400" dirty="0"/>
              <a:t>m-</a:t>
            </a:r>
            <a:r>
              <a:rPr lang="en-US" sz="2400" dirty="0" err="1"/>
              <a:t>th</a:t>
            </a:r>
            <a:r>
              <a:rPr lang="en-US" sz="2400" dirty="0"/>
              <a:t> row vector of coupling matrix </a:t>
            </a:r>
          </a:p>
        </p:txBody>
      </p:sp>
      <p:pic>
        <p:nvPicPr>
          <p:cNvPr id="9" name="图片 8"/>
          <p:cNvPicPr>
            <a:picLocks noChangeAspect="1"/>
          </p:cNvPicPr>
          <p:nvPr/>
        </p:nvPicPr>
        <p:blipFill>
          <a:blip r:embed="rId6"/>
          <a:stretch>
            <a:fillRect/>
          </a:stretch>
        </p:blipFill>
        <p:spPr>
          <a:xfrm>
            <a:off x="6765452" y="3364556"/>
            <a:ext cx="371475" cy="438150"/>
          </a:xfrm>
          <a:prstGeom prst="rect">
            <a:avLst/>
          </a:prstGeom>
        </p:spPr>
      </p:pic>
      <p:sp>
        <p:nvSpPr>
          <p:cNvPr id="26" name="文本框 25"/>
          <p:cNvSpPr txBox="1"/>
          <p:nvPr/>
        </p:nvSpPr>
        <p:spPr>
          <a:xfrm>
            <a:off x="215663" y="3879221"/>
            <a:ext cx="1537024" cy="461665"/>
          </a:xfrm>
          <a:prstGeom prst="rect">
            <a:avLst/>
          </a:prstGeom>
          <a:noFill/>
        </p:spPr>
        <p:txBody>
          <a:bodyPr wrap="none" rtlCol="0">
            <a:spAutoFit/>
          </a:bodyPr>
          <a:lstStyle/>
          <a:p>
            <a:r>
              <a:rPr lang="en-US" sz="2400" dirty="0"/>
              <a:t>Rewrite it, </a:t>
            </a:r>
          </a:p>
        </p:txBody>
      </p:sp>
      <p:pic>
        <p:nvPicPr>
          <p:cNvPr id="10" name="图片 9"/>
          <p:cNvPicPr>
            <a:picLocks noChangeAspect="1"/>
          </p:cNvPicPr>
          <p:nvPr/>
        </p:nvPicPr>
        <p:blipFill>
          <a:blip r:embed="rId7"/>
          <a:stretch>
            <a:fillRect/>
          </a:stretch>
        </p:blipFill>
        <p:spPr>
          <a:xfrm>
            <a:off x="1752687" y="4145842"/>
            <a:ext cx="5667375" cy="1574988"/>
          </a:xfrm>
          <a:prstGeom prst="rect">
            <a:avLst/>
          </a:prstGeom>
        </p:spPr>
      </p:pic>
      <p:sp>
        <p:nvSpPr>
          <p:cNvPr id="12" name="矩形 5"/>
          <p:cNvSpPr/>
          <p:nvPr/>
        </p:nvSpPr>
        <p:spPr>
          <a:xfrm>
            <a:off x="2843638" y="5100535"/>
            <a:ext cx="3023761" cy="46189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33"/>
          <p:cNvSpPr txBox="1"/>
          <p:nvPr/>
        </p:nvSpPr>
        <p:spPr>
          <a:xfrm>
            <a:off x="4709774" y="3766628"/>
            <a:ext cx="4482830" cy="461665"/>
          </a:xfrm>
          <a:prstGeom prst="rect">
            <a:avLst/>
          </a:prstGeom>
          <a:noFill/>
        </p:spPr>
        <p:txBody>
          <a:bodyPr wrap="none" rtlCol="0">
            <a:spAutoFit/>
          </a:bodyPr>
          <a:lstStyle/>
          <a:p>
            <a:r>
              <a:rPr lang="en-US" altLang="zh-CN" sz="2400" dirty="0">
                <a:solidFill>
                  <a:schemeClr val="accent5"/>
                </a:solidFill>
              </a:rPr>
              <a:t>Long</a:t>
            </a:r>
            <a:r>
              <a:rPr lang="zh-CN" altLang="en-US" sz="2400" dirty="0">
                <a:solidFill>
                  <a:schemeClr val="accent5"/>
                </a:solidFill>
              </a:rPr>
              <a:t> </a:t>
            </a:r>
            <a:r>
              <a:rPr lang="en-US" altLang="zh-CN" sz="2400" dirty="0">
                <a:solidFill>
                  <a:schemeClr val="accent5"/>
                </a:solidFill>
              </a:rPr>
              <a:t>term</a:t>
            </a:r>
            <a:r>
              <a:rPr lang="zh-CN" altLang="en-US" sz="2400" dirty="0">
                <a:solidFill>
                  <a:schemeClr val="accent5"/>
                </a:solidFill>
              </a:rPr>
              <a:t> </a:t>
            </a:r>
            <a:r>
              <a:rPr lang="en-US" altLang="zh-CN" sz="2400" dirty="0">
                <a:solidFill>
                  <a:schemeClr val="accent5"/>
                </a:solidFill>
              </a:rPr>
              <a:t>temporal</a:t>
            </a:r>
            <a:r>
              <a:rPr lang="zh-CN" altLang="en-US" sz="2400" dirty="0">
                <a:solidFill>
                  <a:schemeClr val="accent5"/>
                </a:solidFill>
              </a:rPr>
              <a:t> </a:t>
            </a:r>
            <a:r>
              <a:rPr lang="en-US" altLang="zh-CN" sz="2400" dirty="0">
                <a:solidFill>
                  <a:schemeClr val="accent5"/>
                </a:solidFill>
              </a:rPr>
              <a:t>dependencies</a:t>
            </a:r>
            <a:endParaRPr lang="en-US" sz="2400" dirty="0">
              <a:solidFill>
                <a:schemeClr val="accent5"/>
              </a:solidFill>
            </a:endParaRPr>
          </a:p>
        </p:txBody>
      </p:sp>
      <p:sp>
        <p:nvSpPr>
          <p:cNvPr id="14" name="矩形 5"/>
          <p:cNvSpPr/>
          <p:nvPr/>
        </p:nvSpPr>
        <p:spPr>
          <a:xfrm>
            <a:off x="4946070" y="4340886"/>
            <a:ext cx="2588206" cy="46189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33"/>
          <p:cNvSpPr txBox="1"/>
          <p:nvPr/>
        </p:nvSpPr>
        <p:spPr>
          <a:xfrm>
            <a:off x="2843638" y="5576925"/>
            <a:ext cx="4538935" cy="461665"/>
          </a:xfrm>
          <a:prstGeom prst="rect">
            <a:avLst/>
          </a:prstGeom>
          <a:noFill/>
        </p:spPr>
        <p:txBody>
          <a:bodyPr wrap="none" rtlCol="0">
            <a:spAutoFit/>
          </a:bodyPr>
          <a:lstStyle/>
          <a:p>
            <a:r>
              <a:rPr lang="en-US" altLang="zh-CN" sz="2400" dirty="0">
                <a:solidFill>
                  <a:schemeClr val="accent5"/>
                </a:solidFill>
              </a:rPr>
              <a:t>short</a:t>
            </a:r>
            <a:r>
              <a:rPr lang="zh-CN" altLang="en-US" sz="2400" dirty="0">
                <a:solidFill>
                  <a:schemeClr val="accent5"/>
                </a:solidFill>
              </a:rPr>
              <a:t> </a:t>
            </a:r>
            <a:r>
              <a:rPr lang="en-US" altLang="zh-CN" sz="2400" dirty="0">
                <a:solidFill>
                  <a:schemeClr val="accent5"/>
                </a:solidFill>
              </a:rPr>
              <a:t>term</a:t>
            </a:r>
            <a:r>
              <a:rPr lang="zh-CN" altLang="en-US" sz="2400" dirty="0">
                <a:solidFill>
                  <a:schemeClr val="accent5"/>
                </a:solidFill>
              </a:rPr>
              <a:t> </a:t>
            </a:r>
            <a:r>
              <a:rPr lang="en-US" altLang="zh-CN" sz="2400" dirty="0">
                <a:solidFill>
                  <a:schemeClr val="accent5"/>
                </a:solidFill>
              </a:rPr>
              <a:t>temporal</a:t>
            </a:r>
            <a:r>
              <a:rPr lang="zh-CN" altLang="en-US" sz="2400" dirty="0">
                <a:solidFill>
                  <a:schemeClr val="accent5"/>
                </a:solidFill>
              </a:rPr>
              <a:t> </a:t>
            </a:r>
            <a:r>
              <a:rPr lang="en-US" altLang="zh-CN" sz="2400" dirty="0">
                <a:solidFill>
                  <a:schemeClr val="accent5"/>
                </a:solidFill>
              </a:rPr>
              <a:t>dependencies</a:t>
            </a:r>
            <a:endParaRPr lang="en-US" sz="2400" dirty="0">
              <a:solidFill>
                <a:schemeClr val="accent5"/>
              </a:solidFill>
            </a:endParaRPr>
          </a:p>
        </p:txBody>
      </p:sp>
    </p:spTree>
    <p:extLst>
      <p:ext uri="{BB962C8B-B14F-4D97-AF65-F5344CB8AC3E}">
        <p14:creationId xmlns:p14="http://schemas.microsoft.com/office/powerpoint/2010/main" val="335779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33</a:t>
            </a:fld>
            <a:endParaRPr lang="en-US" dirty="0"/>
          </a:p>
        </p:txBody>
      </p:sp>
      <p:sp>
        <p:nvSpPr>
          <p:cNvPr id="4" name="标题 3"/>
          <p:cNvSpPr>
            <a:spLocks noGrp="1"/>
          </p:cNvSpPr>
          <p:nvPr>
            <p:ph type="title"/>
          </p:nvPr>
        </p:nvSpPr>
        <p:spPr/>
        <p:txBody>
          <a:bodyPr/>
          <a:lstStyle/>
          <a:p>
            <a:r>
              <a:rPr lang="en-US" dirty="0"/>
              <a:t>Our solution</a:t>
            </a:r>
          </a:p>
        </p:txBody>
      </p:sp>
      <p:pic>
        <p:nvPicPr>
          <p:cNvPr id="10" name="图片 9"/>
          <p:cNvPicPr>
            <a:picLocks noChangeAspect="1"/>
          </p:cNvPicPr>
          <p:nvPr/>
        </p:nvPicPr>
        <p:blipFill>
          <a:blip r:embed="rId3"/>
          <a:stretch>
            <a:fillRect/>
          </a:stretch>
        </p:blipFill>
        <p:spPr>
          <a:xfrm>
            <a:off x="1647912" y="1270134"/>
            <a:ext cx="5667375" cy="1574988"/>
          </a:xfrm>
          <a:prstGeom prst="rect">
            <a:avLst/>
          </a:prstGeom>
        </p:spPr>
      </p:pic>
      <p:pic>
        <p:nvPicPr>
          <p:cNvPr id="14" name="图片 13"/>
          <p:cNvPicPr>
            <a:picLocks noChangeAspect="1"/>
          </p:cNvPicPr>
          <p:nvPr/>
        </p:nvPicPr>
        <p:blipFill>
          <a:blip r:embed="rId4"/>
          <a:stretch>
            <a:fillRect/>
          </a:stretch>
        </p:blipFill>
        <p:spPr>
          <a:xfrm>
            <a:off x="1353465" y="2856531"/>
            <a:ext cx="2769590" cy="699686"/>
          </a:xfrm>
          <a:prstGeom prst="rect">
            <a:avLst/>
          </a:prstGeom>
        </p:spPr>
      </p:pic>
      <p:sp>
        <p:nvSpPr>
          <p:cNvPr id="15" name="文本框 14"/>
          <p:cNvSpPr txBox="1"/>
          <p:nvPr/>
        </p:nvSpPr>
        <p:spPr>
          <a:xfrm>
            <a:off x="282337" y="2946924"/>
            <a:ext cx="8509237" cy="1938992"/>
          </a:xfrm>
          <a:prstGeom prst="rect">
            <a:avLst/>
          </a:prstGeom>
          <a:noFill/>
        </p:spPr>
        <p:txBody>
          <a:bodyPr wrap="square" rtlCol="0">
            <a:spAutoFit/>
          </a:bodyPr>
          <a:lstStyle/>
          <a:p>
            <a:r>
              <a:rPr lang="en-US" sz="2400" dirty="0"/>
              <a:t>Notice                                            and                   can be well </a:t>
            </a:r>
          </a:p>
          <a:p>
            <a:endParaRPr lang="en-US" sz="2400" dirty="0"/>
          </a:p>
          <a:p>
            <a:r>
              <a:rPr lang="en-US" sz="2400" dirty="0"/>
              <a:t>approximated by                  given large     . </a:t>
            </a:r>
          </a:p>
          <a:p>
            <a:endParaRPr lang="en-US" sz="2400" dirty="0"/>
          </a:p>
          <a:p>
            <a:r>
              <a:rPr lang="en-US" sz="2400" dirty="0"/>
              <a:t>Such that we have, </a:t>
            </a:r>
          </a:p>
        </p:txBody>
      </p:sp>
      <p:pic>
        <p:nvPicPr>
          <p:cNvPr id="11" name="图片 10"/>
          <p:cNvPicPr>
            <a:picLocks noChangeAspect="1"/>
          </p:cNvPicPr>
          <p:nvPr/>
        </p:nvPicPr>
        <p:blipFill>
          <a:blip r:embed="rId5"/>
          <a:stretch>
            <a:fillRect/>
          </a:stretch>
        </p:blipFill>
        <p:spPr>
          <a:xfrm>
            <a:off x="4881562" y="2935515"/>
            <a:ext cx="1019175" cy="476250"/>
          </a:xfrm>
          <a:prstGeom prst="rect">
            <a:avLst/>
          </a:prstGeom>
        </p:spPr>
      </p:pic>
      <p:pic>
        <p:nvPicPr>
          <p:cNvPr id="12" name="图片 11"/>
          <p:cNvPicPr>
            <a:picLocks noChangeAspect="1"/>
          </p:cNvPicPr>
          <p:nvPr/>
        </p:nvPicPr>
        <p:blipFill>
          <a:blip r:embed="rId6"/>
          <a:stretch>
            <a:fillRect/>
          </a:stretch>
        </p:blipFill>
        <p:spPr>
          <a:xfrm>
            <a:off x="2552700" y="3748667"/>
            <a:ext cx="1123950" cy="457200"/>
          </a:xfrm>
          <a:prstGeom prst="rect">
            <a:avLst/>
          </a:prstGeom>
        </p:spPr>
      </p:pic>
      <p:pic>
        <p:nvPicPr>
          <p:cNvPr id="13" name="图片 12"/>
          <p:cNvPicPr>
            <a:picLocks noChangeAspect="1"/>
          </p:cNvPicPr>
          <p:nvPr/>
        </p:nvPicPr>
        <p:blipFill>
          <a:blip r:embed="rId7"/>
          <a:stretch>
            <a:fillRect/>
          </a:stretch>
        </p:blipFill>
        <p:spPr>
          <a:xfrm>
            <a:off x="2986087" y="5011299"/>
            <a:ext cx="2809875" cy="371475"/>
          </a:xfrm>
          <a:prstGeom prst="rect">
            <a:avLst/>
          </a:prstGeom>
        </p:spPr>
      </p:pic>
      <p:pic>
        <p:nvPicPr>
          <p:cNvPr id="16" name="图片 15"/>
          <p:cNvPicPr>
            <a:picLocks noChangeAspect="1"/>
          </p:cNvPicPr>
          <p:nvPr/>
        </p:nvPicPr>
        <p:blipFill>
          <a:blip r:embed="rId8"/>
          <a:stretch>
            <a:fillRect/>
          </a:stretch>
        </p:blipFill>
        <p:spPr>
          <a:xfrm>
            <a:off x="5076824" y="3722886"/>
            <a:ext cx="314325" cy="438150"/>
          </a:xfrm>
          <a:prstGeom prst="rect">
            <a:avLst/>
          </a:prstGeom>
        </p:spPr>
      </p:pic>
      <p:sp>
        <p:nvSpPr>
          <p:cNvPr id="20" name="文本框 19"/>
          <p:cNvSpPr txBox="1"/>
          <p:nvPr/>
        </p:nvSpPr>
        <p:spPr>
          <a:xfrm>
            <a:off x="282337" y="5390301"/>
            <a:ext cx="1373453" cy="461665"/>
          </a:xfrm>
          <a:prstGeom prst="rect">
            <a:avLst/>
          </a:prstGeom>
          <a:noFill/>
        </p:spPr>
        <p:txBody>
          <a:bodyPr wrap="none" rtlCol="0">
            <a:spAutoFit/>
          </a:bodyPr>
          <a:lstStyle/>
          <a:p>
            <a:r>
              <a:rPr lang="en-US" sz="2400" b="1" u="sng" dirty="0"/>
              <a:t>Remarks:</a:t>
            </a:r>
          </a:p>
        </p:txBody>
      </p:sp>
      <p:sp>
        <p:nvSpPr>
          <p:cNvPr id="21" name="内容占位符 1"/>
          <p:cNvSpPr>
            <a:spLocks noGrp="1"/>
          </p:cNvSpPr>
          <p:nvPr>
            <p:ph idx="1"/>
          </p:nvPr>
        </p:nvSpPr>
        <p:spPr>
          <a:xfrm>
            <a:off x="282337" y="5887159"/>
            <a:ext cx="9144000" cy="1064895"/>
          </a:xfrm>
        </p:spPr>
        <p:txBody>
          <a:bodyPr>
            <a:normAutofit/>
          </a:bodyPr>
          <a:lstStyle/>
          <a:p>
            <a:r>
              <a:rPr lang="en-US" sz="2400" dirty="0"/>
              <a:t>Putting the relation between j and </a:t>
            </a:r>
            <a:r>
              <a:rPr lang="en-US" altLang="zh-CN" sz="2400" dirty="0"/>
              <a:t>memory</a:t>
            </a:r>
            <a:r>
              <a:rPr lang="zh-CN" altLang="en-US" sz="2400" dirty="0"/>
              <a:t> </a:t>
            </a:r>
            <a:r>
              <a:rPr lang="en-US" altLang="zh-CN" sz="2400" dirty="0"/>
              <a:t>kernel</a:t>
            </a:r>
            <a:r>
              <a:rPr lang="en-US" sz="2400" dirty="0"/>
              <a:t> coefficients leads </a:t>
            </a:r>
          </a:p>
          <a:p>
            <a:pPr marL="0" indent="0">
              <a:buNone/>
            </a:pPr>
            <a:r>
              <a:rPr lang="en-US" sz="2400" dirty="0"/>
              <a:t>to a linear function with its slope=</a:t>
            </a:r>
          </a:p>
        </p:txBody>
      </p:sp>
      <p:pic>
        <p:nvPicPr>
          <p:cNvPr id="17" name="图片 16"/>
          <p:cNvPicPr>
            <a:picLocks noChangeAspect="1"/>
          </p:cNvPicPr>
          <p:nvPr/>
        </p:nvPicPr>
        <p:blipFill>
          <a:blip r:embed="rId9"/>
          <a:stretch>
            <a:fillRect/>
          </a:stretch>
        </p:blipFill>
        <p:spPr>
          <a:xfrm>
            <a:off x="4676774" y="6343650"/>
            <a:ext cx="800100" cy="390525"/>
          </a:xfrm>
          <a:prstGeom prst="rect">
            <a:avLst/>
          </a:prstGeom>
        </p:spPr>
      </p:pic>
      <p:sp>
        <p:nvSpPr>
          <p:cNvPr id="18" name="矩形 5"/>
          <p:cNvSpPr/>
          <p:nvPr/>
        </p:nvSpPr>
        <p:spPr>
          <a:xfrm>
            <a:off x="4792803" y="1365373"/>
            <a:ext cx="2741472" cy="737747"/>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5"/>
          <p:cNvSpPr/>
          <p:nvPr/>
        </p:nvSpPr>
        <p:spPr>
          <a:xfrm>
            <a:off x="1322331" y="2845122"/>
            <a:ext cx="2800724" cy="737747"/>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5"/>
          <p:cNvSpPr/>
          <p:nvPr/>
        </p:nvSpPr>
        <p:spPr>
          <a:xfrm>
            <a:off x="2526030" y="3734038"/>
            <a:ext cx="1150620" cy="47183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5"/>
          <p:cNvSpPr/>
          <p:nvPr/>
        </p:nvSpPr>
        <p:spPr>
          <a:xfrm>
            <a:off x="4546369" y="4908226"/>
            <a:ext cx="1354368" cy="47183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07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34</a:t>
            </a:fld>
            <a:endParaRPr lang="en-US"/>
          </a:p>
        </p:txBody>
      </p:sp>
      <p:sp>
        <p:nvSpPr>
          <p:cNvPr id="4" name="标题 3"/>
          <p:cNvSpPr>
            <a:spLocks noGrp="1"/>
          </p:cNvSpPr>
          <p:nvPr>
            <p:ph type="title"/>
          </p:nvPr>
        </p:nvSpPr>
        <p:spPr/>
        <p:txBody>
          <a:bodyPr/>
          <a:lstStyle/>
          <a:p>
            <a:r>
              <a:rPr lang="en-US" dirty="0"/>
              <a:t>Experimental Setup 1</a:t>
            </a:r>
          </a:p>
        </p:txBody>
      </p:sp>
      <p:sp>
        <p:nvSpPr>
          <p:cNvPr id="7" name="内容占位符 1"/>
          <p:cNvSpPr>
            <a:spLocks noGrp="1"/>
          </p:cNvSpPr>
          <p:nvPr>
            <p:ph idx="1"/>
          </p:nvPr>
        </p:nvSpPr>
        <p:spPr>
          <a:xfrm>
            <a:off x="104774" y="1496039"/>
            <a:ext cx="9144000" cy="2136577"/>
          </a:xfrm>
        </p:spPr>
        <p:txBody>
          <a:bodyPr>
            <a:normAutofit/>
          </a:bodyPr>
          <a:lstStyle/>
          <a:p>
            <a:r>
              <a:rPr lang="en-US" sz="2400" dirty="0">
                <a:solidFill>
                  <a:srgbClr val="C00000"/>
                </a:solidFill>
              </a:rPr>
              <a:t>STF model </a:t>
            </a:r>
            <a:r>
              <a:rPr lang="en-US" sz="2400" dirty="0">
                <a:solidFill>
                  <a:schemeClr val="tx1">
                    <a:lumMod val="85000"/>
                    <a:lumOff val="15000"/>
                  </a:schemeClr>
                </a:solidFill>
              </a:rPr>
              <a:t>is considered</a:t>
            </a:r>
          </a:p>
          <a:p>
            <a:r>
              <a:rPr lang="en-US" sz="2400" dirty="0">
                <a:solidFill>
                  <a:srgbClr val="C00000"/>
                </a:solidFill>
              </a:rPr>
              <a:t>2,4,8</a:t>
            </a:r>
            <a:r>
              <a:rPr lang="en-US" sz="2400" dirty="0"/>
              <a:t> time series simulated to produce 1000 trajectories for each</a:t>
            </a:r>
          </a:p>
          <a:p>
            <a:r>
              <a:rPr lang="en-US" sz="2400" dirty="0">
                <a:solidFill>
                  <a:schemeClr val="tx1">
                    <a:lumMod val="85000"/>
                    <a:lumOff val="15000"/>
                  </a:schemeClr>
                </a:solidFill>
              </a:rPr>
              <a:t>Length=</a:t>
            </a:r>
            <a:r>
              <a:rPr lang="en-US" sz="2400" dirty="0">
                <a:solidFill>
                  <a:srgbClr val="C00000"/>
                </a:solidFill>
              </a:rPr>
              <a:t>1024,2048,4096 </a:t>
            </a:r>
            <a:endParaRPr lang="en-US" sz="2400" i="1" dirty="0">
              <a:solidFill>
                <a:srgbClr val="C00000"/>
              </a:solidFill>
            </a:endParaRPr>
          </a:p>
          <a:p>
            <a:r>
              <a:rPr lang="en-US" altLang="zh-CN" sz="2400" i="1" dirty="0">
                <a:solidFill>
                  <a:srgbClr val="C00000"/>
                </a:solidFill>
              </a:rPr>
              <a:t>Estimation</a:t>
            </a:r>
            <a:r>
              <a:rPr lang="zh-CN" altLang="en-US" sz="2400" i="1" dirty="0">
                <a:solidFill>
                  <a:srgbClr val="C00000"/>
                </a:solidFill>
              </a:rPr>
              <a:t> </a:t>
            </a:r>
            <a:r>
              <a:rPr lang="en-US" altLang="zh-CN" sz="2400" i="1" dirty="0">
                <a:solidFill>
                  <a:srgbClr val="C00000"/>
                </a:solidFill>
              </a:rPr>
              <a:t>errors</a:t>
            </a:r>
            <a:r>
              <a:rPr lang="en-US" sz="2400" i="1" dirty="0">
                <a:solidFill>
                  <a:srgbClr val="C00000"/>
                </a:solidFill>
              </a:rPr>
              <a:t> </a:t>
            </a:r>
            <a:r>
              <a:rPr lang="en-US" sz="2400" dirty="0"/>
              <a:t>measured in terms of normalize</a:t>
            </a:r>
            <a:r>
              <a:rPr lang="en-US" altLang="zh-CN" sz="2400" dirty="0"/>
              <a:t>d</a:t>
            </a:r>
            <a:r>
              <a:rPr lang="zh-CN" altLang="en-US" sz="2400" dirty="0"/>
              <a:t> </a:t>
            </a:r>
            <a:r>
              <a:rPr lang="en-US" altLang="zh-CN" sz="2400" dirty="0"/>
              <a:t>root</a:t>
            </a:r>
            <a:r>
              <a:rPr lang="zh-CN" altLang="en-US" sz="2400" dirty="0"/>
              <a:t> </a:t>
            </a:r>
            <a:r>
              <a:rPr lang="en-US" altLang="zh-CN" sz="2400" dirty="0"/>
              <a:t>mean</a:t>
            </a:r>
            <a:r>
              <a:rPr lang="zh-CN" altLang="en-US" sz="2400" dirty="0"/>
              <a:t> </a:t>
            </a:r>
            <a:r>
              <a:rPr lang="en-US" altLang="zh-CN" sz="2400" dirty="0"/>
              <a:t>square</a:t>
            </a:r>
            <a:r>
              <a:rPr lang="zh-CN" altLang="en-US" sz="2400" dirty="0"/>
              <a:t> </a:t>
            </a:r>
            <a:r>
              <a:rPr lang="en-US" altLang="zh-CN" sz="2400" dirty="0"/>
              <a:t>errors(NRMSE)</a:t>
            </a:r>
            <a:endParaRPr lang="en-US" sz="2400" i="1" dirty="0">
              <a:solidFill>
                <a:srgbClr val="C00000"/>
              </a:solidFill>
            </a:endParaRPr>
          </a:p>
        </p:txBody>
      </p:sp>
    </p:spTree>
    <p:extLst>
      <p:ext uri="{BB962C8B-B14F-4D97-AF65-F5344CB8AC3E}">
        <p14:creationId xmlns:p14="http://schemas.microsoft.com/office/powerpoint/2010/main" val="603510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35</a:t>
            </a:fld>
            <a:endParaRPr lang="en-US"/>
          </a:p>
        </p:txBody>
      </p:sp>
      <p:sp>
        <p:nvSpPr>
          <p:cNvPr id="4" name="标题 3"/>
          <p:cNvSpPr>
            <a:spLocks noGrp="1"/>
          </p:cNvSpPr>
          <p:nvPr>
            <p:ph type="title"/>
          </p:nvPr>
        </p:nvSpPr>
        <p:spPr>
          <a:xfrm>
            <a:off x="238125" y="0"/>
            <a:ext cx="8572500" cy="908882"/>
          </a:xfrm>
        </p:spPr>
        <p:txBody>
          <a:bodyPr>
            <a:normAutofit fontScale="90000"/>
          </a:bodyPr>
          <a:lstStyle/>
          <a:p>
            <a:r>
              <a:rPr lang="en-US" dirty="0"/>
              <a:t>How long do we need to identify the parameters ?</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 y="2578120"/>
            <a:ext cx="8620125" cy="2400069"/>
          </a:xfrm>
          <a:prstGeom prst="rect">
            <a:avLst/>
          </a:prstGeom>
        </p:spPr>
      </p:pic>
      <p:cxnSp>
        <p:nvCxnSpPr>
          <p:cNvPr id="10" name="直接连接符 9"/>
          <p:cNvCxnSpPr/>
          <p:nvPr/>
        </p:nvCxnSpPr>
        <p:spPr>
          <a:xfrm flipH="1">
            <a:off x="981075" y="3986884"/>
            <a:ext cx="9525" cy="342080"/>
          </a:xfrm>
          <a:prstGeom prst="line">
            <a:avLst/>
          </a:prstGeom>
          <a:ln w="57150">
            <a:solidFill>
              <a:srgbClr val="C00000"/>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7" name="直接连接符 16"/>
          <p:cNvCxnSpPr/>
          <p:nvPr/>
        </p:nvCxnSpPr>
        <p:spPr>
          <a:xfrm flipH="1">
            <a:off x="3810000" y="3778154"/>
            <a:ext cx="9525" cy="342080"/>
          </a:xfrm>
          <a:prstGeom prst="line">
            <a:avLst/>
          </a:prstGeom>
          <a:ln w="57150">
            <a:solidFill>
              <a:srgbClr val="C00000"/>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8" name="直接连接符 17"/>
          <p:cNvCxnSpPr/>
          <p:nvPr/>
        </p:nvCxnSpPr>
        <p:spPr>
          <a:xfrm flipH="1">
            <a:off x="6638925" y="3815844"/>
            <a:ext cx="9525" cy="342080"/>
          </a:xfrm>
          <a:prstGeom prst="line">
            <a:avLst/>
          </a:prstGeom>
          <a:ln w="57150">
            <a:solidFill>
              <a:srgbClr val="C00000"/>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9" name="文本框 18"/>
          <p:cNvSpPr txBox="1"/>
          <p:nvPr/>
        </p:nvSpPr>
        <p:spPr>
          <a:xfrm>
            <a:off x="910988" y="3586774"/>
            <a:ext cx="1867371" cy="400110"/>
          </a:xfrm>
          <a:prstGeom prst="rect">
            <a:avLst/>
          </a:prstGeom>
          <a:noFill/>
        </p:spPr>
        <p:txBody>
          <a:bodyPr wrap="none" rtlCol="0">
            <a:spAutoFit/>
          </a:bodyPr>
          <a:lstStyle/>
          <a:p>
            <a:r>
              <a:rPr lang="en-US" sz="2000" dirty="0">
                <a:solidFill>
                  <a:srgbClr val="C00000"/>
                </a:solidFill>
              </a:rPr>
              <a:t>Phase transition</a:t>
            </a:r>
          </a:p>
        </p:txBody>
      </p:sp>
      <p:sp>
        <p:nvSpPr>
          <p:cNvPr id="21" name="文本框 20"/>
          <p:cNvSpPr txBox="1"/>
          <p:nvPr/>
        </p:nvSpPr>
        <p:spPr>
          <a:xfrm>
            <a:off x="3889020" y="3578099"/>
            <a:ext cx="1867371" cy="400110"/>
          </a:xfrm>
          <a:prstGeom prst="rect">
            <a:avLst/>
          </a:prstGeom>
          <a:noFill/>
        </p:spPr>
        <p:txBody>
          <a:bodyPr wrap="none" rtlCol="0">
            <a:spAutoFit/>
          </a:bodyPr>
          <a:lstStyle/>
          <a:p>
            <a:r>
              <a:rPr lang="en-US" sz="2000" dirty="0">
                <a:solidFill>
                  <a:srgbClr val="C00000"/>
                </a:solidFill>
              </a:rPr>
              <a:t>Phase transition</a:t>
            </a:r>
          </a:p>
        </p:txBody>
      </p:sp>
      <p:sp>
        <p:nvSpPr>
          <p:cNvPr id="22" name="文本框 21"/>
          <p:cNvSpPr txBox="1"/>
          <p:nvPr/>
        </p:nvSpPr>
        <p:spPr>
          <a:xfrm>
            <a:off x="6708420" y="3578099"/>
            <a:ext cx="1867371" cy="400110"/>
          </a:xfrm>
          <a:prstGeom prst="rect">
            <a:avLst/>
          </a:prstGeom>
          <a:noFill/>
        </p:spPr>
        <p:txBody>
          <a:bodyPr wrap="none" rtlCol="0">
            <a:spAutoFit/>
          </a:bodyPr>
          <a:lstStyle/>
          <a:p>
            <a:r>
              <a:rPr lang="en-US" sz="2000" dirty="0">
                <a:solidFill>
                  <a:srgbClr val="C00000"/>
                </a:solidFill>
              </a:rPr>
              <a:t>Phase transition</a:t>
            </a:r>
          </a:p>
        </p:txBody>
      </p:sp>
    </p:spTree>
    <p:extLst>
      <p:ext uri="{BB962C8B-B14F-4D97-AF65-F5344CB8AC3E}">
        <p14:creationId xmlns:p14="http://schemas.microsoft.com/office/powerpoint/2010/main" val="347488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36</a:t>
            </a:fld>
            <a:endParaRPr lang="en-US"/>
          </a:p>
        </p:txBody>
      </p:sp>
      <p:sp>
        <p:nvSpPr>
          <p:cNvPr id="4" name="标题 3"/>
          <p:cNvSpPr>
            <a:spLocks noGrp="1"/>
          </p:cNvSpPr>
          <p:nvPr>
            <p:ph type="title"/>
          </p:nvPr>
        </p:nvSpPr>
        <p:spPr>
          <a:xfrm>
            <a:off x="238125" y="0"/>
            <a:ext cx="8572500" cy="908882"/>
          </a:xfrm>
        </p:spPr>
        <p:txBody>
          <a:bodyPr>
            <a:normAutofit/>
          </a:bodyPr>
          <a:lstStyle/>
          <a:p>
            <a:r>
              <a:rPr lang="en-US" dirty="0"/>
              <a:t>Estimation errors given limited observability</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2064" y="1291842"/>
            <a:ext cx="3570451" cy="2876749"/>
          </a:xfrm>
          <a:prstGeom prst="rect">
            <a:avLst/>
          </a:prstGeom>
        </p:spPr>
      </p:pic>
      <p:sp>
        <p:nvSpPr>
          <p:cNvPr id="12" name="内容占位符 1"/>
          <p:cNvSpPr>
            <a:spLocks noGrp="1"/>
          </p:cNvSpPr>
          <p:nvPr>
            <p:ph idx="1"/>
          </p:nvPr>
        </p:nvSpPr>
        <p:spPr>
          <a:xfrm>
            <a:off x="238125" y="4376745"/>
            <a:ext cx="9144000" cy="2136577"/>
          </a:xfrm>
        </p:spPr>
        <p:txBody>
          <a:bodyPr>
            <a:normAutofit/>
          </a:bodyPr>
          <a:lstStyle/>
          <a:p>
            <a:r>
              <a:rPr lang="en-US" sz="2400" dirty="0">
                <a:solidFill>
                  <a:srgbClr val="C00000"/>
                </a:solidFill>
              </a:rPr>
              <a:t>8</a:t>
            </a:r>
            <a:r>
              <a:rPr lang="en-US" sz="2400" dirty="0"/>
              <a:t> time series simulated to produce 1000 trajectories for each</a:t>
            </a:r>
          </a:p>
          <a:p>
            <a:r>
              <a:rPr lang="en-US" sz="2400" dirty="0"/>
              <a:t>We have the access to </a:t>
            </a:r>
            <a:r>
              <a:rPr lang="en-US" sz="2400" dirty="0">
                <a:solidFill>
                  <a:srgbClr val="C00000"/>
                </a:solidFill>
              </a:rPr>
              <a:t>2, 4, 8 </a:t>
            </a:r>
            <a:r>
              <a:rPr lang="en-US" sz="2400" dirty="0"/>
              <a:t>channels of the process</a:t>
            </a:r>
          </a:p>
          <a:p>
            <a:r>
              <a:rPr lang="en-US" sz="2400" dirty="0">
                <a:solidFill>
                  <a:schemeClr val="tx1">
                    <a:lumMod val="85000"/>
                    <a:lumOff val="15000"/>
                  </a:schemeClr>
                </a:solidFill>
              </a:rPr>
              <a:t>Length=</a:t>
            </a:r>
            <a:r>
              <a:rPr lang="en-US" sz="2400" dirty="0">
                <a:solidFill>
                  <a:srgbClr val="C00000"/>
                </a:solidFill>
              </a:rPr>
              <a:t>1024</a:t>
            </a:r>
            <a:endParaRPr lang="en-US" sz="2400" i="1" dirty="0">
              <a:solidFill>
                <a:srgbClr val="C00000"/>
              </a:solidFill>
            </a:endParaRPr>
          </a:p>
        </p:txBody>
      </p:sp>
    </p:spTree>
    <p:extLst>
      <p:ext uri="{BB962C8B-B14F-4D97-AF65-F5344CB8AC3E}">
        <p14:creationId xmlns:p14="http://schemas.microsoft.com/office/powerpoint/2010/main" val="3029045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37</a:t>
            </a:fld>
            <a:endParaRPr lang="en-US"/>
          </a:p>
        </p:txBody>
      </p:sp>
      <p:sp>
        <p:nvSpPr>
          <p:cNvPr id="4" name="标题 3"/>
          <p:cNvSpPr>
            <a:spLocks noGrp="1"/>
          </p:cNvSpPr>
          <p:nvPr>
            <p:ph type="title"/>
          </p:nvPr>
        </p:nvSpPr>
        <p:spPr/>
        <p:txBody>
          <a:bodyPr/>
          <a:lstStyle/>
          <a:p>
            <a:r>
              <a:rPr lang="en-US" dirty="0"/>
              <a:t>Experimental Setup 2</a:t>
            </a:r>
          </a:p>
        </p:txBody>
      </p:sp>
      <p:pic>
        <p:nvPicPr>
          <p:cNvPr id="5" name="图片 4"/>
          <p:cNvPicPr>
            <a:picLocks noChangeAspect="1"/>
          </p:cNvPicPr>
          <p:nvPr/>
        </p:nvPicPr>
        <p:blipFill>
          <a:blip r:embed="rId3"/>
          <a:stretch>
            <a:fillRect/>
          </a:stretch>
        </p:blipFill>
        <p:spPr>
          <a:xfrm>
            <a:off x="1009649" y="3235325"/>
            <a:ext cx="7372350" cy="2762250"/>
          </a:xfrm>
          <a:prstGeom prst="rect">
            <a:avLst/>
          </a:prstGeom>
        </p:spPr>
      </p:pic>
      <p:sp>
        <p:nvSpPr>
          <p:cNvPr id="7" name="内容占位符 1"/>
          <p:cNvSpPr>
            <a:spLocks noGrp="1"/>
          </p:cNvSpPr>
          <p:nvPr>
            <p:ph idx="1"/>
          </p:nvPr>
        </p:nvSpPr>
        <p:spPr>
          <a:xfrm>
            <a:off x="123824" y="1197173"/>
            <a:ext cx="9144000" cy="2136577"/>
          </a:xfrm>
        </p:spPr>
        <p:txBody>
          <a:bodyPr>
            <a:normAutofit/>
          </a:bodyPr>
          <a:lstStyle/>
          <a:p>
            <a:r>
              <a:rPr lang="en-US" sz="2400" dirty="0">
                <a:solidFill>
                  <a:srgbClr val="C00000"/>
                </a:solidFill>
              </a:rPr>
              <a:t>3</a:t>
            </a:r>
            <a:r>
              <a:rPr lang="en-US" sz="2400" dirty="0"/>
              <a:t> healthy subjects</a:t>
            </a:r>
          </a:p>
          <a:p>
            <a:r>
              <a:rPr lang="en-US" sz="2400" dirty="0">
                <a:solidFill>
                  <a:srgbClr val="C00000"/>
                </a:solidFill>
              </a:rPr>
              <a:t>4</a:t>
            </a:r>
            <a:r>
              <a:rPr lang="en-US" sz="2400" dirty="0"/>
              <a:t> forearm</a:t>
            </a:r>
            <a:r>
              <a:rPr lang="en-US" sz="2400" dirty="0">
                <a:solidFill>
                  <a:srgbClr val="C00000"/>
                </a:solidFill>
              </a:rPr>
              <a:t> </a:t>
            </a:r>
            <a:r>
              <a:rPr lang="en-US" sz="2400" dirty="0"/>
              <a:t>movements</a:t>
            </a:r>
          </a:p>
          <a:p>
            <a:r>
              <a:rPr lang="en-US" sz="2400" dirty="0">
                <a:solidFill>
                  <a:srgbClr val="C00000"/>
                </a:solidFill>
              </a:rPr>
              <a:t>6</a:t>
            </a:r>
            <a:r>
              <a:rPr lang="en-US" sz="2400" dirty="0"/>
              <a:t> muscles considered</a:t>
            </a:r>
          </a:p>
          <a:p>
            <a:r>
              <a:rPr lang="en-US" sz="2400" i="1" dirty="0" err="1">
                <a:solidFill>
                  <a:srgbClr val="C00000"/>
                </a:solidFill>
              </a:rPr>
              <a:t>iEMG</a:t>
            </a:r>
            <a:r>
              <a:rPr lang="en-US" sz="2400" dirty="0">
                <a:solidFill>
                  <a:srgbClr val="C00000"/>
                </a:solidFill>
              </a:rPr>
              <a:t> </a:t>
            </a:r>
            <a:r>
              <a:rPr lang="en-US" sz="2400" dirty="0"/>
              <a:t>signals are collected by ADI EMG system</a:t>
            </a:r>
          </a:p>
          <a:p>
            <a:endParaRPr lang="en-US" sz="2400" dirty="0"/>
          </a:p>
        </p:txBody>
      </p:sp>
    </p:spTree>
    <p:extLst>
      <p:ext uri="{BB962C8B-B14F-4D97-AF65-F5344CB8AC3E}">
        <p14:creationId xmlns:p14="http://schemas.microsoft.com/office/powerpoint/2010/main" val="3407912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38</a:t>
            </a:fld>
            <a:endParaRPr lang="en-US"/>
          </a:p>
        </p:txBody>
      </p:sp>
      <p:sp>
        <p:nvSpPr>
          <p:cNvPr id="4" name="标题 3"/>
          <p:cNvSpPr>
            <a:spLocks noGrp="1"/>
          </p:cNvSpPr>
          <p:nvPr>
            <p:ph type="title"/>
          </p:nvPr>
        </p:nvSpPr>
        <p:spPr>
          <a:xfrm>
            <a:off x="238125" y="0"/>
            <a:ext cx="8572500" cy="908882"/>
          </a:xfrm>
        </p:spPr>
        <p:txBody>
          <a:bodyPr>
            <a:normAutofit/>
          </a:bodyPr>
          <a:lstStyle/>
          <a:p>
            <a:r>
              <a:rPr lang="en-US" dirty="0"/>
              <a:t>How well STF model fits to the data ?</a:t>
            </a:r>
          </a:p>
        </p:txBody>
      </p:sp>
      <p:pic>
        <p:nvPicPr>
          <p:cNvPr id="2" name="图片 1"/>
          <p:cNvPicPr>
            <a:picLocks noChangeAspect="1"/>
          </p:cNvPicPr>
          <p:nvPr/>
        </p:nvPicPr>
        <p:blipFill>
          <a:blip r:embed="rId2"/>
          <a:stretch>
            <a:fillRect/>
          </a:stretch>
        </p:blipFill>
        <p:spPr>
          <a:xfrm>
            <a:off x="186329" y="1491615"/>
            <a:ext cx="6996669" cy="2429399"/>
          </a:xfrm>
          <a:prstGeom prst="rect">
            <a:avLst/>
          </a:prstGeom>
        </p:spPr>
      </p:pic>
      <p:sp>
        <p:nvSpPr>
          <p:cNvPr id="12" name="文本框 11"/>
          <p:cNvSpPr txBox="1"/>
          <p:nvPr/>
        </p:nvSpPr>
        <p:spPr>
          <a:xfrm>
            <a:off x="238125" y="1016279"/>
            <a:ext cx="3839449" cy="400110"/>
          </a:xfrm>
          <a:prstGeom prst="rect">
            <a:avLst/>
          </a:prstGeom>
          <a:noFill/>
        </p:spPr>
        <p:txBody>
          <a:bodyPr wrap="none" rtlCol="0">
            <a:spAutoFit/>
          </a:bodyPr>
          <a:lstStyle/>
          <a:p>
            <a:r>
              <a:rPr lang="en-US" sz="2000" dirty="0">
                <a:solidFill>
                  <a:srgbClr val="C00000"/>
                </a:solidFill>
              </a:rPr>
              <a:t>Estimation error(NRMSE) summary</a:t>
            </a:r>
          </a:p>
        </p:txBody>
      </p:sp>
      <p:sp>
        <p:nvSpPr>
          <p:cNvPr id="13" name="矩形 12"/>
          <p:cNvSpPr/>
          <p:nvPr/>
        </p:nvSpPr>
        <p:spPr>
          <a:xfrm>
            <a:off x="3500231" y="2118207"/>
            <a:ext cx="635419" cy="169141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4974998" y="2118207"/>
            <a:ext cx="643604" cy="169141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6457950" y="2118208"/>
            <a:ext cx="565809" cy="169141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2069282" y="2064758"/>
            <a:ext cx="635419" cy="174486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5"/>
          <p:cNvPicPr>
            <a:picLocks noChangeAspect="1"/>
          </p:cNvPicPr>
          <p:nvPr/>
        </p:nvPicPr>
        <p:blipFill rotWithShape="1">
          <a:blip r:embed="rId3"/>
          <a:srcRect l="634"/>
          <a:stretch/>
        </p:blipFill>
        <p:spPr>
          <a:xfrm>
            <a:off x="4939177" y="3959696"/>
            <a:ext cx="4058231" cy="2886348"/>
          </a:xfrm>
          <a:prstGeom prst="rect">
            <a:avLst/>
          </a:prstGeom>
        </p:spPr>
      </p:pic>
      <p:pic>
        <p:nvPicPr>
          <p:cNvPr id="17" name="Picture 4"/>
          <p:cNvPicPr>
            <a:picLocks noChangeAspect="1"/>
          </p:cNvPicPr>
          <p:nvPr/>
        </p:nvPicPr>
        <p:blipFill>
          <a:blip r:embed="rId4"/>
          <a:stretch>
            <a:fillRect/>
          </a:stretch>
        </p:blipFill>
        <p:spPr>
          <a:xfrm>
            <a:off x="186329" y="3965809"/>
            <a:ext cx="4271094" cy="2892191"/>
          </a:xfrm>
          <a:prstGeom prst="rect">
            <a:avLst/>
          </a:prstGeom>
        </p:spPr>
      </p:pic>
    </p:spTree>
    <p:extLst>
      <p:ext uri="{BB962C8B-B14F-4D97-AF65-F5344CB8AC3E}">
        <p14:creationId xmlns:p14="http://schemas.microsoft.com/office/powerpoint/2010/main" val="25411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39</a:t>
            </a:fld>
            <a:endParaRPr lang="en-US"/>
          </a:p>
        </p:txBody>
      </p:sp>
      <p:sp>
        <p:nvSpPr>
          <p:cNvPr id="4" name="标题 3"/>
          <p:cNvSpPr>
            <a:spLocks noGrp="1"/>
          </p:cNvSpPr>
          <p:nvPr>
            <p:ph type="title"/>
          </p:nvPr>
        </p:nvSpPr>
        <p:spPr>
          <a:xfrm>
            <a:off x="238125" y="0"/>
            <a:ext cx="8572500" cy="908882"/>
          </a:xfrm>
        </p:spPr>
        <p:txBody>
          <a:bodyPr>
            <a:normAutofit/>
          </a:bodyPr>
          <a:lstStyle/>
          <a:p>
            <a:r>
              <a:rPr lang="en-US" dirty="0"/>
              <a:t>Recall: How many sensors are required ?</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2064" y="1291842"/>
            <a:ext cx="3570451" cy="2876749"/>
          </a:xfrm>
          <a:prstGeom prst="rect">
            <a:avLst/>
          </a:prstGeom>
        </p:spPr>
      </p:pic>
      <p:sp>
        <p:nvSpPr>
          <p:cNvPr id="12" name="内容占位符 1"/>
          <p:cNvSpPr>
            <a:spLocks noGrp="1"/>
          </p:cNvSpPr>
          <p:nvPr>
            <p:ph idx="1"/>
          </p:nvPr>
        </p:nvSpPr>
        <p:spPr>
          <a:xfrm>
            <a:off x="238125" y="4376745"/>
            <a:ext cx="9144000" cy="2136577"/>
          </a:xfrm>
        </p:spPr>
        <p:txBody>
          <a:bodyPr>
            <a:normAutofit/>
          </a:bodyPr>
          <a:lstStyle/>
          <a:p>
            <a:r>
              <a:rPr lang="en-US" sz="2400" dirty="0">
                <a:solidFill>
                  <a:srgbClr val="C00000"/>
                </a:solidFill>
              </a:rPr>
              <a:t>8</a:t>
            </a:r>
            <a:r>
              <a:rPr lang="en-US" sz="2400" dirty="0"/>
              <a:t> time series simulated to produce 1000 trajectories for each</a:t>
            </a:r>
          </a:p>
          <a:p>
            <a:r>
              <a:rPr lang="en-US" sz="2400" dirty="0"/>
              <a:t>We have the access to </a:t>
            </a:r>
            <a:r>
              <a:rPr lang="en-US" sz="2400" dirty="0">
                <a:solidFill>
                  <a:srgbClr val="C00000"/>
                </a:solidFill>
              </a:rPr>
              <a:t>2, 4, 8 </a:t>
            </a:r>
            <a:r>
              <a:rPr lang="en-US" sz="2400" dirty="0"/>
              <a:t>channels of the process</a:t>
            </a:r>
          </a:p>
          <a:p>
            <a:r>
              <a:rPr lang="en-US" sz="2400" dirty="0">
                <a:solidFill>
                  <a:schemeClr val="tx1">
                    <a:lumMod val="85000"/>
                    <a:lumOff val="15000"/>
                  </a:schemeClr>
                </a:solidFill>
              </a:rPr>
              <a:t>Length=</a:t>
            </a:r>
            <a:r>
              <a:rPr lang="en-US" sz="2400" dirty="0">
                <a:solidFill>
                  <a:srgbClr val="C00000"/>
                </a:solidFill>
              </a:rPr>
              <a:t>1024</a:t>
            </a:r>
            <a:endParaRPr lang="en-US" sz="2400" i="1" dirty="0">
              <a:solidFill>
                <a:srgbClr val="C00000"/>
              </a:solidFill>
            </a:endParaRPr>
          </a:p>
        </p:txBody>
      </p:sp>
    </p:spTree>
    <p:extLst>
      <p:ext uri="{BB962C8B-B14F-4D97-AF65-F5344CB8AC3E}">
        <p14:creationId xmlns:p14="http://schemas.microsoft.com/office/powerpoint/2010/main" val="487319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4</a:t>
            </a:fld>
            <a:endParaRPr lang="en-US"/>
          </a:p>
        </p:txBody>
      </p:sp>
      <p:sp>
        <p:nvSpPr>
          <p:cNvPr id="4" name="标题 3"/>
          <p:cNvSpPr>
            <a:spLocks noGrp="1"/>
          </p:cNvSpPr>
          <p:nvPr>
            <p:ph type="title"/>
          </p:nvPr>
        </p:nvSpPr>
        <p:spPr>
          <a:xfrm>
            <a:off x="209550" y="0"/>
            <a:ext cx="7086600" cy="908882"/>
          </a:xfrm>
        </p:spPr>
        <p:txBody>
          <a:bodyPr/>
          <a:lstStyle/>
          <a:p>
            <a:r>
              <a:rPr lang="en-US" altLang="zh-CN" dirty="0"/>
              <a:t>Major</a:t>
            </a:r>
            <a:r>
              <a:rPr lang="zh-CN" altLang="en-US" dirty="0"/>
              <a:t> </a:t>
            </a:r>
            <a:r>
              <a:rPr lang="en-US" altLang="zh-CN" dirty="0"/>
              <a:t>Research</a:t>
            </a:r>
            <a:r>
              <a:rPr lang="zh-CN" altLang="en-US" dirty="0"/>
              <a:t> </a:t>
            </a:r>
            <a:r>
              <a:rPr lang="en-US" altLang="zh-CN" dirty="0"/>
              <a:t>Topics of PhD work</a:t>
            </a:r>
            <a:endParaRPr lang="en-US" dirty="0"/>
          </a:p>
        </p:txBody>
      </p:sp>
      <p:grpSp>
        <p:nvGrpSpPr>
          <p:cNvPr id="31" name="Group 1"/>
          <p:cNvGrpSpPr/>
          <p:nvPr/>
        </p:nvGrpSpPr>
        <p:grpSpPr>
          <a:xfrm>
            <a:off x="-19499" y="2352501"/>
            <a:ext cx="4882156" cy="4551069"/>
            <a:chOff x="-19499" y="2323926"/>
            <a:chExt cx="4882156" cy="4551069"/>
          </a:xfrm>
        </p:grpSpPr>
        <p:sp>
          <p:nvSpPr>
            <p:cNvPr id="32" name="Right Triangle 221"/>
            <p:cNvSpPr/>
            <p:nvPr/>
          </p:nvSpPr>
          <p:spPr>
            <a:xfrm>
              <a:off x="-19499" y="2323926"/>
              <a:ext cx="4525511" cy="4525511"/>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ight Triangle 219"/>
            <p:cNvSpPr/>
            <p:nvPr/>
          </p:nvSpPr>
          <p:spPr>
            <a:xfrm>
              <a:off x="1075053" y="3087391"/>
              <a:ext cx="3787604" cy="3787604"/>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ight Triangle 10"/>
            <p:cNvSpPr/>
            <p:nvPr/>
          </p:nvSpPr>
          <p:spPr>
            <a:xfrm>
              <a:off x="-6998" y="2575276"/>
              <a:ext cx="4274161" cy="4274161"/>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0" name="组合 29"/>
          <p:cNvGrpSpPr/>
          <p:nvPr/>
        </p:nvGrpSpPr>
        <p:grpSpPr>
          <a:xfrm>
            <a:off x="1900111" y="3176338"/>
            <a:ext cx="847307" cy="847307"/>
            <a:chOff x="2063758" y="1624722"/>
            <a:chExt cx="847307" cy="847307"/>
          </a:xfrm>
        </p:grpSpPr>
        <p:sp>
          <p:nvSpPr>
            <p:cNvPr id="51" name="Oval 5"/>
            <p:cNvSpPr>
              <a:spLocks noChangeArrowheads="1"/>
            </p:cNvSpPr>
            <p:nvPr/>
          </p:nvSpPr>
          <p:spPr bwMode="auto">
            <a:xfrm>
              <a:off x="2063758" y="1624722"/>
              <a:ext cx="847307" cy="847307"/>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52" name="Group 135"/>
            <p:cNvGrpSpPr/>
            <p:nvPr/>
          </p:nvGrpSpPr>
          <p:grpSpPr>
            <a:xfrm>
              <a:off x="2267423" y="1841719"/>
              <a:ext cx="450118" cy="438324"/>
              <a:chOff x="1594" y="4766"/>
              <a:chExt cx="6746874" cy="6419853"/>
            </a:xfrm>
            <a:solidFill>
              <a:schemeClr val="bg1"/>
            </a:solidFill>
          </p:grpSpPr>
          <p:sp>
            <p:nvSpPr>
              <p:cNvPr id="53" name="Freeform 5"/>
              <p:cNvSpPr>
                <a:spLocks noEditPoints="1"/>
              </p:cNvSpPr>
              <p:nvPr/>
            </p:nvSpPr>
            <p:spPr bwMode="auto">
              <a:xfrm>
                <a:off x="1594" y="4766"/>
                <a:ext cx="6746874" cy="6419853"/>
              </a:xfrm>
              <a:custGeom>
                <a:avLst/>
                <a:gdLst>
                  <a:gd name="T0" fmla="*/ 1645 w 1796"/>
                  <a:gd name="T1" fmla="*/ 0 h 1709"/>
                  <a:gd name="T2" fmla="*/ 151 w 1796"/>
                  <a:gd name="T3" fmla="*/ 0 h 1709"/>
                  <a:gd name="T4" fmla="*/ 0 w 1796"/>
                  <a:gd name="T5" fmla="*/ 151 h 1709"/>
                  <a:gd name="T6" fmla="*/ 0 w 1796"/>
                  <a:gd name="T7" fmla="*/ 1307 h 1709"/>
                  <a:gd name="T8" fmla="*/ 151 w 1796"/>
                  <a:gd name="T9" fmla="*/ 1458 h 1709"/>
                  <a:gd name="T10" fmla="*/ 606 w 1796"/>
                  <a:gd name="T11" fmla="*/ 1458 h 1709"/>
                  <a:gd name="T12" fmla="*/ 526 w 1796"/>
                  <a:gd name="T13" fmla="*/ 1545 h 1709"/>
                  <a:gd name="T14" fmla="*/ 483 w 1796"/>
                  <a:gd name="T15" fmla="*/ 1590 h 1709"/>
                  <a:gd name="T16" fmla="*/ 479 w 1796"/>
                  <a:gd name="T17" fmla="*/ 1659 h 1709"/>
                  <a:gd name="T18" fmla="*/ 593 w 1796"/>
                  <a:gd name="T19" fmla="*/ 1709 h 1709"/>
                  <a:gd name="T20" fmla="*/ 1203 w 1796"/>
                  <a:gd name="T21" fmla="*/ 1709 h 1709"/>
                  <a:gd name="T22" fmla="*/ 1316 w 1796"/>
                  <a:gd name="T23" fmla="*/ 1659 h 1709"/>
                  <a:gd name="T24" fmla="*/ 1312 w 1796"/>
                  <a:gd name="T25" fmla="*/ 1590 h 1709"/>
                  <a:gd name="T26" fmla="*/ 1270 w 1796"/>
                  <a:gd name="T27" fmla="*/ 1545 h 1709"/>
                  <a:gd name="T28" fmla="*/ 1190 w 1796"/>
                  <a:gd name="T29" fmla="*/ 1458 h 1709"/>
                  <a:gd name="T30" fmla="*/ 1645 w 1796"/>
                  <a:gd name="T31" fmla="*/ 1458 h 1709"/>
                  <a:gd name="T32" fmla="*/ 1796 w 1796"/>
                  <a:gd name="T33" fmla="*/ 1307 h 1709"/>
                  <a:gd name="T34" fmla="*/ 1796 w 1796"/>
                  <a:gd name="T35" fmla="*/ 151 h 1709"/>
                  <a:gd name="T36" fmla="*/ 1645 w 1796"/>
                  <a:gd name="T37" fmla="*/ 0 h 1709"/>
                  <a:gd name="T38" fmla="*/ 1231 w 1796"/>
                  <a:gd name="T39" fmla="*/ 1585 h 1709"/>
                  <a:gd name="T40" fmla="*/ 1267 w 1796"/>
                  <a:gd name="T41" fmla="*/ 1622 h 1709"/>
                  <a:gd name="T42" fmla="*/ 1265 w 1796"/>
                  <a:gd name="T43" fmla="*/ 1635 h 1709"/>
                  <a:gd name="T44" fmla="*/ 1203 w 1796"/>
                  <a:gd name="T45" fmla="*/ 1653 h 1709"/>
                  <a:gd name="T46" fmla="*/ 593 w 1796"/>
                  <a:gd name="T47" fmla="*/ 1653 h 1709"/>
                  <a:gd name="T48" fmla="*/ 530 w 1796"/>
                  <a:gd name="T49" fmla="*/ 1635 h 1709"/>
                  <a:gd name="T50" fmla="*/ 528 w 1796"/>
                  <a:gd name="T51" fmla="*/ 1623 h 1709"/>
                  <a:gd name="T52" fmla="*/ 528 w 1796"/>
                  <a:gd name="T53" fmla="*/ 1623 h 1709"/>
                  <a:gd name="T54" fmla="*/ 565 w 1796"/>
                  <a:gd name="T55" fmla="*/ 1585 h 1709"/>
                  <a:gd name="T56" fmla="*/ 672 w 1796"/>
                  <a:gd name="T57" fmla="*/ 1458 h 1709"/>
                  <a:gd name="T58" fmla="*/ 1124 w 1796"/>
                  <a:gd name="T59" fmla="*/ 1458 h 1709"/>
                  <a:gd name="T60" fmla="*/ 1231 w 1796"/>
                  <a:gd name="T61" fmla="*/ 1585 h 1709"/>
                  <a:gd name="T62" fmla="*/ 1684 w 1796"/>
                  <a:gd name="T63" fmla="*/ 1307 h 1709"/>
                  <a:gd name="T64" fmla="*/ 1645 w 1796"/>
                  <a:gd name="T65" fmla="*/ 1346 h 1709"/>
                  <a:gd name="T66" fmla="*/ 151 w 1796"/>
                  <a:gd name="T67" fmla="*/ 1346 h 1709"/>
                  <a:gd name="T68" fmla="*/ 112 w 1796"/>
                  <a:gd name="T69" fmla="*/ 1307 h 1709"/>
                  <a:gd name="T70" fmla="*/ 112 w 1796"/>
                  <a:gd name="T71" fmla="*/ 151 h 1709"/>
                  <a:gd name="T72" fmla="*/ 151 w 1796"/>
                  <a:gd name="T73" fmla="*/ 112 h 1709"/>
                  <a:gd name="T74" fmla="*/ 1645 w 1796"/>
                  <a:gd name="T75" fmla="*/ 112 h 1709"/>
                  <a:gd name="T76" fmla="*/ 1684 w 1796"/>
                  <a:gd name="T77" fmla="*/ 151 h 1709"/>
                  <a:gd name="T78" fmla="*/ 1684 w 1796"/>
                  <a:gd name="T79" fmla="*/ 13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6" h="1709">
                    <a:moveTo>
                      <a:pt x="1645" y="0"/>
                    </a:moveTo>
                    <a:cubicBezTo>
                      <a:pt x="151" y="0"/>
                      <a:pt x="151" y="0"/>
                      <a:pt x="151" y="0"/>
                    </a:cubicBezTo>
                    <a:cubicBezTo>
                      <a:pt x="68" y="0"/>
                      <a:pt x="0" y="67"/>
                      <a:pt x="0" y="151"/>
                    </a:cubicBezTo>
                    <a:cubicBezTo>
                      <a:pt x="0" y="1307"/>
                      <a:pt x="0" y="1307"/>
                      <a:pt x="0" y="1307"/>
                    </a:cubicBezTo>
                    <a:cubicBezTo>
                      <a:pt x="0" y="1390"/>
                      <a:pt x="68" y="1458"/>
                      <a:pt x="151" y="1458"/>
                    </a:cubicBezTo>
                    <a:cubicBezTo>
                      <a:pt x="606" y="1458"/>
                      <a:pt x="606" y="1458"/>
                      <a:pt x="606" y="1458"/>
                    </a:cubicBezTo>
                    <a:cubicBezTo>
                      <a:pt x="582" y="1488"/>
                      <a:pt x="544" y="1527"/>
                      <a:pt x="526" y="1545"/>
                    </a:cubicBezTo>
                    <a:cubicBezTo>
                      <a:pt x="506" y="1564"/>
                      <a:pt x="491" y="1579"/>
                      <a:pt x="483" y="1590"/>
                    </a:cubicBezTo>
                    <a:cubicBezTo>
                      <a:pt x="472" y="1605"/>
                      <a:pt x="467" y="1634"/>
                      <a:pt x="479" y="1659"/>
                    </a:cubicBezTo>
                    <a:cubicBezTo>
                      <a:pt x="491" y="1682"/>
                      <a:pt x="520" y="1709"/>
                      <a:pt x="593" y="1709"/>
                    </a:cubicBezTo>
                    <a:cubicBezTo>
                      <a:pt x="1203" y="1709"/>
                      <a:pt x="1203" y="1709"/>
                      <a:pt x="1203" y="1709"/>
                    </a:cubicBezTo>
                    <a:cubicBezTo>
                      <a:pt x="1276" y="1709"/>
                      <a:pt x="1305" y="1682"/>
                      <a:pt x="1316" y="1659"/>
                    </a:cubicBezTo>
                    <a:cubicBezTo>
                      <a:pt x="1329" y="1634"/>
                      <a:pt x="1324" y="1605"/>
                      <a:pt x="1312" y="1590"/>
                    </a:cubicBezTo>
                    <a:cubicBezTo>
                      <a:pt x="1304" y="1579"/>
                      <a:pt x="1289" y="1564"/>
                      <a:pt x="1270" y="1545"/>
                    </a:cubicBezTo>
                    <a:cubicBezTo>
                      <a:pt x="1252" y="1527"/>
                      <a:pt x="1213" y="1488"/>
                      <a:pt x="1190" y="1458"/>
                    </a:cubicBezTo>
                    <a:cubicBezTo>
                      <a:pt x="1645" y="1458"/>
                      <a:pt x="1645" y="1458"/>
                      <a:pt x="1645" y="1458"/>
                    </a:cubicBezTo>
                    <a:cubicBezTo>
                      <a:pt x="1728" y="1458"/>
                      <a:pt x="1796" y="1390"/>
                      <a:pt x="1796" y="1307"/>
                    </a:cubicBezTo>
                    <a:cubicBezTo>
                      <a:pt x="1796" y="151"/>
                      <a:pt x="1796" y="151"/>
                      <a:pt x="1796" y="151"/>
                    </a:cubicBezTo>
                    <a:cubicBezTo>
                      <a:pt x="1796" y="67"/>
                      <a:pt x="1728" y="0"/>
                      <a:pt x="1645" y="0"/>
                    </a:cubicBezTo>
                    <a:close/>
                    <a:moveTo>
                      <a:pt x="1231" y="1585"/>
                    </a:moveTo>
                    <a:cubicBezTo>
                      <a:pt x="1247" y="1601"/>
                      <a:pt x="1262" y="1616"/>
                      <a:pt x="1267" y="1622"/>
                    </a:cubicBezTo>
                    <a:cubicBezTo>
                      <a:pt x="1267" y="1622"/>
                      <a:pt x="1269" y="1629"/>
                      <a:pt x="1265" y="1635"/>
                    </a:cubicBezTo>
                    <a:cubicBezTo>
                      <a:pt x="1258" y="1646"/>
                      <a:pt x="1235" y="1653"/>
                      <a:pt x="1203" y="1653"/>
                    </a:cubicBezTo>
                    <a:cubicBezTo>
                      <a:pt x="593" y="1653"/>
                      <a:pt x="593" y="1653"/>
                      <a:pt x="593" y="1653"/>
                    </a:cubicBezTo>
                    <a:cubicBezTo>
                      <a:pt x="561" y="1653"/>
                      <a:pt x="538" y="1646"/>
                      <a:pt x="530" y="1635"/>
                    </a:cubicBezTo>
                    <a:cubicBezTo>
                      <a:pt x="527" y="1629"/>
                      <a:pt x="528" y="1623"/>
                      <a:pt x="528" y="1623"/>
                    </a:cubicBezTo>
                    <a:cubicBezTo>
                      <a:pt x="528" y="1623"/>
                      <a:pt x="528" y="1623"/>
                      <a:pt x="528" y="1623"/>
                    </a:cubicBezTo>
                    <a:cubicBezTo>
                      <a:pt x="534" y="1616"/>
                      <a:pt x="549" y="1601"/>
                      <a:pt x="565" y="1585"/>
                    </a:cubicBezTo>
                    <a:cubicBezTo>
                      <a:pt x="614" y="1536"/>
                      <a:pt x="654" y="1494"/>
                      <a:pt x="672" y="1458"/>
                    </a:cubicBezTo>
                    <a:cubicBezTo>
                      <a:pt x="1124" y="1458"/>
                      <a:pt x="1124" y="1458"/>
                      <a:pt x="1124" y="1458"/>
                    </a:cubicBezTo>
                    <a:cubicBezTo>
                      <a:pt x="1142" y="1494"/>
                      <a:pt x="1182" y="1536"/>
                      <a:pt x="1231" y="1585"/>
                    </a:cubicBezTo>
                    <a:close/>
                    <a:moveTo>
                      <a:pt x="1684" y="1307"/>
                    </a:moveTo>
                    <a:cubicBezTo>
                      <a:pt x="1684" y="1328"/>
                      <a:pt x="1666" y="1346"/>
                      <a:pt x="1645" y="1346"/>
                    </a:cubicBezTo>
                    <a:cubicBezTo>
                      <a:pt x="151" y="1346"/>
                      <a:pt x="151" y="1346"/>
                      <a:pt x="151" y="1346"/>
                    </a:cubicBezTo>
                    <a:cubicBezTo>
                      <a:pt x="129" y="1346"/>
                      <a:pt x="112" y="1328"/>
                      <a:pt x="112" y="1307"/>
                    </a:cubicBezTo>
                    <a:cubicBezTo>
                      <a:pt x="112" y="151"/>
                      <a:pt x="112" y="151"/>
                      <a:pt x="112" y="151"/>
                    </a:cubicBezTo>
                    <a:cubicBezTo>
                      <a:pt x="112" y="129"/>
                      <a:pt x="129" y="112"/>
                      <a:pt x="151" y="112"/>
                    </a:cubicBezTo>
                    <a:cubicBezTo>
                      <a:pt x="1645" y="112"/>
                      <a:pt x="1645" y="112"/>
                      <a:pt x="1645" y="112"/>
                    </a:cubicBezTo>
                    <a:cubicBezTo>
                      <a:pt x="1666" y="112"/>
                      <a:pt x="1684" y="129"/>
                      <a:pt x="1684" y="151"/>
                    </a:cubicBezTo>
                    <a:lnTo>
                      <a:pt x="1684" y="13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6"/>
              <p:cNvSpPr>
                <a:spLocks noEditPoints="1"/>
              </p:cNvSpPr>
              <p:nvPr/>
            </p:nvSpPr>
            <p:spPr bwMode="auto">
              <a:xfrm>
                <a:off x="842963" y="846138"/>
                <a:ext cx="5064125" cy="3376613"/>
              </a:xfrm>
              <a:custGeom>
                <a:avLst/>
                <a:gdLst>
                  <a:gd name="T0" fmla="*/ 1252 w 1348"/>
                  <a:gd name="T1" fmla="*/ 0 h 899"/>
                  <a:gd name="T2" fmla="*/ 96 w 1348"/>
                  <a:gd name="T3" fmla="*/ 0 h 899"/>
                  <a:gd name="T4" fmla="*/ 0 w 1348"/>
                  <a:gd name="T5" fmla="*/ 95 h 899"/>
                  <a:gd name="T6" fmla="*/ 0 w 1348"/>
                  <a:gd name="T7" fmla="*/ 803 h 899"/>
                  <a:gd name="T8" fmla="*/ 96 w 1348"/>
                  <a:gd name="T9" fmla="*/ 899 h 899"/>
                  <a:gd name="T10" fmla="*/ 1252 w 1348"/>
                  <a:gd name="T11" fmla="*/ 899 h 899"/>
                  <a:gd name="T12" fmla="*/ 1348 w 1348"/>
                  <a:gd name="T13" fmla="*/ 803 h 899"/>
                  <a:gd name="T14" fmla="*/ 1348 w 1348"/>
                  <a:gd name="T15" fmla="*/ 95 h 899"/>
                  <a:gd name="T16" fmla="*/ 1252 w 1348"/>
                  <a:gd name="T17" fmla="*/ 0 h 899"/>
                  <a:gd name="T18" fmla="*/ 1291 w 1348"/>
                  <a:gd name="T19" fmla="*/ 803 h 899"/>
                  <a:gd name="T20" fmla="*/ 1252 w 1348"/>
                  <a:gd name="T21" fmla="*/ 843 h 899"/>
                  <a:gd name="T22" fmla="*/ 96 w 1348"/>
                  <a:gd name="T23" fmla="*/ 843 h 899"/>
                  <a:gd name="T24" fmla="*/ 56 w 1348"/>
                  <a:gd name="T25" fmla="*/ 803 h 899"/>
                  <a:gd name="T26" fmla="*/ 56 w 1348"/>
                  <a:gd name="T27" fmla="*/ 95 h 899"/>
                  <a:gd name="T28" fmla="*/ 96 w 1348"/>
                  <a:gd name="T29" fmla="*/ 56 h 899"/>
                  <a:gd name="T30" fmla="*/ 1252 w 1348"/>
                  <a:gd name="T31" fmla="*/ 56 h 899"/>
                  <a:gd name="T32" fmla="*/ 1291 w 1348"/>
                  <a:gd name="T33" fmla="*/ 95 h 899"/>
                  <a:gd name="T34" fmla="*/ 1291 w 1348"/>
                  <a:gd name="T35" fmla="*/ 803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8" h="899">
                    <a:moveTo>
                      <a:pt x="1252" y="0"/>
                    </a:moveTo>
                    <a:cubicBezTo>
                      <a:pt x="96" y="0"/>
                      <a:pt x="96" y="0"/>
                      <a:pt x="96" y="0"/>
                    </a:cubicBezTo>
                    <a:cubicBezTo>
                      <a:pt x="43" y="0"/>
                      <a:pt x="0" y="43"/>
                      <a:pt x="0" y="95"/>
                    </a:cubicBezTo>
                    <a:cubicBezTo>
                      <a:pt x="0" y="803"/>
                      <a:pt x="0" y="803"/>
                      <a:pt x="0" y="803"/>
                    </a:cubicBezTo>
                    <a:cubicBezTo>
                      <a:pt x="0" y="856"/>
                      <a:pt x="43" y="899"/>
                      <a:pt x="96" y="899"/>
                    </a:cubicBezTo>
                    <a:cubicBezTo>
                      <a:pt x="1252" y="899"/>
                      <a:pt x="1252" y="899"/>
                      <a:pt x="1252" y="899"/>
                    </a:cubicBezTo>
                    <a:cubicBezTo>
                      <a:pt x="1305" y="899"/>
                      <a:pt x="1348" y="856"/>
                      <a:pt x="1348" y="803"/>
                    </a:cubicBezTo>
                    <a:cubicBezTo>
                      <a:pt x="1348" y="95"/>
                      <a:pt x="1348" y="95"/>
                      <a:pt x="1348" y="95"/>
                    </a:cubicBezTo>
                    <a:cubicBezTo>
                      <a:pt x="1348" y="43"/>
                      <a:pt x="1305" y="0"/>
                      <a:pt x="1252" y="0"/>
                    </a:cubicBezTo>
                    <a:close/>
                    <a:moveTo>
                      <a:pt x="1291" y="803"/>
                    </a:moveTo>
                    <a:cubicBezTo>
                      <a:pt x="1291" y="825"/>
                      <a:pt x="1274" y="843"/>
                      <a:pt x="1252" y="843"/>
                    </a:cubicBezTo>
                    <a:cubicBezTo>
                      <a:pt x="96" y="843"/>
                      <a:pt x="96" y="843"/>
                      <a:pt x="96" y="843"/>
                    </a:cubicBezTo>
                    <a:cubicBezTo>
                      <a:pt x="74" y="843"/>
                      <a:pt x="56" y="825"/>
                      <a:pt x="56" y="803"/>
                    </a:cubicBezTo>
                    <a:cubicBezTo>
                      <a:pt x="56" y="95"/>
                      <a:pt x="56" y="95"/>
                      <a:pt x="56" y="95"/>
                    </a:cubicBezTo>
                    <a:cubicBezTo>
                      <a:pt x="56" y="74"/>
                      <a:pt x="74" y="56"/>
                      <a:pt x="96" y="56"/>
                    </a:cubicBezTo>
                    <a:cubicBezTo>
                      <a:pt x="1252" y="56"/>
                      <a:pt x="1252" y="56"/>
                      <a:pt x="1252" y="56"/>
                    </a:cubicBezTo>
                    <a:cubicBezTo>
                      <a:pt x="1274" y="56"/>
                      <a:pt x="1291" y="74"/>
                      <a:pt x="1291" y="95"/>
                    </a:cubicBezTo>
                    <a:lnTo>
                      <a:pt x="1291" y="8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7"/>
              <p:cNvSpPr>
                <a:spLocks noEditPoints="1"/>
              </p:cNvSpPr>
              <p:nvPr/>
            </p:nvSpPr>
            <p:spPr bwMode="auto">
              <a:xfrm>
                <a:off x="3059113" y="4321176"/>
                <a:ext cx="631825" cy="630238"/>
              </a:xfrm>
              <a:custGeom>
                <a:avLst/>
                <a:gdLst>
                  <a:gd name="T0" fmla="*/ 84 w 168"/>
                  <a:gd name="T1" fmla="*/ 0 h 168"/>
                  <a:gd name="T2" fmla="*/ 0 w 168"/>
                  <a:gd name="T3" fmla="*/ 84 h 168"/>
                  <a:gd name="T4" fmla="*/ 84 w 168"/>
                  <a:gd name="T5" fmla="*/ 168 h 168"/>
                  <a:gd name="T6" fmla="*/ 168 w 168"/>
                  <a:gd name="T7" fmla="*/ 84 h 168"/>
                  <a:gd name="T8" fmla="*/ 84 w 168"/>
                  <a:gd name="T9" fmla="*/ 0 h 168"/>
                  <a:gd name="T10" fmla="*/ 84 w 168"/>
                  <a:gd name="T11" fmla="*/ 112 h 168"/>
                  <a:gd name="T12" fmla="*/ 56 w 168"/>
                  <a:gd name="T13" fmla="*/ 84 h 168"/>
                  <a:gd name="T14" fmla="*/ 84 w 168"/>
                  <a:gd name="T15" fmla="*/ 56 h 168"/>
                  <a:gd name="T16" fmla="*/ 112 w 168"/>
                  <a:gd name="T17" fmla="*/ 84 h 168"/>
                  <a:gd name="T18" fmla="*/ 84 w 168"/>
                  <a:gd name="T19" fmla="*/ 1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0"/>
                    </a:moveTo>
                    <a:cubicBezTo>
                      <a:pt x="38" y="0"/>
                      <a:pt x="0" y="38"/>
                      <a:pt x="0" y="84"/>
                    </a:cubicBezTo>
                    <a:cubicBezTo>
                      <a:pt x="0" y="131"/>
                      <a:pt x="38" y="168"/>
                      <a:pt x="84" y="168"/>
                    </a:cubicBezTo>
                    <a:cubicBezTo>
                      <a:pt x="130" y="168"/>
                      <a:pt x="168" y="131"/>
                      <a:pt x="168" y="84"/>
                    </a:cubicBezTo>
                    <a:cubicBezTo>
                      <a:pt x="168" y="38"/>
                      <a:pt x="130" y="0"/>
                      <a:pt x="84" y="0"/>
                    </a:cubicBezTo>
                    <a:close/>
                    <a:moveTo>
                      <a:pt x="84" y="112"/>
                    </a:moveTo>
                    <a:cubicBezTo>
                      <a:pt x="68" y="112"/>
                      <a:pt x="56" y="100"/>
                      <a:pt x="56" y="84"/>
                    </a:cubicBezTo>
                    <a:cubicBezTo>
                      <a:pt x="56" y="69"/>
                      <a:pt x="68" y="56"/>
                      <a:pt x="84" y="56"/>
                    </a:cubicBezTo>
                    <a:cubicBezTo>
                      <a:pt x="99" y="56"/>
                      <a:pt x="112" y="69"/>
                      <a:pt x="112" y="84"/>
                    </a:cubicBezTo>
                    <a:cubicBezTo>
                      <a:pt x="112" y="100"/>
                      <a:pt x="99" y="112"/>
                      <a:pt x="84"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8"/>
              <p:cNvSpPr>
                <a:spLocks/>
              </p:cNvSpPr>
              <p:nvPr/>
            </p:nvSpPr>
            <p:spPr bwMode="auto">
              <a:xfrm>
                <a:off x="2528888" y="2533651"/>
                <a:ext cx="628650" cy="1262063"/>
              </a:xfrm>
              <a:custGeom>
                <a:avLst/>
                <a:gdLst>
                  <a:gd name="T0" fmla="*/ 125 w 167"/>
                  <a:gd name="T1" fmla="*/ 0 h 336"/>
                  <a:gd name="T2" fmla="*/ 42 w 167"/>
                  <a:gd name="T3" fmla="*/ 0 h 336"/>
                  <a:gd name="T4" fmla="*/ 0 w 167"/>
                  <a:gd name="T5" fmla="*/ 42 h 336"/>
                  <a:gd name="T6" fmla="*/ 0 w 167"/>
                  <a:gd name="T7" fmla="*/ 294 h 336"/>
                  <a:gd name="T8" fmla="*/ 42 w 167"/>
                  <a:gd name="T9" fmla="*/ 336 h 336"/>
                  <a:gd name="T10" fmla="*/ 125 w 167"/>
                  <a:gd name="T11" fmla="*/ 336 h 336"/>
                  <a:gd name="T12" fmla="*/ 167 w 167"/>
                  <a:gd name="T13" fmla="*/ 294 h 336"/>
                  <a:gd name="T14" fmla="*/ 167 w 167"/>
                  <a:gd name="T15" fmla="*/ 42 h 336"/>
                  <a:gd name="T16" fmla="*/ 125 w 16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336">
                    <a:moveTo>
                      <a:pt x="125" y="0"/>
                    </a:moveTo>
                    <a:cubicBezTo>
                      <a:pt x="42" y="0"/>
                      <a:pt x="42" y="0"/>
                      <a:pt x="42" y="0"/>
                    </a:cubicBezTo>
                    <a:cubicBezTo>
                      <a:pt x="19" y="0"/>
                      <a:pt x="0" y="18"/>
                      <a:pt x="0" y="42"/>
                    </a:cubicBezTo>
                    <a:cubicBezTo>
                      <a:pt x="0" y="294"/>
                      <a:pt x="0" y="294"/>
                      <a:pt x="0" y="294"/>
                    </a:cubicBezTo>
                    <a:cubicBezTo>
                      <a:pt x="0" y="317"/>
                      <a:pt x="19" y="336"/>
                      <a:pt x="42" y="336"/>
                    </a:cubicBezTo>
                    <a:cubicBezTo>
                      <a:pt x="125" y="336"/>
                      <a:pt x="125" y="336"/>
                      <a:pt x="125" y="336"/>
                    </a:cubicBezTo>
                    <a:cubicBezTo>
                      <a:pt x="148" y="336"/>
                      <a:pt x="167" y="317"/>
                      <a:pt x="167" y="294"/>
                    </a:cubicBezTo>
                    <a:cubicBezTo>
                      <a:pt x="167" y="42"/>
                      <a:pt x="167" y="42"/>
                      <a:pt x="167" y="42"/>
                    </a:cubicBezTo>
                    <a:cubicBezTo>
                      <a:pt x="167" y="18"/>
                      <a:pt x="148" y="0"/>
                      <a:pt x="12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9"/>
              <p:cNvSpPr>
                <a:spLocks/>
              </p:cNvSpPr>
              <p:nvPr/>
            </p:nvSpPr>
            <p:spPr bwMode="auto">
              <a:xfrm>
                <a:off x="4632326" y="1266826"/>
                <a:ext cx="635000" cy="2528888"/>
              </a:xfrm>
              <a:custGeom>
                <a:avLst/>
                <a:gdLst>
                  <a:gd name="T0" fmla="*/ 126 w 169"/>
                  <a:gd name="T1" fmla="*/ 0 h 673"/>
                  <a:gd name="T2" fmla="*/ 42 w 169"/>
                  <a:gd name="T3" fmla="*/ 0 h 673"/>
                  <a:gd name="T4" fmla="*/ 0 w 169"/>
                  <a:gd name="T5" fmla="*/ 41 h 673"/>
                  <a:gd name="T6" fmla="*/ 0 w 169"/>
                  <a:gd name="T7" fmla="*/ 632 h 673"/>
                  <a:gd name="T8" fmla="*/ 42 w 169"/>
                  <a:gd name="T9" fmla="*/ 673 h 673"/>
                  <a:gd name="T10" fmla="*/ 126 w 169"/>
                  <a:gd name="T11" fmla="*/ 673 h 673"/>
                  <a:gd name="T12" fmla="*/ 169 w 169"/>
                  <a:gd name="T13" fmla="*/ 632 h 673"/>
                  <a:gd name="T14" fmla="*/ 169 w 169"/>
                  <a:gd name="T15" fmla="*/ 41 h 673"/>
                  <a:gd name="T16" fmla="*/ 126 w 169"/>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673">
                    <a:moveTo>
                      <a:pt x="126" y="0"/>
                    </a:moveTo>
                    <a:cubicBezTo>
                      <a:pt x="42" y="0"/>
                      <a:pt x="42" y="0"/>
                      <a:pt x="42" y="0"/>
                    </a:cubicBezTo>
                    <a:cubicBezTo>
                      <a:pt x="19" y="0"/>
                      <a:pt x="0" y="19"/>
                      <a:pt x="0" y="41"/>
                    </a:cubicBezTo>
                    <a:cubicBezTo>
                      <a:pt x="0" y="632"/>
                      <a:pt x="0" y="632"/>
                      <a:pt x="0" y="632"/>
                    </a:cubicBezTo>
                    <a:cubicBezTo>
                      <a:pt x="0" y="655"/>
                      <a:pt x="19" y="673"/>
                      <a:pt x="42" y="673"/>
                    </a:cubicBezTo>
                    <a:cubicBezTo>
                      <a:pt x="126" y="673"/>
                      <a:pt x="126" y="673"/>
                      <a:pt x="126" y="673"/>
                    </a:cubicBezTo>
                    <a:cubicBezTo>
                      <a:pt x="150" y="673"/>
                      <a:pt x="169" y="655"/>
                      <a:pt x="169" y="632"/>
                    </a:cubicBezTo>
                    <a:cubicBezTo>
                      <a:pt x="169" y="41"/>
                      <a:pt x="169" y="41"/>
                      <a:pt x="169" y="41"/>
                    </a:cubicBezTo>
                    <a:cubicBezTo>
                      <a:pt x="169" y="19"/>
                      <a:pt x="150" y="0"/>
                      <a:pt x="1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10"/>
              <p:cNvSpPr>
                <a:spLocks/>
              </p:cNvSpPr>
              <p:nvPr/>
            </p:nvSpPr>
            <p:spPr bwMode="auto">
              <a:xfrm>
                <a:off x="3584576" y="2112963"/>
                <a:ext cx="627063" cy="1682750"/>
              </a:xfrm>
              <a:custGeom>
                <a:avLst/>
                <a:gdLst>
                  <a:gd name="T0" fmla="*/ 125 w 167"/>
                  <a:gd name="T1" fmla="*/ 0 h 448"/>
                  <a:gd name="T2" fmla="*/ 41 w 167"/>
                  <a:gd name="T3" fmla="*/ 0 h 448"/>
                  <a:gd name="T4" fmla="*/ 0 w 167"/>
                  <a:gd name="T5" fmla="*/ 40 h 448"/>
                  <a:gd name="T6" fmla="*/ 0 w 167"/>
                  <a:gd name="T7" fmla="*/ 407 h 448"/>
                  <a:gd name="T8" fmla="*/ 41 w 167"/>
                  <a:gd name="T9" fmla="*/ 448 h 448"/>
                  <a:gd name="T10" fmla="*/ 125 w 167"/>
                  <a:gd name="T11" fmla="*/ 448 h 448"/>
                  <a:gd name="T12" fmla="*/ 167 w 167"/>
                  <a:gd name="T13" fmla="*/ 407 h 448"/>
                  <a:gd name="T14" fmla="*/ 167 w 167"/>
                  <a:gd name="T15" fmla="*/ 40 h 448"/>
                  <a:gd name="T16" fmla="*/ 125 w 167"/>
                  <a:gd name="T1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448">
                    <a:moveTo>
                      <a:pt x="125" y="0"/>
                    </a:moveTo>
                    <a:cubicBezTo>
                      <a:pt x="41" y="0"/>
                      <a:pt x="41" y="0"/>
                      <a:pt x="41" y="0"/>
                    </a:cubicBezTo>
                    <a:cubicBezTo>
                      <a:pt x="18" y="0"/>
                      <a:pt x="0" y="18"/>
                      <a:pt x="0" y="40"/>
                    </a:cubicBezTo>
                    <a:cubicBezTo>
                      <a:pt x="0" y="407"/>
                      <a:pt x="0" y="407"/>
                      <a:pt x="0" y="407"/>
                    </a:cubicBezTo>
                    <a:cubicBezTo>
                      <a:pt x="0" y="430"/>
                      <a:pt x="18" y="448"/>
                      <a:pt x="41" y="448"/>
                    </a:cubicBezTo>
                    <a:cubicBezTo>
                      <a:pt x="125" y="448"/>
                      <a:pt x="125" y="448"/>
                      <a:pt x="125" y="448"/>
                    </a:cubicBezTo>
                    <a:cubicBezTo>
                      <a:pt x="148" y="448"/>
                      <a:pt x="167" y="430"/>
                      <a:pt x="167" y="407"/>
                    </a:cubicBezTo>
                    <a:cubicBezTo>
                      <a:pt x="167" y="40"/>
                      <a:pt x="167" y="40"/>
                      <a:pt x="167" y="40"/>
                    </a:cubicBezTo>
                    <a:cubicBezTo>
                      <a:pt x="167" y="18"/>
                      <a:pt x="148" y="0"/>
                      <a:pt x="12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11"/>
              <p:cNvSpPr>
                <a:spLocks/>
              </p:cNvSpPr>
              <p:nvPr/>
            </p:nvSpPr>
            <p:spPr bwMode="auto">
              <a:xfrm>
                <a:off x="1474788" y="1687513"/>
                <a:ext cx="633413" cy="2108200"/>
              </a:xfrm>
              <a:custGeom>
                <a:avLst/>
                <a:gdLst>
                  <a:gd name="T0" fmla="*/ 127 w 169"/>
                  <a:gd name="T1" fmla="*/ 0 h 561"/>
                  <a:gd name="T2" fmla="*/ 43 w 169"/>
                  <a:gd name="T3" fmla="*/ 0 h 561"/>
                  <a:gd name="T4" fmla="*/ 0 w 169"/>
                  <a:gd name="T5" fmla="*/ 40 h 561"/>
                  <a:gd name="T6" fmla="*/ 0 w 169"/>
                  <a:gd name="T7" fmla="*/ 521 h 561"/>
                  <a:gd name="T8" fmla="*/ 43 w 169"/>
                  <a:gd name="T9" fmla="*/ 561 h 561"/>
                  <a:gd name="T10" fmla="*/ 127 w 169"/>
                  <a:gd name="T11" fmla="*/ 561 h 561"/>
                  <a:gd name="T12" fmla="*/ 169 w 169"/>
                  <a:gd name="T13" fmla="*/ 521 h 561"/>
                  <a:gd name="T14" fmla="*/ 169 w 169"/>
                  <a:gd name="T15" fmla="*/ 40 h 561"/>
                  <a:gd name="T16" fmla="*/ 127 w 169"/>
                  <a:gd name="T1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561">
                    <a:moveTo>
                      <a:pt x="127" y="0"/>
                    </a:moveTo>
                    <a:cubicBezTo>
                      <a:pt x="43" y="0"/>
                      <a:pt x="43" y="0"/>
                      <a:pt x="43" y="0"/>
                    </a:cubicBezTo>
                    <a:cubicBezTo>
                      <a:pt x="19" y="0"/>
                      <a:pt x="0" y="18"/>
                      <a:pt x="0" y="40"/>
                    </a:cubicBezTo>
                    <a:cubicBezTo>
                      <a:pt x="0" y="521"/>
                      <a:pt x="0" y="521"/>
                      <a:pt x="0" y="521"/>
                    </a:cubicBezTo>
                    <a:cubicBezTo>
                      <a:pt x="0" y="543"/>
                      <a:pt x="19" y="561"/>
                      <a:pt x="43" y="561"/>
                    </a:cubicBezTo>
                    <a:cubicBezTo>
                      <a:pt x="127" y="561"/>
                      <a:pt x="127" y="561"/>
                      <a:pt x="127" y="561"/>
                    </a:cubicBezTo>
                    <a:cubicBezTo>
                      <a:pt x="150" y="561"/>
                      <a:pt x="169" y="543"/>
                      <a:pt x="169" y="521"/>
                    </a:cubicBezTo>
                    <a:cubicBezTo>
                      <a:pt x="169" y="40"/>
                      <a:pt x="169" y="40"/>
                      <a:pt x="169" y="40"/>
                    </a:cubicBezTo>
                    <a:cubicBezTo>
                      <a:pt x="169" y="18"/>
                      <a:pt x="150" y="0"/>
                      <a:pt x="12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61" name="TextBox 166"/>
          <p:cNvSpPr txBox="1"/>
          <p:nvPr/>
        </p:nvSpPr>
        <p:spPr>
          <a:xfrm>
            <a:off x="3105829" y="3245796"/>
            <a:ext cx="6038172" cy="1569660"/>
          </a:xfrm>
          <a:prstGeom prst="rect">
            <a:avLst/>
          </a:prstGeom>
          <a:noFill/>
        </p:spPr>
        <p:txBody>
          <a:bodyPr wrap="square" rtlCol="0">
            <a:spAutoFit/>
          </a:bodyPr>
          <a:lstStyle/>
          <a:p>
            <a:r>
              <a:rPr lang="en-US" sz="2400" dirty="0">
                <a:solidFill>
                  <a:schemeClr val="bg2"/>
                </a:solidFill>
              </a:rPr>
              <a:t>II. A novel design methodology enabling processing and mining the </a:t>
            </a:r>
            <a:r>
              <a:rPr lang="en-US" sz="2400" dirty="0" err="1">
                <a:solidFill>
                  <a:schemeClr val="bg2"/>
                </a:solidFill>
              </a:rPr>
              <a:t>exascale</a:t>
            </a:r>
            <a:r>
              <a:rPr lang="en-US" sz="2400" dirty="0">
                <a:solidFill>
                  <a:schemeClr val="bg2"/>
                </a:solidFill>
              </a:rPr>
              <a:t> data with </a:t>
            </a:r>
            <a:r>
              <a:rPr lang="en-US" sz="2400" i="1" dirty="0">
                <a:solidFill>
                  <a:schemeClr val="bg2"/>
                </a:solidFill>
              </a:rPr>
              <a:t>best-fit</a:t>
            </a:r>
            <a:r>
              <a:rPr lang="en-US" sz="2400" dirty="0">
                <a:solidFill>
                  <a:schemeClr val="bg2"/>
                </a:solidFill>
              </a:rPr>
              <a:t> </a:t>
            </a:r>
            <a:r>
              <a:rPr lang="en-US" sz="2400" i="1" dirty="0">
                <a:solidFill>
                  <a:schemeClr val="bg2"/>
                </a:solidFill>
              </a:rPr>
              <a:t>computation</a:t>
            </a:r>
            <a:r>
              <a:rPr lang="en-US" sz="2400" dirty="0">
                <a:solidFill>
                  <a:schemeClr val="bg2"/>
                </a:solidFill>
              </a:rPr>
              <a:t> and </a:t>
            </a:r>
            <a:r>
              <a:rPr lang="en-US" sz="2400" i="1" dirty="0">
                <a:solidFill>
                  <a:schemeClr val="bg2"/>
                </a:solidFill>
              </a:rPr>
              <a:t>communication</a:t>
            </a:r>
            <a:r>
              <a:rPr lang="en-US" sz="2400" dirty="0">
                <a:solidFill>
                  <a:schemeClr val="bg2"/>
                </a:solidFill>
              </a:rPr>
              <a:t> architectures via </a:t>
            </a:r>
            <a:r>
              <a:rPr lang="en-US" sz="2400" i="1" dirty="0">
                <a:solidFill>
                  <a:schemeClr val="bg2"/>
                </a:solidFill>
              </a:rPr>
              <a:t>dynamical optimization</a:t>
            </a:r>
            <a:endParaRPr lang="id-ID" sz="2400" b="1" i="1" dirty="0">
              <a:solidFill>
                <a:schemeClr val="bg2"/>
              </a:solidFill>
            </a:endParaRPr>
          </a:p>
        </p:txBody>
      </p:sp>
      <p:sp>
        <p:nvSpPr>
          <p:cNvPr id="74" name="Oval 5"/>
          <p:cNvSpPr>
            <a:spLocks noChangeArrowheads="1"/>
          </p:cNvSpPr>
          <p:nvPr/>
        </p:nvSpPr>
        <p:spPr bwMode="auto">
          <a:xfrm>
            <a:off x="338144" y="1181259"/>
            <a:ext cx="847307" cy="847307"/>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3" name="TextBox 166"/>
          <p:cNvSpPr txBox="1"/>
          <p:nvPr/>
        </p:nvSpPr>
        <p:spPr>
          <a:xfrm>
            <a:off x="1430598" y="1094563"/>
            <a:ext cx="7206626" cy="1569660"/>
          </a:xfrm>
          <a:prstGeom prst="rect">
            <a:avLst/>
          </a:prstGeom>
          <a:noFill/>
        </p:spPr>
        <p:txBody>
          <a:bodyPr wrap="square" rtlCol="0">
            <a:spAutoFit/>
          </a:bodyPr>
          <a:lstStyle/>
          <a:p>
            <a:r>
              <a:rPr lang="en-US" sz="2400" dirty="0"/>
              <a:t>I. Modeling framework that enables construction of </a:t>
            </a:r>
            <a:r>
              <a:rPr lang="en-US" sz="2400" i="1" dirty="0">
                <a:solidFill>
                  <a:srgbClr val="C00000"/>
                </a:solidFill>
              </a:rPr>
              <a:t>compact</a:t>
            </a:r>
            <a:r>
              <a:rPr lang="en-US" sz="2400" dirty="0"/>
              <a:t> yet </a:t>
            </a:r>
            <a:r>
              <a:rPr lang="en-US" sz="2400" i="1" dirty="0">
                <a:solidFill>
                  <a:srgbClr val="C00000"/>
                </a:solidFill>
              </a:rPr>
              <a:t>accurate</a:t>
            </a:r>
            <a:r>
              <a:rPr lang="en-US" sz="2400" dirty="0"/>
              <a:t> models that capture the </a:t>
            </a:r>
            <a:r>
              <a:rPr lang="en-US" sz="2400" i="1" dirty="0" err="1">
                <a:solidFill>
                  <a:srgbClr val="C00000"/>
                </a:solidFill>
              </a:rPr>
              <a:t>spatio</a:t>
            </a:r>
            <a:r>
              <a:rPr lang="en-US" sz="2400" i="1" dirty="0">
                <a:solidFill>
                  <a:srgbClr val="C00000"/>
                </a:solidFill>
              </a:rPr>
              <a:t>-temporal</a:t>
            </a:r>
            <a:r>
              <a:rPr lang="en-US" sz="2400" dirty="0"/>
              <a:t> </a:t>
            </a:r>
            <a:r>
              <a:rPr lang="en-US" sz="2400" i="1" dirty="0">
                <a:solidFill>
                  <a:srgbClr val="C00000"/>
                </a:solidFill>
              </a:rPr>
              <a:t>dependent</a:t>
            </a:r>
            <a:r>
              <a:rPr lang="en-US" sz="2400" dirty="0"/>
              <a:t> structure and</a:t>
            </a:r>
            <a:r>
              <a:rPr lang="en-US" sz="2400" dirty="0">
                <a:solidFill>
                  <a:srgbClr val="C00000"/>
                </a:solidFill>
              </a:rPr>
              <a:t> </a:t>
            </a:r>
            <a:r>
              <a:rPr lang="en-US" sz="2400" i="1" dirty="0">
                <a:solidFill>
                  <a:srgbClr val="C00000"/>
                </a:solidFill>
              </a:rPr>
              <a:t>long-range memory</a:t>
            </a:r>
            <a:r>
              <a:rPr lang="en-US" sz="2400" i="1" dirty="0"/>
              <a:t> </a:t>
            </a:r>
            <a:r>
              <a:rPr lang="en-US" sz="2400" dirty="0"/>
              <a:t>of the CPS processes</a:t>
            </a:r>
            <a:endParaRPr lang="id-ID" sz="2400" b="1" dirty="0"/>
          </a:p>
        </p:txBody>
      </p:sp>
      <p:grpSp>
        <p:nvGrpSpPr>
          <p:cNvPr id="93" name="Group 212"/>
          <p:cNvGrpSpPr/>
          <p:nvPr/>
        </p:nvGrpSpPr>
        <p:grpSpPr>
          <a:xfrm>
            <a:off x="521817" y="1399415"/>
            <a:ext cx="451851" cy="449859"/>
            <a:chOff x="-365126" y="-2462213"/>
            <a:chExt cx="4321176" cy="4302126"/>
          </a:xfrm>
          <a:solidFill>
            <a:schemeClr val="bg1"/>
          </a:solidFill>
        </p:grpSpPr>
        <p:sp>
          <p:nvSpPr>
            <p:cNvPr id="94" name="Freeform 5"/>
            <p:cNvSpPr>
              <a:spLocks noEditPoints="1"/>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6"/>
            <p:cNvSpPr>
              <a:spLocks noEditPoints="1"/>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7"/>
            <p:cNvSpPr>
              <a:spLocks noEditPoints="1"/>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8"/>
            <p:cNvSpPr>
              <a:spLocks noEditPoints="1"/>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Oval 9"/>
            <p:cNvSpPr>
              <a:spLocks noChangeArrowheads="1"/>
            </p:cNvSpPr>
            <p:nvPr/>
          </p:nvSpPr>
          <p:spPr bwMode="auto">
            <a:xfrm>
              <a:off x="1266825" y="496888"/>
              <a:ext cx="269875" cy="2667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Oval 10"/>
            <p:cNvSpPr>
              <a:spLocks noChangeArrowheads="1"/>
            </p:cNvSpPr>
            <p:nvPr/>
          </p:nvSpPr>
          <p:spPr bwMode="auto">
            <a:xfrm>
              <a:off x="3417887" y="-1522413"/>
              <a:ext cx="269875" cy="2714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194368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40</a:t>
            </a:fld>
            <a:endParaRPr lang="en-US"/>
          </a:p>
        </p:txBody>
      </p:sp>
      <p:sp>
        <p:nvSpPr>
          <p:cNvPr id="10" name="标题 3"/>
          <p:cNvSpPr>
            <a:spLocks noGrp="1"/>
          </p:cNvSpPr>
          <p:nvPr>
            <p:ph type="title"/>
          </p:nvPr>
        </p:nvSpPr>
        <p:spPr>
          <a:xfrm>
            <a:off x="3800819" y="2622014"/>
            <a:ext cx="10377889" cy="848299"/>
          </a:xfrm>
        </p:spPr>
        <p:txBody>
          <a:bodyPr>
            <a:normAutofit/>
          </a:bodyPr>
          <a:lstStyle/>
          <a:p>
            <a:r>
              <a:rPr lang="en-US" sz="2800" b="1" dirty="0">
                <a:solidFill>
                  <a:schemeClr val="tx1"/>
                </a:solidFill>
              </a:rPr>
              <a:t>Task III</a:t>
            </a:r>
          </a:p>
        </p:txBody>
      </p:sp>
      <p:sp>
        <p:nvSpPr>
          <p:cNvPr id="13" name="TextBox 338"/>
          <p:cNvSpPr txBox="1"/>
          <p:nvPr/>
        </p:nvSpPr>
        <p:spPr>
          <a:xfrm>
            <a:off x="1219783" y="3745734"/>
            <a:ext cx="6977488" cy="461665"/>
          </a:xfrm>
          <a:prstGeom prst="rect">
            <a:avLst/>
          </a:prstGeom>
          <a:noFill/>
        </p:spPr>
        <p:txBody>
          <a:bodyPr wrap="none" rtlCol="0">
            <a:spAutoFit/>
          </a:bodyPr>
          <a:lstStyle/>
          <a:p>
            <a:r>
              <a:rPr lang="en-US" sz="2400" b="1" dirty="0"/>
              <a:t>Minimum Number of Sensors to Ensure Observability</a:t>
            </a:r>
          </a:p>
        </p:txBody>
      </p:sp>
    </p:spTree>
    <p:extLst>
      <p:ext uri="{BB962C8B-B14F-4D97-AF65-F5344CB8AC3E}">
        <p14:creationId xmlns:p14="http://schemas.microsoft.com/office/powerpoint/2010/main" val="356241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EEG Dynamics</a:t>
            </a:r>
          </a:p>
        </p:txBody>
      </p:sp>
      <p:pic>
        <p:nvPicPr>
          <p:cNvPr id="2" name="Picture 1"/>
          <p:cNvPicPr>
            <a:picLocks noChangeAspect="1"/>
          </p:cNvPicPr>
          <p:nvPr/>
        </p:nvPicPr>
        <p:blipFill>
          <a:blip r:embed="rId2"/>
          <a:stretch>
            <a:fillRect/>
          </a:stretch>
        </p:blipFill>
        <p:spPr>
          <a:xfrm>
            <a:off x="228600" y="1206207"/>
            <a:ext cx="8915400" cy="5092700"/>
          </a:xfrm>
          <a:prstGeom prst="rect">
            <a:avLst/>
          </a:prstGeom>
        </p:spPr>
      </p:pic>
    </p:spTree>
    <p:extLst>
      <p:ext uri="{BB962C8B-B14F-4D97-AF65-F5344CB8AC3E}">
        <p14:creationId xmlns:p14="http://schemas.microsoft.com/office/powerpoint/2010/main" val="2518161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 (Allerton 2016)</a:t>
            </a:r>
          </a:p>
        </p:txBody>
      </p:sp>
      <p:pic>
        <p:nvPicPr>
          <p:cNvPr id="3" name="Picture 2"/>
          <p:cNvPicPr>
            <a:picLocks noChangeAspect="1"/>
          </p:cNvPicPr>
          <p:nvPr/>
        </p:nvPicPr>
        <p:blipFill>
          <a:blip r:embed="rId2"/>
          <a:stretch>
            <a:fillRect/>
          </a:stretch>
        </p:blipFill>
        <p:spPr>
          <a:xfrm>
            <a:off x="155575" y="908882"/>
            <a:ext cx="8737600" cy="5613400"/>
          </a:xfrm>
          <a:prstGeom prst="rect">
            <a:avLst/>
          </a:prstGeom>
        </p:spPr>
      </p:pic>
    </p:spTree>
    <p:extLst>
      <p:ext uri="{BB962C8B-B14F-4D97-AF65-F5344CB8AC3E}">
        <p14:creationId xmlns:p14="http://schemas.microsoft.com/office/powerpoint/2010/main" val="1519934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a:t>
            </a:r>
          </a:p>
        </p:txBody>
      </p:sp>
      <p:pic>
        <p:nvPicPr>
          <p:cNvPr id="5" name="Picture 4"/>
          <p:cNvPicPr>
            <a:picLocks noChangeAspect="1"/>
          </p:cNvPicPr>
          <p:nvPr/>
        </p:nvPicPr>
        <p:blipFill>
          <a:blip r:embed="rId2"/>
          <a:stretch>
            <a:fillRect/>
          </a:stretch>
        </p:blipFill>
        <p:spPr>
          <a:xfrm>
            <a:off x="941802" y="2314722"/>
            <a:ext cx="7165145" cy="2367057"/>
          </a:xfrm>
          <a:prstGeom prst="rect">
            <a:avLst/>
          </a:prstGeom>
        </p:spPr>
      </p:pic>
    </p:spTree>
    <p:extLst>
      <p:ext uri="{BB962C8B-B14F-4D97-AF65-F5344CB8AC3E}">
        <p14:creationId xmlns:p14="http://schemas.microsoft.com/office/powerpoint/2010/main" val="2560091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a:t>
            </a:r>
          </a:p>
        </p:txBody>
      </p:sp>
      <p:pic>
        <p:nvPicPr>
          <p:cNvPr id="5" name="Picture 4"/>
          <p:cNvPicPr>
            <a:picLocks noChangeAspect="1"/>
          </p:cNvPicPr>
          <p:nvPr/>
        </p:nvPicPr>
        <p:blipFill>
          <a:blip r:embed="rId2"/>
          <a:stretch>
            <a:fillRect/>
          </a:stretch>
        </p:blipFill>
        <p:spPr>
          <a:xfrm>
            <a:off x="1169276" y="3032174"/>
            <a:ext cx="7165145" cy="2367057"/>
          </a:xfrm>
          <a:prstGeom prst="rect">
            <a:avLst/>
          </a:prstGeom>
        </p:spPr>
      </p:pic>
      <p:pic>
        <p:nvPicPr>
          <p:cNvPr id="2" name="Picture 1"/>
          <p:cNvPicPr>
            <a:picLocks noChangeAspect="1"/>
          </p:cNvPicPr>
          <p:nvPr/>
        </p:nvPicPr>
        <p:blipFill>
          <a:blip r:embed="rId3"/>
          <a:stretch>
            <a:fillRect/>
          </a:stretch>
        </p:blipFill>
        <p:spPr>
          <a:xfrm>
            <a:off x="714328" y="1645921"/>
            <a:ext cx="7620093" cy="4283612"/>
          </a:xfrm>
          <a:prstGeom prst="rect">
            <a:avLst/>
          </a:prstGeom>
        </p:spPr>
      </p:pic>
      <p:sp>
        <p:nvSpPr>
          <p:cNvPr id="3" name="Rectangle 2"/>
          <p:cNvSpPr/>
          <p:nvPr/>
        </p:nvSpPr>
        <p:spPr>
          <a:xfrm>
            <a:off x="714328" y="1533378"/>
            <a:ext cx="7620093" cy="4515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7180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 EEG</a:t>
            </a:r>
          </a:p>
        </p:txBody>
      </p:sp>
      <p:pic>
        <p:nvPicPr>
          <p:cNvPr id="6" name="Picture 5"/>
          <p:cNvPicPr>
            <a:picLocks noChangeAspect="1"/>
          </p:cNvPicPr>
          <p:nvPr/>
        </p:nvPicPr>
        <p:blipFill>
          <a:blip r:embed="rId2"/>
          <a:stretch>
            <a:fillRect/>
          </a:stretch>
        </p:blipFill>
        <p:spPr>
          <a:xfrm>
            <a:off x="203200" y="908882"/>
            <a:ext cx="8940800" cy="5753100"/>
          </a:xfrm>
          <a:prstGeom prst="rect">
            <a:avLst/>
          </a:prstGeom>
        </p:spPr>
      </p:pic>
    </p:spTree>
    <p:extLst>
      <p:ext uri="{BB962C8B-B14F-4D97-AF65-F5344CB8AC3E}">
        <p14:creationId xmlns:p14="http://schemas.microsoft.com/office/powerpoint/2010/main" val="2887984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 EMG</a:t>
            </a:r>
          </a:p>
        </p:txBody>
      </p:sp>
      <p:pic>
        <p:nvPicPr>
          <p:cNvPr id="2" name="Picture 1"/>
          <p:cNvPicPr>
            <a:picLocks noChangeAspect="1"/>
          </p:cNvPicPr>
          <p:nvPr/>
        </p:nvPicPr>
        <p:blipFill>
          <a:blip r:embed="rId2"/>
          <a:stretch>
            <a:fillRect/>
          </a:stretch>
        </p:blipFill>
        <p:spPr>
          <a:xfrm>
            <a:off x="355086" y="908882"/>
            <a:ext cx="8338578" cy="5403850"/>
          </a:xfrm>
          <a:prstGeom prst="rect">
            <a:avLst/>
          </a:prstGeom>
        </p:spPr>
      </p:pic>
    </p:spTree>
    <p:extLst>
      <p:ext uri="{BB962C8B-B14F-4D97-AF65-F5344CB8AC3E}">
        <p14:creationId xmlns:p14="http://schemas.microsoft.com/office/powerpoint/2010/main" val="1164358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125" y="0"/>
            <a:ext cx="8572500" cy="908882"/>
          </a:xfrm>
        </p:spPr>
        <p:txBody>
          <a:bodyPr>
            <a:normAutofit/>
          </a:bodyPr>
          <a:lstStyle/>
          <a:p>
            <a:r>
              <a:rPr lang="en-US" dirty="0"/>
              <a:t>Minimal sensor placement- ECG</a:t>
            </a:r>
          </a:p>
        </p:txBody>
      </p:sp>
      <p:pic>
        <p:nvPicPr>
          <p:cNvPr id="2" name="Picture 1"/>
          <p:cNvPicPr>
            <a:picLocks noChangeAspect="1"/>
          </p:cNvPicPr>
          <p:nvPr/>
        </p:nvPicPr>
        <p:blipFill>
          <a:blip r:embed="rId2"/>
          <a:stretch>
            <a:fillRect/>
          </a:stretch>
        </p:blipFill>
        <p:spPr>
          <a:xfrm>
            <a:off x="701675" y="1169865"/>
            <a:ext cx="7645400" cy="4940300"/>
          </a:xfrm>
          <a:prstGeom prst="rect">
            <a:avLst/>
          </a:prstGeom>
        </p:spPr>
      </p:pic>
    </p:spTree>
    <p:extLst>
      <p:ext uri="{BB962C8B-B14F-4D97-AF65-F5344CB8AC3E}">
        <p14:creationId xmlns:p14="http://schemas.microsoft.com/office/powerpoint/2010/main" val="90595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48</a:t>
            </a:fld>
            <a:endParaRPr lang="en-US"/>
          </a:p>
        </p:txBody>
      </p:sp>
      <p:sp>
        <p:nvSpPr>
          <p:cNvPr id="4" name="标题 3"/>
          <p:cNvSpPr>
            <a:spLocks noGrp="1"/>
          </p:cNvSpPr>
          <p:nvPr>
            <p:ph type="title"/>
          </p:nvPr>
        </p:nvSpPr>
        <p:spPr>
          <a:xfrm>
            <a:off x="209550" y="0"/>
            <a:ext cx="7086600" cy="908882"/>
          </a:xfrm>
        </p:spPr>
        <p:txBody>
          <a:bodyPr/>
          <a:lstStyle/>
          <a:p>
            <a:r>
              <a:rPr lang="en-US" altLang="zh-CN" dirty="0"/>
              <a:t>Major</a:t>
            </a:r>
            <a:r>
              <a:rPr lang="zh-CN" altLang="en-US" dirty="0"/>
              <a:t> </a:t>
            </a:r>
            <a:r>
              <a:rPr lang="en-US" altLang="zh-CN" dirty="0"/>
              <a:t>Research</a:t>
            </a:r>
            <a:r>
              <a:rPr lang="zh-CN" altLang="en-US" dirty="0"/>
              <a:t> </a:t>
            </a:r>
            <a:r>
              <a:rPr lang="en-US" altLang="zh-CN" dirty="0"/>
              <a:t>Topics of PhD work</a:t>
            </a:r>
            <a:endParaRPr lang="en-US" dirty="0"/>
          </a:p>
        </p:txBody>
      </p:sp>
      <p:grpSp>
        <p:nvGrpSpPr>
          <p:cNvPr id="31" name="Group 1"/>
          <p:cNvGrpSpPr/>
          <p:nvPr/>
        </p:nvGrpSpPr>
        <p:grpSpPr>
          <a:xfrm>
            <a:off x="-19499" y="2352501"/>
            <a:ext cx="4882156" cy="4551069"/>
            <a:chOff x="-19499" y="2323926"/>
            <a:chExt cx="4882156" cy="4551069"/>
          </a:xfrm>
        </p:grpSpPr>
        <p:sp>
          <p:nvSpPr>
            <p:cNvPr id="32" name="Right Triangle 221"/>
            <p:cNvSpPr/>
            <p:nvPr/>
          </p:nvSpPr>
          <p:spPr>
            <a:xfrm>
              <a:off x="-19499" y="2323926"/>
              <a:ext cx="4525511" cy="4525511"/>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ight Triangle 219"/>
            <p:cNvSpPr/>
            <p:nvPr/>
          </p:nvSpPr>
          <p:spPr>
            <a:xfrm>
              <a:off x="1075053" y="3087391"/>
              <a:ext cx="3787604" cy="3787604"/>
            </a:xfrm>
            <a:prstGeom prst="rtTriangl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ight Triangle 10"/>
            <p:cNvSpPr/>
            <p:nvPr/>
          </p:nvSpPr>
          <p:spPr>
            <a:xfrm>
              <a:off x="-6998" y="2575276"/>
              <a:ext cx="4274161" cy="4274161"/>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0" name="组合 29"/>
          <p:cNvGrpSpPr/>
          <p:nvPr/>
        </p:nvGrpSpPr>
        <p:grpSpPr>
          <a:xfrm>
            <a:off x="1900111" y="3176338"/>
            <a:ext cx="847307" cy="847307"/>
            <a:chOff x="2063758" y="1624722"/>
            <a:chExt cx="847307" cy="847307"/>
          </a:xfrm>
        </p:grpSpPr>
        <p:sp>
          <p:nvSpPr>
            <p:cNvPr id="51" name="Oval 5"/>
            <p:cNvSpPr>
              <a:spLocks noChangeArrowheads="1"/>
            </p:cNvSpPr>
            <p:nvPr/>
          </p:nvSpPr>
          <p:spPr bwMode="auto">
            <a:xfrm>
              <a:off x="2063758" y="1624722"/>
              <a:ext cx="847307" cy="847307"/>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52" name="Group 135"/>
            <p:cNvGrpSpPr/>
            <p:nvPr/>
          </p:nvGrpSpPr>
          <p:grpSpPr>
            <a:xfrm>
              <a:off x="2267423" y="1841719"/>
              <a:ext cx="450118" cy="438324"/>
              <a:chOff x="1594" y="4766"/>
              <a:chExt cx="6746874" cy="6419853"/>
            </a:xfrm>
            <a:solidFill>
              <a:schemeClr val="bg1"/>
            </a:solidFill>
          </p:grpSpPr>
          <p:sp>
            <p:nvSpPr>
              <p:cNvPr id="53" name="Freeform 5"/>
              <p:cNvSpPr>
                <a:spLocks noEditPoints="1"/>
              </p:cNvSpPr>
              <p:nvPr/>
            </p:nvSpPr>
            <p:spPr bwMode="auto">
              <a:xfrm>
                <a:off x="1594" y="4766"/>
                <a:ext cx="6746874" cy="6419853"/>
              </a:xfrm>
              <a:custGeom>
                <a:avLst/>
                <a:gdLst>
                  <a:gd name="T0" fmla="*/ 1645 w 1796"/>
                  <a:gd name="T1" fmla="*/ 0 h 1709"/>
                  <a:gd name="T2" fmla="*/ 151 w 1796"/>
                  <a:gd name="T3" fmla="*/ 0 h 1709"/>
                  <a:gd name="T4" fmla="*/ 0 w 1796"/>
                  <a:gd name="T5" fmla="*/ 151 h 1709"/>
                  <a:gd name="T6" fmla="*/ 0 w 1796"/>
                  <a:gd name="T7" fmla="*/ 1307 h 1709"/>
                  <a:gd name="T8" fmla="*/ 151 w 1796"/>
                  <a:gd name="T9" fmla="*/ 1458 h 1709"/>
                  <a:gd name="T10" fmla="*/ 606 w 1796"/>
                  <a:gd name="T11" fmla="*/ 1458 h 1709"/>
                  <a:gd name="T12" fmla="*/ 526 w 1796"/>
                  <a:gd name="T13" fmla="*/ 1545 h 1709"/>
                  <a:gd name="T14" fmla="*/ 483 w 1796"/>
                  <a:gd name="T15" fmla="*/ 1590 h 1709"/>
                  <a:gd name="T16" fmla="*/ 479 w 1796"/>
                  <a:gd name="T17" fmla="*/ 1659 h 1709"/>
                  <a:gd name="T18" fmla="*/ 593 w 1796"/>
                  <a:gd name="T19" fmla="*/ 1709 h 1709"/>
                  <a:gd name="T20" fmla="*/ 1203 w 1796"/>
                  <a:gd name="T21" fmla="*/ 1709 h 1709"/>
                  <a:gd name="T22" fmla="*/ 1316 w 1796"/>
                  <a:gd name="T23" fmla="*/ 1659 h 1709"/>
                  <a:gd name="T24" fmla="*/ 1312 w 1796"/>
                  <a:gd name="T25" fmla="*/ 1590 h 1709"/>
                  <a:gd name="T26" fmla="*/ 1270 w 1796"/>
                  <a:gd name="T27" fmla="*/ 1545 h 1709"/>
                  <a:gd name="T28" fmla="*/ 1190 w 1796"/>
                  <a:gd name="T29" fmla="*/ 1458 h 1709"/>
                  <a:gd name="T30" fmla="*/ 1645 w 1796"/>
                  <a:gd name="T31" fmla="*/ 1458 h 1709"/>
                  <a:gd name="T32" fmla="*/ 1796 w 1796"/>
                  <a:gd name="T33" fmla="*/ 1307 h 1709"/>
                  <a:gd name="T34" fmla="*/ 1796 w 1796"/>
                  <a:gd name="T35" fmla="*/ 151 h 1709"/>
                  <a:gd name="T36" fmla="*/ 1645 w 1796"/>
                  <a:gd name="T37" fmla="*/ 0 h 1709"/>
                  <a:gd name="T38" fmla="*/ 1231 w 1796"/>
                  <a:gd name="T39" fmla="*/ 1585 h 1709"/>
                  <a:gd name="T40" fmla="*/ 1267 w 1796"/>
                  <a:gd name="T41" fmla="*/ 1622 h 1709"/>
                  <a:gd name="T42" fmla="*/ 1265 w 1796"/>
                  <a:gd name="T43" fmla="*/ 1635 h 1709"/>
                  <a:gd name="T44" fmla="*/ 1203 w 1796"/>
                  <a:gd name="T45" fmla="*/ 1653 h 1709"/>
                  <a:gd name="T46" fmla="*/ 593 w 1796"/>
                  <a:gd name="T47" fmla="*/ 1653 h 1709"/>
                  <a:gd name="T48" fmla="*/ 530 w 1796"/>
                  <a:gd name="T49" fmla="*/ 1635 h 1709"/>
                  <a:gd name="T50" fmla="*/ 528 w 1796"/>
                  <a:gd name="T51" fmla="*/ 1623 h 1709"/>
                  <a:gd name="T52" fmla="*/ 528 w 1796"/>
                  <a:gd name="T53" fmla="*/ 1623 h 1709"/>
                  <a:gd name="T54" fmla="*/ 565 w 1796"/>
                  <a:gd name="T55" fmla="*/ 1585 h 1709"/>
                  <a:gd name="T56" fmla="*/ 672 w 1796"/>
                  <a:gd name="T57" fmla="*/ 1458 h 1709"/>
                  <a:gd name="T58" fmla="*/ 1124 w 1796"/>
                  <a:gd name="T59" fmla="*/ 1458 h 1709"/>
                  <a:gd name="T60" fmla="*/ 1231 w 1796"/>
                  <a:gd name="T61" fmla="*/ 1585 h 1709"/>
                  <a:gd name="T62" fmla="*/ 1684 w 1796"/>
                  <a:gd name="T63" fmla="*/ 1307 h 1709"/>
                  <a:gd name="T64" fmla="*/ 1645 w 1796"/>
                  <a:gd name="T65" fmla="*/ 1346 h 1709"/>
                  <a:gd name="T66" fmla="*/ 151 w 1796"/>
                  <a:gd name="T67" fmla="*/ 1346 h 1709"/>
                  <a:gd name="T68" fmla="*/ 112 w 1796"/>
                  <a:gd name="T69" fmla="*/ 1307 h 1709"/>
                  <a:gd name="T70" fmla="*/ 112 w 1796"/>
                  <a:gd name="T71" fmla="*/ 151 h 1709"/>
                  <a:gd name="T72" fmla="*/ 151 w 1796"/>
                  <a:gd name="T73" fmla="*/ 112 h 1709"/>
                  <a:gd name="T74" fmla="*/ 1645 w 1796"/>
                  <a:gd name="T75" fmla="*/ 112 h 1709"/>
                  <a:gd name="T76" fmla="*/ 1684 w 1796"/>
                  <a:gd name="T77" fmla="*/ 151 h 1709"/>
                  <a:gd name="T78" fmla="*/ 1684 w 1796"/>
                  <a:gd name="T79" fmla="*/ 13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6" h="1709">
                    <a:moveTo>
                      <a:pt x="1645" y="0"/>
                    </a:moveTo>
                    <a:cubicBezTo>
                      <a:pt x="151" y="0"/>
                      <a:pt x="151" y="0"/>
                      <a:pt x="151" y="0"/>
                    </a:cubicBezTo>
                    <a:cubicBezTo>
                      <a:pt x="68" y="0"/>
                      <a:pt x="0" y="67"/>
                      <a:pt x="0" y="151"/>
                    </a:cubicBezTo>
                    <a:cubicBezTo>
                      <a:pt x="0" y="1307"/>
                      <a:pt x="0" y="1307"/>
                      <a:pt x="0" y="1307"/>
                    </a:cubicBezTo>
                    <a:cubicBezTo>
                      <a:pt x="0" y="1390"/>
                      <a:pt x="68" y="1458"/>
                      <a:pt x="151" y="1458"/>
                    </a:cubicBezTo>
                    <a:cubicBezTo>
                      <a:pt x="606" y="1458"/>
                      <a:pt x="606" y="1458"/>
                      <a:pt x="606" y="1458"/>
                    </a:cubicBezTo>
                    <a:cubicBezTo>
                      <a:pt x="582" y="1488"/>
                      <a:pt x="544" y="1527"/>
                      <a:pt x="526" y="1545"/>
                    </a:cubicBezTo>
                    <a:cubicBezTo>
                      <a:pt x="506" y="1564"/>
                      <a:pt x="491" y="1579"/>
                      <a:pt x="483" y="1590"/>
                    </a:cubicBezTo>
                    <a:cubicBezTo>
                      <a:pt x="472" y="1605"/>
                      <a:pt x="467" y="1634"/>
                      <a:pt x="479" y="1659"/>
                    </a:cubicBezTo>
                    <a:cubicBezTo>
                      <a:pt x="491" y="1682"/>
                      <a:pt x="520" y="1709"/>
                      <a:pt x="593" y="1709"/>
                    </a:cubicBezTo>
                    <a:cubicBezTo>
                      <a:pt x="1203" y="1709"/>
                      <a:pt x="1203" y="1709"/>
                      <a:pt x="1203" y="1709"/>
                    </a:cubicBezTo>
                    <a:cubicBezTo>
                      <a:pt x="1276" y="1709"/>
                      <a:pt x="1305" y="1682"/>
                      <a:pt x="1316" y="1659"/>
                    </a:cubicBezTo>
                    <a:cubicBezTo>
                      <a:pt x="1329" y="1634"/>
                      <a:pt x="1324" y="1605"/>
                      <a:pt x="1312" y="1590"/>
                    </a:cubicBezTo>
                    <a:cubicBezTo>
                      <a:pt x="1304" y="1579"/>
                      <a:pt x="1289" y="1564"/>
                      <a:pt x="1270" y="1545"/>
                    </a:cubicBezTo>
                    <a:cubicBezTo>
                      <a:pt x="1252" y="1527"/>
                      <a:pt x="1213" y="1488"/>
                      <a:pt x="1190" y="1458"/>
                    </a:cubicBezTo>
                    <a:cubicBezTo>
                      <a:pt x="1645" y="1458"/>
                      <a:pt x="1645" y="1458"/>
                      <a:pt x="1645" y="1458"/>
                    </a:cubicBezTo>
                    <a:cubicBezTo>
                      <a:pt x="1728" y="1458"/>
                      <a:pt x="1796" y="1390"/>
                      <a:pt x="1796" y="1307"/>
                    </a:cubicBezTo>
                    <a:cubicBezTo>
                      <a:pt x="1796" y="151"/>
                      <a:pt x="1796" y="151"/>
                      <a:pt x="1796" y="151"/>
                    </a:cubicBezTo>
                    <a:cubicBezTo>
                      <a:pt x="1796" y="67"/>
                      <a:pt x="1728" y="0"/>
                      <a:pt x="1645" y="0"/>
                    </a:cubicBezTo>
                    <a:close/>
                    <a:moveTo>
                      <a:pt x="1231" y="1585"/>
                    </a:moveTo>
                    <a:cubicBezTo>
                      <a:pt x="1247" y="1601"/>
                      <a:pt x="1262" y="1616"/>
                      <a:pt x="1267" y="1622"/>
                    </a:cubicBezTo>
                    <a:cubicBezTo>
                      <a:pt x="1267" y="1622"/>
                      <a:pt x="1269" y="1629"/>
                      <a:pt x="1265" y="1635"/>
                    </a:cubicBezTo>
                    <a:cubicBezTo>
                      <a:pt x="1258" y="1646"/>
                      <a:pt x="1235" y="1653"/>
                      <a:pt x="1203" y="1653"/>
                    </a:cubicBezTo>
                    <a:cubicBezTo>
                      <a:pt x="593" y="1653"/>
                      <a:pt x="593" y="1653"/>
                      <a:pt x="593" y="1653"/>
                    </a:cubicBezTo>
                    <a:cubicBezTo>
                      <a:pt x="561" y="1653"/>
                      <a:pt x="538" y="1646"/>
                      <a:pt x="530" y="1635"/>
                    </a:cubicBezTo>
                    <a:cubicBezTo>
                      <a:pt x="527" y="1629"/>
                      <a:pt x="528" y="1623"/>
                      <a:pt x="528" y="1623"/>
                    </a:cubicBezTo>
                    <a:cubicBezTo>
                      <a:pt x="528" y="1623"/>
                      <a:pt x="528" y="1623"/>
                      <a:pt x="528" y="1623"/>
                    </a:cubicBezTo>
                    <a:cubicBezTo>
                      <a:pt x="534" y="1616"/>
                      <a:pt x="549" y="1601"/>
                      <a:pt x="565" y="1585"/>
                    </a:cubicBezTo>
                    <a:cubicBezTo>
                      <a:pt x="614" y="1536"/>
                      <a:pt x="654" y="1494"/>
                      <a:pt x="672" y="1458"/>
                    </a:cubicBezTo>
                    <a:cubicBezTo>
                      <a:pt x="1124" y="1458"/>
                      <a:pt x="1124" y="1458"/>
                      <a:pt x="1124" y="1458"/>
                    </a:cubicBezTo>
                    <a:cubicBezTo>
                      <a:pt x="1142" y="1494"/>
                      <a:pt x="1182" y="1536"/>
                      <a:pt x="1231" y="1585"/>
                    </a:cubicBezTo>
                    <a:close/>
                    <a:moveTo>
                      <a:pt x="1684" y="1307"/>
                    </a:moveTo>
                    <a:cubicBezTo>
                      <a:pt x="1684" y="1328"/>
                      <a:pt x="1666" y="1346"/>
                      <a:pt x="1645" y="1346"/>
                    </a:cubicBezTo>
                    <a:cubicBezTo>
                      <a:pt x="151" y="1346"/>
                      <a:pt x="151" y="1346"/>
                      <a:pt x="151" y="1346"/>
                    </a:cubicBezTo>
                    <a:cubicBezTo>
                      <a:pt x="129" y="1346"/>
                      <a:pt x="112" y="1328"/>
                      <a:pt x="112" y="1307"/>
                    </a:cubicBezTo>
                    <a:cubicBezTo>
                      <a:pt x="112" y="151"/>
                      <a:pt x="112" y="151"/>
                      <a:pt x="112" y="151"/>
                    </a:cubicBezTo>
                    <a:cubicBezTo>
                      <a:pt x="112" y="129"/>
                      <a:pt x="129" y="112"/>
                      <a:pt x="151" y="112"/>
                    </a:cubicBezTo>
                    <a:cubicBezTo>
                      <a:pt x="1645" y="112"/>
                      <a:pt x="1645" y="112"/>
                      <a:pt x="1645" y="112"/>
                    </a:cubicBezTo>
                    <a:cubicBezTo>
                      <a:pt x="1666" y="112"/>
                      <a:pt x="1684" y="129"/>
                      <a:pt x="1684" y="151"/>
                    </a:cubicBezTo>
                    <a:lnTo>
                      <a:pt x="1684" y="13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6"/>
              <p:cNvSpPr>
                <a:spLocks noEditPoints="1"/>
              </p:cNvSpPr>
              <p:nvPr/>
            </p:nvSpPr>
            <p:spPr bwMode="auto">
              <a:xfrm>
                <a:off x="842963" y="846138"/>
                <a:ext cx="5064125" cy="3376613"/>
              </a:xfrm>
              <a:custGeom>
                <a:avLst/>
                <a:gdLst>
                  <a:gd name="T0" fmla="*/ 1252 w 1348"/>
                  <a:gd name="T1" fmla="*/ 0 h 899"/>
                  <a:gd name="T2" fmla="*/ 96 w 1348"/>
                  <a:gd name="T3" fmla="*/ 0 h 899"/>
                  <a:gd name="T4" fmla="*/ 0 w 1348"/>
                  <a:gd name="T5" fmla="*/ 95 h 899"/>
                  <a:gd name="T6" fmla="*/ 0 w 1348"/>
                  <a:gd name="T7" fmla="*/ 803 h 899"/>
                  <a:gd name="T8" fmla="*/ 96 w 1348"/>
                  <a:gd name="T9" fmla="*/ 899 h 899"/>
                  <a:gd name="T10" fmla="*/ 1252 w 1348"/>
                  <a:gd name="T11" fmla="*/ 899 h 899"/>
                  <a:gd name="T12" fmla="*/ 1348 w 1348"/>
                  <a:gd name="T13" fmla="*/ 803 h 899"/>
                  <a:gd name="T14" fmla="*/ 1348 w 1348"/>
                  <a:gd name="T15" fmla="*/ 95 h 899"/>
                  <a:gd name="T16" fmla="*/ 1252 w 1348"/>
                  <a:gd name="T17" fmla="*/ 0 h 899"/>
                  <a:gd name="T18" fmla="*/ 1291 w 1348"/>
                  <a:gd name="T19" fmla="*/ 803 h 899"/>
                  <a:gd name="T20" fmla="*/ 1252 w 1348"/>
                  <a:gd name="T21" fmla="*/ 843 h 899"/>
                  <a:gd name="T22" fmla="*/ 96 w 1348"/>
                  <a:gd name="T23" fmla="*/ 843 h 899"/>
                  <a:gd name="T24" fmla="*/ 56 w 1348"/>
                  <a:gd name="T25" fmla="*/ 803 h 899"/>
                  <a:gd name="T26" fmla="*/ 56 w 1348"/>
                  <a:gd name="T27" fmla="*/ 95 h 899"/>
                  <a:gd name="T28" fmla="*/ 96 w 1348"/>
                  <a:gd name="T29" fmla="*/ 56 h 899"/>
                  <a:gd name="T30" fmla="*/ 1252 w 1348"/>
                  <a:gd name="T31" fmla="*/ 56 h 899"/>
                  <a:gd name="T32" fmla="*/ 1291 w 1348"/>
                  <a:gd name="T33" fmla="*/ 95 h 899"/>
                  <a:gd name="T34" fmla="*/ 1291 w 1348"/>
                  <a:gd name="T35" fmla="*/ 803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8" h="899">
                    <a:moveTo>
                      <a:pt x="1252" y="0"/>
                    </a:moveTo>
                    <a:cubicBezTo>
                      <a:pt x="96" y="0"/>
                      <a:pt x="96" y="0"/>
                      <a:pt x="96" y="0"/>
                    </a:cubicBezTo>
                    <a:cubicBezTo>
                      <a:pt x="43" y="0"/>
                      <a:pt x="0" y="43"/>
                      <a:pt x="0" y="95"/>
                    </a:cubicBezTo>
                    <a:cubicBezTo>
                      <a:pt x="0" y="803"/>
                      <a:pt x="0" y="803"/>
                      <a:pt x="0" y="803"/>
                    </a:cubicBezTo>
                    <a:cubicBezTo>
                      <a:pt x="0" y="856"/>
                      <a:pt x="43" y="899"/>
                      <a:pt x="96" y="899"/>
                    </a:cubicBezTo>
                    <a:cubicBezTo>
                      <a:pt x="1252" y="899"/>
                      <a:pt x="1252" y="899"/>
                      <a:pt x="1252" y="899"/>
                    </a:cubicBezTo>
                    <a:cubicBezTo>
                      <a:pt x="1305" y="899"/>
                      <a:pt x="1348" y="856"/>
                      <a:pt x="1348" y="803"/>
                    </a:cubicBezTo>
                    <a:cubicBezTo>
                      <a:pt x="1348" y="95"/>
                      <a:pt x="1348" y="95"/>
                      <a:pt x="1348" y="95"/>
                    </a:cubicBezTo>
                    <a:cubicBezTo>
                      <a:pt x="1348" y="43"/>
                      <a:pt x="1305" y="0"/>
                      <a:pt x="1252" y="0"/>
                    </a:cubicBezTo>
                    <a:close/>
                    <a:moveTo>
                      <a:pt x="1291" y="803"/>
                    </a:moveTo>
                    <a:cubicBezTo>
                      <a:pt x="1291" y="825"/>
                      <a:pt x="1274" y="843"/>
                      <a:pt x="1252" y="843"/>
                    </a:cubicBezTo>
                    <a:cubicBezTo>
                      <a:pt x="96" y="843"/>
                      <a:pt x="96" y="843"/>
                      <a:pt x="96" y="843"/>
                    </a:cubicBezTo>
                    <a:cubicBezTo>
                      <a:pt x="74" y="843"/>
                      <a:pt x="56" y="825"/>
                      <a:pt x="56" y="803"/>
                    </a:cubicBezTo>
                    <a:cubicBezTo>
                      <a:pt x="56" y="95"/>
                      <a:pt x="56" y="95"/>
                      <a:pt x="56" y="95"/>
                    </a:cubicBezTo>
                    <a:cubicBezTo>
                      <a:pt x="56" y="74"/>
                      <a:pt x="74" y="56"/>
                      <a:pt x="96" y="56"/>
                    </a:cubicBezTo>
                    <a:cubicBezTo>
                      <a:pt x="1252" y="56"/>
                      <a:pt x="1252" y="56"/>
                      <a:pt x="1252" y="56"/>
                    </a:cubicBezTo>
                    <a:cubicBezTo>
                      <a:pt x="1274" y="56"/>
                      <a:pt x="1291" y="74"/>
                      <a:pt x="1291" y="95"/>
                    </a:cubicBezTo>
                    <a:lnTo>
                      <a:pt x="1291" y="8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7"/>
              <p:cNvSpPr>
                <a:spLocks noEditPoints="1"/>
              </p:cNvSpPr>
              <p:nvPr/>
            </p:nvSpPr>
            <p:spPr bwMode="auto">
              <a:xfrm>
                <a:off x="3059113" y="4321176"/>
                <a:ext cx="631825" cy="630238"/>
              </a:xfrm>
              <a:custGeom>
                <a:avLst/>
                <a:gdLst>
                  <a:gd name="T0" fmla="*/ 84 w 168"/>
                  <a:gd name="T1" fmla="*/ 0 h 168"/>
                  <a:gd name="T2" fmla="*/ 0 w 168"/>
                  <a:gd name="T3" fmla="*/ 84 h 168"/>
                  <a:gd name="T4" fmla="*/ 84 w 168"/>
                  <a:gd name="T5" fmla="*/ 168 h 168"/>
                  <a:gd name="T6" fmla="*/ 168 w 168"/>
                  <a:gd name="T7" fmla="*/ 84 h 168"/>
                  <a:gd name="T8" fmla="*/ 84 w 168"/>
                  <a:gd name="T9" fmla="*/ 0 h 168"/>
                  <a:gd name="T10" fmla="*/ 84 w 168"/>
                  <a:gd name="T11" fmla="*/ 112 h 168"/>
                  <a:gd name="T12" fmla="*/ 56 w 168"/>
                  <a:gd name="T13" fmla="*/ 84 h 168"/>
                  <a:gd name="T14" fmla="*/ 84 w 168"/>
                  <a:gd name="T15" fmla="*/ 56 h 168"/>
                  <a:gd name="T16" fmla="*/ 112 w 168"/>
                  <a:gd name="T17" fmla="*/ 84 h 168"/>
                  <a:gd name="T18" fmla="*/ 84 w 168"/>
                  <a:gd name="T19" fmla="*/ 1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0"/>
                    </a:moveTo>
                    <a:cubicBezTo>
                      <a:pt x="38" y="0"/>
                      <a:pt x="0" y="38"/>
                      <a:pt x="0" y="84"/>
                    </a:cubicBezTo>
                    <a:cubicBezTo>
                      <a:pt x="0" y="131"/>
                      <a:pt x="38" y="168"/>
                      <a:pt x="84" y="168"/>
                    </a:cubicBezTo>
                    <a:cubicBezTo>
                      <a:pt x="130" y="168"/>
                      <a:pt x="168" y="131"/>
                      <a:pt x="168" y="84"/>
                    </a:cubicBezTo>
                    <a:cubicBezTo>
                      <a:pt x="168" y="38"/>
                      <a:pt x="130" y="0"/>
                      <a:pt x="84" y="0"/>
                    </a:cubicBezTo>
                    <a:close/>
                    <a:moveTo>
                      <a:pt x="84" y="112"/>
                    </a:moveTo>
                    <a:cubicBezTo>
                      <a:pt x="68" y="112"/>
                      <a:pt x="56" y="100"/>
                      <a:pt x="56" y="84"/>
                    </a:cubicBezTo>
                    <a:cubicBezTo>
                      <a:pt x="56" y="69"/>
                      <a:pt x="68" y="56"/>
                      <a:pt x="84" y="56"/>
                    </a:cubicBezTo>
                    <a:cubicBezTo>
                      <a:pt x="99" y="56"/>
                      <a:pt x="112" y="69"/>
                      <a:pt x="112" y="84"/>
                    </a:cubicBezTo>
                    <a:cubicBezTo>
                      <a:pt x="112" y="100"/>
                      <a:pt x="99" y="112"/>
                      <a:pt x="84"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8"/>
              <p:cNvSpPr>
                <a:spLocks/>
              </p:cNvSpPr>
              <p:nvPr/>
            </p:nvSpPr>
            <p:spPr bwMode="auto">
              <a:xfrm>
                <a:off x="2528888" y="2533651"/>
                <a:ext cx="628650" cy="1262063"/>
              </a:xfrm>
              <a:custGeom>
                <a:avLst/>
                <a:gdLst>
                  <a:gd name="T0" fmla="*/ 125 w 167"/>
                  <a:gd name="T1" fmla="*/ 0 h 336"/>
                  <a:gd name="T2" fmla="*/ 42 w 167"/>
                  <a:gd name="T3" fmla="*/ 0 h 336"/>
                  <a:gd name="T4" fmla="*/ 0 w 167"/>
                  <a:gd name="T5" fmla="*/ 42 h 336"/>
                  <a:gd name="T6" fmla="*/ 0 w 167"/>
                  <a:gd name="T7" fmla="*/ 294 h 336"/>
                  <a:gd name="T8" fmla="*/ 42 w 167"/>
                  <a:gd name="T9" fmla="*/ 336 h 336"/>
                  <a:gd name="T10" fmla="*/ 125 w 167"/>
                  <a:gd name="T11" fmla="*/ 336 h 336"/>
                  <a:gd name="T12" fmla="*/ 167 w 167"/>
                  <a:gd name="T13" fmla="*/ 294 h 336"/>
                  <a:gd name="T14" fmla="*/ 167 w 167"/>
                  <a:gd name="T15" fmla="*/ 42 h 336"/>
                  <a:gd name="T16" fmla="*/ 125 w 16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336">
                    <a:moveTo>
                      <a:pt x="125" y="0"/>
                    </a:moveTo>
                    <a:cubicBezTo>
                      <a:pt x="42" y="0"/>
                      <a:pt x="42" y="0"/>
                      <a:pt x="42" y="0"/>
                    </a:cubicBezTo>
                    <a:cubicBezTo>
                      <a:pt x="19" y="0"/>
                      <a:pt x="0" y="18"/>
                      <a:pt x="0" y="42"/>
                    </a:cubicBezTo>
                    <a:cubicBezTo>
                      <a:pt x="0" y="294"/>
                      <a:pt x="0" y="294"/>
                      <a:pt x="0" y="294"/>
                    </a:cubicBezTo>
                    <a:cubicBezTo>
                      <a:pt x="0" y="317"/>
                      <a:pt x="19" y="336"/>
                      <a:pt x="42" y="336"/>
                    </a:cubicBezTo>
                    <a:cubicBezTo>
                      <a:pt x="125" y="336"/>
                      <a:pt x="125" y="336"/>
                      <a:pt x="125" y="336"/>
                    </a:cubicBezTo>
                    <a:cubicBezTo>
                      <a:pt x="148" y="336"/>
                      <a:pt x="167" y="317"/>
                      <a:pt x="167" y="294"/>
                    </a:cubicBezTo>
                    <a:cubicBezTo>
                      <a:pt x="167" y="42"/>
                      <a:pt x="167" y="42"/>
                      <a:pt x="167" y="42"/>
                    </a:cubicBezTo>
                    <a:cubicBezTo>
                      <a:pt x="167" y="18"/>
                      <a:pt x="148" y="0"/>
                      <a:pt x="12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9"/>
              <p:cNvSpPr>
                <a:spLocks/>
              </p:cNvSpPr>
              <p:nvPr/>
            </p:nvSpPr>
            <p:spPr bwMode="auto">
              <a:xfrm>
                <a:off x="4632326" y="1266826"/>
                <a:ext cx="635000" cy="2528888"/>
              </a:xfrm>
              <a:custGeom>
                <a:avLst/>
                <a:gdLst>
                  <a:gd name="T0" fmla="*/ 126 w 169"/>
                  <a:gd name="T1" fmla="*/ 0 h 673"/>
                  <a:gd name="T2" fmla="*/ 42 w 169"/>
                  <a:gd name="T3" fmla="*/ 0 h 673"/>
                  <a:gd name="T4" fmla="*/ 0 w 169"/>
                  <a:gd name="T5" fmla="*/ 41 h 673"/>
                  <a:gd name="T6" fmla="*/ 0 w 169"/>
                  <a:gd name="T7" fmla="*/ 632 h 673"/>
                  <a:gd name="T8" fmla="*/ 42 w 169"/>
                  <a:gd name="T9" fmla="*/ 673 h 673"/>
                  <a:gd name="T10" fmla="*/ 126 w 169"/>
                  <a:gd name="T11" fmla="*/ 673 h 673"/>
                  <a:gd name="T12" fmla="*/ 169 w 169"/>
                  <a:gd name="T13" fmla="*/ 632 h 673"/>
                  <a:gd name="T14" fmla="*/ 169 w 169"/>
                  <a:gd name="T15" fmla="*/ 41 h 673"/>
                  <a:gd name="T16" fmla="*/ 126 w 169"/>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673">
                    <a:moveTo>
                      <a:pt x="126" y="0"/>
                    </a:moveTo>
                    <a:cubicBezTo>
                      <a:pt x="42" y="0"/>
                      <a:pt x="42" y="0"/>
                      <a:pt x="42" y="0"/>
                    </a:cubicBezTo>
                    <a:cubicBezTo>
                      <a:pt x="19" y="0"/>
                      <a:pt x="0" y="19"/>
                      <a:pt x="0" y="41"/>
                    </a:cubicBezTo>
                    <a:cubicBezTo>
                      <a:pt x="0" y="632"/>
                      <a:pt x="0" y="632"/>
                      <a:pt x="0" y="632"/>
                    </a:cubicBezTo>
                    <a:cubicBezTo>
                      <a:pt x="0" y="655"/>
                      <a:pt x="19" y="673"/>
                      <a:pt x="42" y="673"/>
                    </a:cubicBezTo>
                    <a:cubicBezTo>
                      <a:pt x="126" y="673"/>
                      <a:pt x="126" y="673"/>
                      <a:pt x="126" y="673"/>
                    </a:cubicBezTo>
                    <a:cubicBezTo>
                      <a:pt x="150" y="673"/>
                      <a:pt x="169" y="655"/>
                      <a:pt x="169" y="632"/>
                    </a:cubicBezTo>
                    <a:cubicBezTo>
                      <a:pt x="169" y="41"/>
                      <a:pt x="169" y="41"/>
                      <a:pt x="169" y="41"/>
                    </a:cubicBezTo>
                    <a:cubicBezTo>
                      <a:pt x="169" y="19"/>
                      <a:pt x="150" y="0"/>
                      <a:pt x="1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10"/>
              <p:cNvSpPr>
                <a:spLocks/>
              </p:cNvSpPr>
              <p:nvPr/>
            </p:nvSpPr>
            <p:spPr bwMode="auto">
              <a:xfrm>
                <a:off x="3584576" y="2112963"/>
                <a:ext cx="627063" cy="1682750"/>
              </a:xfrm>
              <a:custGeom>
                <a:avLst/>
                <a:gdLst>
                  <a:gd name="T0" fmla="*/ 125 w 167"/>
                  <a:gd name="T1" fmla="*/ 0 h 448"/>
                  <a:gd name="T2" fmla="*/ 41 w 167"/>
                  <a:gd name="T3" fmla="*/ 0 h 448"/>
                  <a:gd name="T4" fmla="*/ 0 w 167"/>
                  <a:gd name="T5" fmla="*/ 40 h 448"/>
                  <a:gd name="T6" fmla="*/ 0 w 167"/>
                  <a:gd name="T7" fmla="*/ 407 h 448"/>
                  <a:gd name="T8" fmla="*/ 41 w 167"/>
                  <a:gd name="T9" fmla="*/ 448 h 448"/>
                  <a:gd name="T10" fmla="*/ 125 w 167"/>
                  <a:gd name="T11" fmla="*/ 448 h 448"/>
                  <a:gd name="T12" fmla="*/ 167 w 167"/>
                  <a:gd name="T13" fmla="*/ 407 h 448"/>
                  <a:gd name="T14" fmla="*/ 167 w 167"/>
                  <a:gd name="T15" fmla="*/ 40 h 448"/>
                  <a:gd name="T16" fmla="*/ 125 w 167"/>
                  <a:gd name="T1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448">
                    <a:moveTo>
                      <a:pt x="125" y="0"/>
                    </a:moveTo>
                    <a:cubicBezTo>
                      <a:pt x="41" y="0"/>
                      <a:pt x="41" y="0"/>
                      <a:pt x="41" y="0"/>
                    </a:cubicBezTo>
                    <a:cubicBezTo>
                      <a:pt x="18" y="0"/>
                      <a:pt x="0" y="18"/>
                      <a:pt x="0" y="40"/>
                    </a:cubicBezTo>
                    <a:cubicBezTo>
                      <a:pt x="0" y="407"/>
                      <a:pt x="0" y="407"/>
                      <a:pt x="0" y="407"/>
                    </a:cubicBezTo>
                    <a:cubicBezTo>
                      <a:pt x="0" y="430"/>
                      <a:pt x="18" y="448"/>
                      <a:pt x="41" y="448"/>
                    </a:cubicBezTo>
                    <a:cubicBezTo>
                      <a:pt x="125" y="448"/>
                      <a:pt x="125" y="448"/>
                      <a:pt x="125" y="448"/>
                    </a:cubicBezTo>
                    <a:cubicBezTo>
                      <a:pt x="148" y="448"/>
                      <a:pt x="167" y="430"/>
                      <a:pt x="167" y="407"/>
                    </a:cubicBezTo>
                    <a:cubicBezTo>
                      <a:pt x="167" y="40"/>
                      <a:pt x="167" y="40"/>
                      <a:pt x="167" y="40"/>
                    </a:cubicBezTo>
                    <a:cubicBezTo>
                      <a:pt x="167" y="18"/>
                      <a:pt x="148" y="0"/>
                      <a:pt x="12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11"/>
              <p:cNvSpPr>
                <a:spLocks/>
              </p:cNvSpPr>
              <p:nvPr/>
            </p:nvSpPr>
            <p:spPr bwMode="auto">
              <a:xfrm>
                <a:off x="1474788" y="1687513"/>
                <a:ext cx="633413" cy="2108200"/>
              </a:xfrm>
              <a:custGeom>
                <a:avLst/>
                <a:gdLst>
                  <a:gd name="T0" fmla="*/ 127 w 169"/>
                  <a:gd name="T1" fmla="*/ 0 h 561"/>
                  <a:gd name="T2" fmla="*/ 43 w 169"/>
                  <a:gd name="T3" fmla="*/ 0 h 561"/>
                  <a:gd name="T4" fmla="*/ 0 w 169"/>
                  <a:gd name="T5" fmla="*/ 40 h 561"/>
                  <a:gd name="T6" fmla="*/ 0 w 169"/>
                  <a:gd name="T7" fmla="*/ 521 h 561"/>
                  <a:gd name="T8" fmla="*/ 43 w 169"/>
                  <a:gd name="T9" fmla="*/ 561 h 561"/>
                  <a:gd name="T10" fmla="*/ 127 w 169"/>
                  <a:gd name="T11" fmla="*/ 561 h 561"/>
                  <a:gd name="T12" fmla="*/ 169 w 169"/>
                  <a:gd name="T13" fmla="*/ 521 h 561"/>
                  <a:gd name="T14" fmla="*/ 169 w 169"/>
                  <a:gd name="T15" fmla="*/ 40 h 561"/>
                  <a:gd name="T16" fmla="*/ 127 w 169"/>
                  <a:gd name="T1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561">
                    <a:moveTo>
                      <a:pt x="127" y="0"/>
                    </a:moveTo>
                    <a:cubicBezTo>
                      <a:pt x="43" y="0"/>
                      <a:pt x="43" y="0"/>
                      <a:pt x="43" y="0"/>
                    </a:cubicBezTo>
                    <a:cubicBezTo>
                      <a:pt x="19" y="0"/>
                      <a:pt x="0" y="18"/>
                      <a:pt x="0" y="40"/>
                    </a:cubicBezTo>
                    <a:cubicBezTo>
                      <a:pt x="0" y="521"/>
                      <a:pt x="0" y="521"/>
                      <a:pt x="0" y="521"/>
                    </a:cubicBezTo>
                    <a:cubicBezTo>
                      <a:pt x="0" y="543"/>
                      <a:pt x="19" y="561"/>
                      <a:pt x="43" y="561"/>
                    </a:cubicBezTo>
                    <a:cubicBezTo>
                      <a:pt x="127" y="561"/>
                      <a:pt x="127" y="561"/>
                      <a:pt x="127" y="561"/>
                    </a:cubicBezTo>
                    <a:cubicBezTo>
                      <a:pt x="150" y="561"/>
                      <a:pt x="169" y="543"/>
                      <a:pt x="169" y="521"/>
                    </a:cubicBezTo>
                    <a:cubicBezTo>
                      <a:pt x="169" y="40"/>
                      <a:pt x="169" y="40"/>
                      <a:pt x="169" y="40"/>
                    </a:cubicBezTo>
                    <a:cubicBezTo>
                      <a:pt x="169" y="18"/>
                      <a:pt x="150" y="0"/>
                      <a:pt x="12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61" name="TextBox 166"/>
          <p:cNvSpPr txBox="1"/>
          <p:nvPr/>
        </p:nvSpPr>
        <p:spPr>
          <a:xfrm>
            <a:off x="3105829" y="3245796"/>
            <a:ext cx="6038172" cy="1569660"/>
          </a:xfrm>
          <a:prstGeom prst="rect">
            <a:avLst/>
          </a:prstGeom>
          <a:noFill/>
        </p:spPr>
        <p:txBody>
          <a:bodyPr wrap="square" rtlCol="0">
            <a:spAutoFit/>
          </a:bodyPr>
          <a:lstStyle/>
          <a:p>
            <a:r>
              <a:rPr lang="en-US" sz="2400" dirty="0"/>
              <a:t>II. A novel design methodology enabling processing and mining the </a:t>
            </a:r>
            <a:r>
              <a:rPr lang="en-US" sz="2400" dirty="0" err="1"/>
              <a:t>exascale</a:t>
            </a:r>
            <a:r>
              <a:rPr lang="en-US" sz="2400" dirty="0"/>
              <a:t> data with </a:t>
            </a:r>
            <a:r>
              <a:rPr lang="en-US" sz="2400" i="1" dirty="0">
                <a:solidFill>
                  <a:srgbClr val="C00000"/>
                </a:solidFill>
              </a:rPr>
              <a:t>best-fit</a:t>
            </a:r>
            <a:r>
              <a:rPr lang="en-US" sz="2400" dirty="0"/>
              <a:t> </a:t>
            </a:r>
            <a:r>
              <a:rPr lang="en-US" sz="2400" i="1" dirty="0">
                <a:solidFill>
                  <a:srgbClr val="C00000"/>
                </a:solidFill>
              </a:rPr>
              <a:t>computation</a:t>
            </a:r>
            <a:r>
              <a:rPr lang="en-US" sz="2400" dirty="0"/>
              <a:t> and </a:t>
            </a:r>
            <a:r>
              <a:rPr lang="en-US" sz="2400" i="1" dirty="0">
                <a:solidFill>
                  <a:srgbClr val="C00000"/>
                </a:solidFill>
              </a:rPr>
              <a:t>communication</a:t>
            </a:r>
            <a:r>
              <a:rPr lang="en-US" sz="2400" dirty="0"/>
              <a:t> architectures via </a:t>
            </a:r>
            <a:r>
              <a:rPr lang="en-US" sz="2400" i="1" dirty="0">
                <a:solidFill>
                  <a:srgbClr val="C00000"/>
                </a:solidFill>
              </a:rPr>
              <a:t>dynamical optimization</a:t>
            </a:r>
            <a:endParaRPr lang="id-ID" sz="2400" b="1" i="1" dirty="0">
              <a:solidFill>
                <a:srgbClr val="C00000"/>
              </a:solidFill>
            </a:endParaRPr>
          </a:p>
        </p:txBody>
      </p:sp>
      <p:sp>
        <p:nvSpPr>
          <p:cNvPr id="74" name="Oval 5"/>
          <p:cNvSpPr>
            <a:spLocks noChangeArrowheads="1"/>
          </p:cNvSpPr>
          <p:nvPr/>
        </p:nvSpPr>
        <p:spPr bwMode="auto">
          <a:xfrm>
            <a:off x="338144" y="1181259"/>
            <a:ext cx="847307" cy="847307"/>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3" name="TextBox 166"/>
          <p:cNvSpPr txBox="1"/>
          <p:nvPr/>
        </p:nvSpPr>
        <p:spPr>
          <a:xfrm>
            <a:off x="1430598" y="1094563"/>
            <a:ext cx="7206626" cy="1569660"/>
          </a:xfrm>
          <a:prstGeom prst="rect">
            <a:avLst/>
          </a:prstGeom>
          <a:noFill/>
        </p:spPr>
        <p:txBody>
          <a:bodyPr wrap="square" rtlCol="0">
            <a:spAutoFit/>
          </a:bodyPr>
          <a:lstStyle/>
          <a:p>
            <a:r>
              <a:rPr lang="en-US" sz="2400" dirty="0">
                <a:solidFill>
                  <a:schemeClr val="bg2"/>
                </a:solidFill>
              </a:rPr>
              <a:t>I. Modeling framework that enables construction of </a:t>
            </a:r>
            <a:r>
              <a:rPr lang="en-US" sz="2400" i="1" dirty="0">
                <a:solidFill>
                  <a:schemeClr val="bg2"/>
                </a:solidFill>
              </a:rPr>
              <a:t>compact</a:t>
            </a:r>
            <a:r>
              <a:rPr lang="en-US" sz="2400" dirty="0">
                <a:solidFill>
                  <a:schemeClr val="bg2"/>
                </a:solidFill>
              </a:rPr>
              <a:t> yet </a:t>
            </a:r>
            <a:r>
              <a:rPr lang="en-US" sz="2400" i="1" dirty="0">
                <a:solidFill>
                  <a:schemeClr val="bg2"/>
                </a:solidFill>
              </a:rPr>
              <a:t>accurate</a:t>
            </a:r>
            <a:r>
              <a:rPr lang="en-US" sz="2400" dirty="0">
                <a:solidFill>
                  <a:schemeClr val="bg2"/>
                </a:solidFill>
              </a:rPr>
              <a:t> models that capture the </a:t>
            </a:r>
            <a:r>
              <a:rPr lang="en-US" sz="2400" i="1" dirty="0" err="1">
                <a:solidFill>
                  <a:schemeClr val="bg2"/>
                </a:solidFill>
              </a:rPr>
              <a:t>spatio</a:t>
            </a:r>
            <a:r>
              <a:rPr lang="en-US" sz="2400" i="1" dirty="0">
                <a:solidFill>
                  <a:schemeClr val="bg2"/>
                </a:solidFill>
              </a:rPr>
              <a:t>-temporal</a:t>
            </a:r>
            <a:r>
              <a:rPr lang="en-US" sz="2400" dirty="0">
                <a:solidFill>
                  <a:schemeClr val="bg2"/>
                </a:solidFill>
              </a:rPr>
              <a:t> </a:t>
            </a:r>
            <a:r>
              <a:rPr lang="en-US" sz="2400" i="1" dirty="0">
                <a:solidFill>
                  <a:schemeClr val="bg2"/>
                </a:solidFill>
              </a:rPr>
              <a:t>dependent</a:t>
            </a:r>
            <a:r>
              <a:rPr lang="en-US" sz="2400" dirty="0">
                <a:solidFill>
                  <a:schemeClr val="bg2"/>
                </a:solidFill>
              </a:rPr>
              <a:t> structure and </a:t>
            </a:r>
            <a:r>
              <a:rPr lang="en-US" sz="2400" i="1" dirty="0">
                <a:solidFill>
                  <a:schemeClr val="bg2"/>
                </a:solidFill>
              </a:rPr>
              <a:t>long-range memory </a:t>
            </a:r>
            <a:r>
              <a:rPr lang="en-US" sz="2400" dirty="0">
                <a:solidFill>
                  <a:schemeClr val="bg2"/>
                </a:solidFill>
              </a:rPr>
              <a:t>of the CPS processes</a:t>
            </a:r>
            <a:endParaRPr lang="id-ID" sz="2400" b="1" dirty="0">
              <a:solidFill>
                <a:schemeClr val="bg2"/>
              </a:solidFill>
            </a:endParaRPr>
          </a:p>
        </p:txBody>
      </p:sp>
      <p:grpSp>
        <p:nvGrpSpPr>
          <p:cNvPr id="93" name="Group 212"/>
          <p:cNvGrpSpPr/>
          <p:nvPr/>
        </p:nvGrpSpPr>
        <p:grpSpPr>
          <a:xfrm>
            <a:off x="521817" y="1399415"/>
            <a:ext cx="451851" cy="449859"/>
            <a:chOff x="-365126" y="-2462213"/>
            <a:chExt cx="4321176" cy="4302126"/>
          </a:xfrm>
          <a:solidFill>
            <a:schemeClr val="bg1"/>
          </a:solidFill>
        </p:grpSpPr>
        <p:sp>
          <p:nvSpPr>
            <p:cNvPr id="94" name="Freeform 5"/>
            <p:cNvSpPr>
              <a:spLocks noEditPoints="1"/>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6"/>
            <p:cNvSpPr>
              <a:spLocks noEditPoints="1"/>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7"/>
            <p:cNvSpPr>
              <a:spLocks noEditPoints="1"/>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8"/>
            <p:cNvSpPr>
              <a:spLocks noEditPoints="1"/>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Oval 9"/>
            <p:cNvSpPr>
              <a:spLocks noChangeArrowheads="1"/>
            </p:cNvSpPr>
            <p:nvPr/>
          </p:nvSpPr>
          <p:spPr bwMode="auto">
            <a:xfrm>
              <a:off x="1266825" y="496888"/>
              <a:ext cx="269875" cy="2667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Oval 10"/>
            <p:cNvSpPr>
              <a:spLocks noChangeArrowheads="1"/>
            </p:cNvSpPr>
            <p:nvPr/>
          </p:nvSpPr>
          <p:spPr bwMode="auto">
            <a:xfrm>
              <a:off x="3417887" y="-1522413"/>
              <a:ext cx="269875" cy="2714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002999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68"/>
          <p:cNvPicPr>
            <a:picLocks noChangeAspect="1"/>
          </p:cNvPicPr>
          <p:nvPr/>
        </p:nvPicPr>
        <p:blipFill>
          <a:blip r:embed="rId3"/>
          <a:stretch>
            <a:fillRect/>
          </a:stretch>
        </p:blipFill>
        <p:spPr>
          <a:xfrm>
            <a:off x="239917" y="3964221"/>
            <a:ext cx="1779548" cy="2393010"/>
          </a:xfrm>
          <a:prstGeom prst="rect">
            <a:avLst/>
          </a:prstGeom>
        </p:spPr>
      </p:pic>
      <p:sp>
        <p:nvSpPr>
          <p:cNvPr id="51" name="Slide Number Placeholder 50"/>
          <p:cNvSpPr>
            <a:spLocks noGrp="1"/>
          </p:cNvSpPr>
          <p:nvPr>
            <p:ph type="sldNum" sz="quarter" idx="12"/>
          </p:nvPr>
        </p:nvSpPr>
        <p:spPr/>
        <p:txBody>
          <a:bodyPr/>
          <a:lstStyle/>
          <a:p>
            <a:fld id="{929874C7-10E7-490D-B9F0-6C8187C22D83}" type="slidenum">
              <a:rPr lang="en-US" smtClean="0"/>
              <a:t>49</a:t>
            </a:fld>
            <a:endParaRPr lang="en-US"/>
          </a:p>
        </p:txBody>
      </p:sp>
      <p:grpSp>
        <p:nvGrpSpPr>
          <p:cNvPr id="62" name="Group 61"/>
          <p:cNvGrpSpPr/>
          <p:nvPr/>
        </p:nvGrpSpPr>
        <p:grpSpPr>
          <a:xfrm>
            <a:off x="2906713" y="1721958"/>
            <a:ext cx="2998787" cy="3273425"/>
            <a:chOff x="1690688" y="1187432"/>
            <a:chExt cx="4600574" cy="4899043"/>
          </a:xfrm>
        </p:grpSpPr>
        <p:sp>
          <p:nvSpPr>
            <p:cNvPr id="5" name="Freeform 56"/>
            <p:cNvSpPr>
              <a:spLocks/>
            </p:cNvSpPr>
            <p:nvPr/>
          </p:nvSpPr>
          <p:spPr bwMode="auto">
            <a:xfrm>
              <a:off x="2682391" y="2528620"/>
              <a:ext cx="2756382" cy="3557855"/>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 name="Group 5"/>
            <p:cNvGrpSpPr/>
            <p:nvPr/>
          </p:nvGrpSpPr>
          <p:grpSpPr>
            <a:xfrm>
              <a:off x="1847045" y="1187432"/>
              <a:ext cx="4354390" cy="3446980"/>
              <a:chOff x="7223605" y="1034167"/>
              <a:chExt cx="4779675" cy="3671505"/>
            </a:xfrm>
            <a:solidFill>
              <a:schemeClr val="accent5">
                <a:alpha val="70000"/>
              </a:schemeClr>
            </a:solidFill>
          </p:grpSpPr>
          <p:sp>
            <p:nvSpPr>
              <p:cNvPr id="41" name="Oval 40"/>
              <p:cNvSpPr/>
              <p:nvPr/>
            </p:nvSpPr>
            <p:spPr>
              <a:xfrm>
                <a:off x="7223605" y="2907942"/>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Oval 41"/>
              <p:cNvSpPr/>
              <p:nvPr/>
            </p:nvSpPr>
            <p:spPr>
              <a:xfrm>
                <a:off x="8051873" y="4113273"/>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p:cNvSpPr/>
              <p:nvPr/>
            </p:nvSpPr>
            <p:spPr>
              <a:xfrm>
                <a:off x="8576155" y="1922081"/>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43"/>
              <p:cNvSpPr/>
              <p:nvPr/>
            </p:nvSpPr>
            <p:spPr>
              <a:xfrm>
                <a:off x="9722732" y="3212873"/>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Oval 44"/>
              <p:cNvSpPr/>
              <p:nvPr/>
            </p:nvSpPr>
            <p:spPr>
              <a:xfrm>
                <a:off x="8647793" y="259875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Oval 45"/>
              <p:cNvSpPr/>
              <p:nvPr/>
            </p:nvSpPr>
            <p:spPr>
              <a:xfrm>
                <a:off x="10147702" y="416441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Oval 46"/>
              <p:cNvSpPr/>
              <p:nvPr/>
            </p:nvSpPr>
            <p:spPr>
              <a:xfrm>
                <a:off x="11150960" y="2163063"/>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Oval 47"/>
              <p:cNvSpPr/>
              <p:nvPr/>
            </p:nvSpPr>
            <p:spPr>
              <a:xfrm>
                <a:off x="11294540" y="3501142"/>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Oval 48"/>
              <p:cNvSpPr/>
              <p:nvPr/>
            </p:nvSpPr>
            <p:spPr>
              <a:xfrm>
                <a:off x="9368362" y="1034167"/>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 name="Group 6"/>
            <p:cNvGrpSpPr/>
            <p:nvPr/>
          </p:nvGrpSpPr>
          <p:grpSpPr>
            <a:xfrm>
              <a:off x="1745794" y="1475048"/>
              <a:ext cx="4361990" cy="3503030"/>
              <a:chOff x="7071416" y="1121303"/>
              <a:chExt cx="4788017" cy="3731205"/>
            </a:xfrm>
            <a:solidFill>
              <a:schemeClr val="accent2">
                <a:alpha val="40000"/>
              </a:schemeClr>
            </a:solidFill>
          </p:grpSpPr>
          <p:sp>
            <p:nvSpPr>
              <p:cNvPr id="31" name="Oval 30"/>
              <p:cNvSpPr/>
              <p:nvPr/>
            </p:nvSpPr>
            <p:spPr>
              <a:xfrm>
                <a:off x="7071416" y="1970672"/>
                <a:ext cx="604144" cy="604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p:cNvSpPr/>
              <p:nvPr/>
            </p:nvSpPr>
            <p:spPr>
              <a:xfrm>
                <a:off x="10028885" y="2266337"/>
                <a:ext cx="778885" cy="7788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p:cNvSpPr/>
              <p:nvPr/>
            </p:nvSpPr>
            <p:spPr>
              <a:xfrm>
                <a:off x="8444595" y="4164419"/>
                <a:ext cx="688089" cy="6880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p:cNvSpPr/>
              <p:nvPr/>
            </p:nvSpPr>
            <p:spPr>
              <a:xfrm>
                <a:off x="10677336" y="3875937"/>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p:cNvSpPr/>
              <p:nvPr/>
            </p:nvSpPr>
            <p:spPr>
              <a:xfrm>
                <a:off x="11598565" y="2698248"/>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p:cNvSpPr/>
              <p:nvPr/>
            </p:nvSpPr>
            <p:spPr>
              <a:xfrm>
                <a:off x="7688405" y="2869385"/>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p:cNvSpPr/>
              <p:nvPr/>
            </p:nvSpPr>
            <p:spPr>
              <a:xfrm>
                <a:off x="9592298" y="1865334"/>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p:cNvSpPr/>
              <p:nvPr/>
            </p:nvSpPr>
            <p:spPr>
              <a:xfrm>
                <a:off x="7838577" y="1121303"/>
                <a:ext cx="759965" cy="7599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p:cNvSpPr/>
              <p:nvPr/>
            </p:nvSpPr>
            <p:spPr>
              <a:xfrm>
                <a:off x="9111041" y="3345133"/>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p:cNvSpPr/>
              <p:nvPr/>
            </p:nvSpPr>
            <p:spPr>
              <a:xfrm>
                <a:off x="11106733" y="2785942"/>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 name="Group 7"/>
            <p:cNvGrpSpPr/>
            <p:nvPr/>
          </p:nvGrpSpPr>
          <p:grpSpPr>
            <a:xfrm>
              <a:off x="2326098" y="1787632"/>
              <a:ext cx="3774188" cy="3235683"/>
              <a:chOff x="7242069" y="1000204"/>
              <a:chExt cx="4142805" cy="3446444"/>
            </a:xfrm>
            <a:solidFill>
              <a:schemeClr val="accent1">
                <a:alpha val="20000"/>
              </a:schemeClr>
            </a:solidFill>
          </p:grpSpPr>
          <p:sp>
            <p:nvSpPr>
              <p:cNvPr id="21" name="Oval 20"/>
              <p:cNvSpPr/>
              <p:nvPr/>
            </p:nvSpPr>
            <p:spPr>
              <a:xfrm>
                <a:off x="8373143" y="1000204"/>
                <a:ext cx="1180478" cy="11804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p:cNvSpPr/>
              <p:nvPr/>
            </p:nvSpPr>
            <p:spPr>
              <a:xfrm>
                <a:off x="9793458" y="1543897"/>
                <a:ext cx="673424" cy="6734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p:cNvSpPr/>
              <p:nvPr/>
            </p:nvSpPr>
            <p:spPr>
              <a:xfrm>
                <a:off x="7728795" y="3028844"/>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p:cNvSpPr/>
              <p:nvPr/>
            </p:nvSpPr>
            <p:spPr>
              <a:xfrm>
                <a:off x="10055853" y="2924511"/>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p:cNvSpPr/>
              <p:nvPr/>
            </p:nvSpPr>
            <p:spPr>
              <a:xfrm>
                <a:off x="7242069" y="1362158"/>
                <a:ext cx="550776" cy="5507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p:cNvSpPr/>
              <p:nvPr/>
            </p:nvSpPr>
            <p:spPr>
              <a:xfrm>
                <a:off x="7460786" y="2351919"/>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p:cNvSpPr/>
              <p:nvPr/>
            </p:nvSpPr>
            <p:spPr>
              <a:xfrm>
                <a:off x="10593255" y="2042438"/>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p:cNvSpPr/>
              <p:nvPr/>
            </p:nvSpPr>
            <p:spPr>
              <a:xfrm>
                <a:off x="11048082" y="1704777"/>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p:cNvSpPr/>
              <p:nvPr/>
            </p:nvSpPr>
            <p:spPr>
              <a:xfrm>
                <a:off x="11027370" y="3450791"/>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p:cNvSpPr/>
              <p:nvPr/>
            </p:nvSpPr>
            <p:spPr>
              <a:xfrm>
                <a:off x="8453970" y="3618181"/>
                <a:ext cx="828467" cy="8284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9" name="Oval 8"/>
            <p:cNvSpPr/>
            <p:nvPr/>
          </p:nvSpPr>
          <p:spPr>
            <a:xfrm>
              <a:off x="2444282" y="1314287"/>
              <a:ext cx="1380067" cy="1422217"/>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p:cNvSpPr/>
            <p:nvPr/>
          </p:nvSpPr>
          <p:spPr>
            <a:xfrm>
              <a:off x="4365175" y="1553384"/>
              <a:ext cx="1309284" cy="1349272"/>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p:cNvSpPr/>
            <p:nvPr/>
          </p:nvSpPr>
          <p:spPr>
            <a:xfrm>
              <a:off x="1690688" y="2890602"/>
              <a:ext cx="1309284" cy="1349272"/>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4981978" y="3088606"/>
              <a:ext cx="1309284" cy="1349272"/>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7" name="Group 56"/>
            <p:cNvGrpSpPr/>
            <p:nvPr/>
          </p:nvGrpSpPr>
          <p:grpSpPr>
            <a:xfrm>
              <a:off x="2072057" y="3272227"/>
              <a:ext cx="493350" cy="561786"/>
              <a:chOff x="-17462" y="-3175"/>
              <a:chExt cx="4600575" cy="5238750"/>
            </a:xfrm>
            <a:solidFill>
              <a:schemeClr val="bg1"/>
            </a:solidFill>
          </p:grpSpPr>
          <p:sp>
            <p:nvSpPr>
              <p:cNvPr id="58" name="Freeform 57"/>
              <p:cNvSpPr>
                <a:spLocks noEditPoints="1"/>
              </p:cNvSpPr>
              <p:nvPr/>
            </p:nvSpPr>
            <p:spPr bwMode="auto">
              <a:xfrm>
                <a:off x="-17462" y="-3175"/>
                <a:ext cx="4600575" cy="5238750"/>
              </a:xfrm>
              <a:custGeom>
                <a:avLst/>
                <a:gdLst>
                  <a:gd name="T0" fmla="*/ 899 w 1224"/>
                  <a:gd name="T1" fmla="*/ 44 h 1394"/>
                  <a:gd name="T2" fmla="*/ 318 w 1224"/>
                  <a:gd name="T3" fmla="*/ 92 h 1394"/>
                  <a:gd name="T4" fmla="*/ 105 w 1224"/>
                  <a:gd name="T5" fmla="*/ 367 h 1394"/>
                  <a:gd name="T6" fmla="*/ 105 w 1224"/>
                  <a:gd name="T7" fmla="*/ 538 h 1394"/>
                  <a:gd name="T8" fmla="*/ 109 w 1224"/>
                  <a:gd name="T9" fmla="*/ 554 h 1394"/>
                  <a:gd name="T10" fmla="*/ 60 w 1224"/>
                  <a:gd name="T11" fmla="*/ 631 h 1394"/>
                  <a:gd name="T12" fmla="*/ 22 w 1224"/>
                  <a:gd name="T13" fmla="*/ 686 h 1394"/>
                  <a:gd name="T14" fmla="*/ 22 w 1224"/>
                  <a:gd name="T15" fmla="*/ 687 h 1394"/>
                  <a:gd name="T16" fmla="*/ 56 w 1224"/>
                  <a:gd name="T17" fmla="*/ 841 h 1394"/>
                  <a:gd name="T18" fmla="*/ 77 w 1224"/>
                  <a:gd name="T19" fmla="*/ 914 h 1394"/>
                  <a:gd name="T20" fmla="*/ 116 w 1224"/>
                  <a:gd name="T21" fmla="*/ 1011 h 1394"/>
                  <a:gd name="T22" fmla="*/ 116 w 1224"/>
                  <a:gd name="T23" fmla="*/ 1080 h 1394"/>
                  <a:gd name="T24" fmla="*/ 263 w 1224"/>
                  <a:gd name="T25" fmla="*/ 1204 h 1394"/>
                  <a:gd name="T26" fmla="*/ 380 w 1224"/>
                  <a:gd name="T27" fmla="*/ 1292 h 1394"/>
                  <a:gd name="T28" fmla="*/ 962 w 1224"/>
                  <a:gd name="T29" fmla="*/ 1394 h 1394"/>
                  <a:gd name="T30" fmla="*/ 1068 w 1224"/>
                  <a:gd name="T31" fmla="*/ 1268 h 1394"/>
                  <a:gd name="T32" fmla="*/ 1034 w 1224"/>
                  <a:gd name="T33" fmla="*/ 991 h 1394"/>
                  <a:gd name="T34" fmla="*/ 1209 w 1224"/>
                  <a:gd name="T35" fmla="*/ 649 h 1394"/>
                  <a:gd name="T36" fmla="*/ 1099 w 1224"/>
                  <a:gd name="T37" fmla="*/ 184 h 1394"/>
                  <a:gd name="T38" fmla="*/ 976 w 1224"/>
                  <a:gd name="T39" fmla="*/ 943 h 1394"/>
                  <a:gd name="T40" fmla="*/ 994 w 1224"/>
                  <a:gd name="T41" fmla="*/ 1281 h 1394"/>
                  <a:gd name="T42" fmla="*/ 962 w 1224"/>
                  <a:gd name="T43" fmla="*/ 1319 h 1394"/>
                  <a:gd name="T44" fmla="*/ 455 w 1224"/>
                  <a:gd name="T45" fmla="*/ 1288 h 1394"/>
                  <a:gd name="T46" fmla="*/ 405 w 1224"/>
                  <a:gd name="T47" fmla="*/ 1098 h 1394"/>
                  <a:gd name="T48" fmla="*/ 263 w 1224"/>
                  <a:gd name="T49" fmla="*/ 1129 h 1394"/>
                  <a:gd name="T50" fmla="*/ 157 w 1224"/>
                  <a:gd name="T51" fmla="*/ 940 h 1394"/>
                  <a:gd name="T52" fmla="*/ 171 w 1224"/>
                  <a:gd name="T53" fmla="*/ 884 h 1394"/>
                  <a:gd name="T54" fmla="*/ 134 w 1224"/>
                  <a:gd name="T55" fmla="*/ 864 h 1394"/>
                  <a:gd name="T56" fmla="*/ 146 w 1224"/>
                  <a:gd name="T57" fmla="*/ 807 h 1394"/>
                  <a:gd name="T58" fmla="*/ 101 w 1224"/>
                  <a:gd name="T59" fmla="*/ 781 h 1394"/>
                  <a:gd name="T60" fmla="*/ 85 w 1224"/>
                  <a:gd name="T61" fmla="*/ 727 h 1394"/>
                  <a:gd name="T62" fmla="*/ 174 w 1224"/>
                  <a:gd name="T63" fmla="*/ 594 h 1394"/>
                  <a:gd name="T64" fmla="*/ 178 w 1224"/>
                  <a:gd name="T65" fmla="*/ 522 h 1394"/>
                  <a:gd name="T66" fmla="*/ 177 w 1224"/>
                  <a:gd name="T67" fmla="*/ 386 h 1394"/>
                  <a:gd name="T68" fmla="*/ 1135 w 1224"/>
                  <a:gd name="T69" fmla="*/ 638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4" h="1394">
                    <a:moveTo>
                      <a:pt x="1099" y="184"/>
                    </a:moveTo>
                    <a:cubicBezTo>
                      <a:pt x="1047" y="122"/>
                      <a:pt x="979" y="75"/>
                      <a:pt x="899" y="44"/>
                    </a:cubicBezTo>
                    <a:cubicBezTo>
                      <a:pt x="827" y="15"/>
                      <a:pt x="745" y="0"/>
                      <a:pt x="662" y="0"/>
                    </a:cubicBezTo>
                    <a:cubicBezTo>
                      <a:pt x="538" y="0"/>
                      <a:pt x="417" y="33"/>
                      <a:pt x="318" y="92"/>
                    </a:cubicBezTo>
                    <a:cubicBezTo>
                      <a:pt x="265" y="123"/>
                      <a:pt x="221" y="162"/>
                      <a:pt x="185" y="206"/>
                    </a:cubicBezTo>
                    <a:cubicBezTo>
                      <a:pt x="146" y="255"/>
                      <a:pt x="119" y="309"/>
                      <a:pt x="105" y="367"/>
                    </a:cubicBezTo>
                    <a:cubicBezTo>
                      <a:pt x="92" y="417"/>
                      <a:pt x="91" y="475"/>
                      <a:pt x="101" y="522"/>
                    </a:cubicBezTo>
                    <a:cubicBezTo>
                      <a:pt x="105" y="538"/>
                      <a:pt x="105" y="538"/>
                      <a:pt x="105" y="538"/>
                    </a:cubicBezTo>
                    <a:cubicBezTo>
                      <a:pt x="106" y="543"/>
                      <a:pt x="107" y="548"/>
                      <a:pt x="109" y="551"/>
                    </a:cubicBezTo>
                    <a:cubicBezTo>
                      <a:pt x="109" y="552"/>
                      <a:pt x="109" y="553"/>
                      <a:pt x="109" y="554"/>
                    </a:cubicBezTo>
                    <a:cubicBezTo>
                      <a:pt x="106" y="561"/>
                      <a:pt x="106" y="561"/>
                      <a:pt x="106" y="561"/>
                    </a:cubicBezTo>
                    <a:cubicBezTo>
                      <a:pt x="95" y="584"/>
                      <a:pt x="78" y="607"/>
                      <a:pt x="60" y="631"/>
                    </a:cubicBezTo>
                    <a:cubicBezTo>
                      <a:pt x="48" y="649"/>
                      <a:pt x="35" y="667"/>
                      <a:pt x="22" y="686"/>
                    </a:cubicBezTo>
                    <a:cubicBezTo>
                      <a:pt x="22" y="686"/>
                      <a:pt x="22" y="686"/>
                      <a:pt x="22" y="686"/>
                    </a:cubicBezTo>
                    <a:cubicBezTo>
                      <a:pt x="22" y="686"/>
                      <a:pt x="22" y="686"/>
                      <a:pt x="22" y="686"/>
                    </a:cubicBezTo>
                    <a:cubicBezTo>
                      <a:pt x="22" y="687"/>
                      <a:pt x="22" y="687"/>
                      <a:pt x="22" y="687"/>
                    </a:cubicBezTo>
                    <a:cubicBezTo>
                      <a:pt x="4" y="715"/>
                      <a:pt x="0" y="748"/>
                      <a:pt x="9" y="779"/>
                    </a:cubicBezTo>
                    <a:cubicBezTo>
                      <a:pt x="17" y="805"/>
                      <a:pt x="34" y="827"/>
                      <a:pt x="56" y="841"/>
                    </a:cubicBezTo>
                    <a:cubicBezTo>
                      <a:pt x="55" y="860"/>
                      <a:pt x="58" y="880"/>
                      <a:pt x="67" y="897"/>
                    </a:cubicBezTo>
                    <a:cubicBezTo>
                      <a:pt x="70" y="903"/>
                      <a:pt x="73" y="909"/>
                      <a:pt x="77" y="914"/>
                    </a:cubicBezTo>
                    <a:cubicBezTo>
                      <a:pt x="75" y="938"/>
                      <a:pt x="81" y="964"/>
                      <a:pt x="97" y="984"/>
                    </a:cubicBezTo>
                    <a:cubicBezTo>
                      <a:pt x="116" y="1011"/>
                      <a:pt x="116" y="1011"/>
                      <a:pt x="116" y="1011"/>
                    </a:cubicBezTo>
                    <a:cubicBezTo>
                      <a:pt x="116" y="1014"/>
                      <a:pt x="116" y="1019"/>
                      <a:pt x="116" y="1022"/>
                    </a:cubicBezTo>
                    <a:cubicBezTo>
                      <a:pt x="115" y="1038"/>
                      <a:pt x="113" y="1059"/>
                      <a:pt x="116" y="1080"/>
                    </a:cubicBezTo>
                    <a:cubicBezTo>
                      <a:pt x="120" y="1113"/>
                      <a:pt x="131" y="1140"/>
                      <a:pt x="151" y="1161"/>
                    </a:cubicBezTo>
                    <a:cubicBezTo>
                      <a:pt x="178" y="1189"/>
                      <a:pt x="216" y="1204"/>
                      <a:pt x="263" y="1204"/>
                    </a:cubicBezTo>
                    <a:cubicBezTo>
                      <a:pt x="294" y="1204"/>
                      <a:pt x="330" y="1198"/>
                      <a:pt x="373" y="1186"/>
                    </a:cubicBezTo>
                    <a:cubicBezTo>
                      <a:pt x="375" y="1213"/>
                      <a:pt x="378" y="1247"/>
                      <a:pt x="380" y="1292"/>
                    </a:cubicBezTo>
                    <a:cubicBezTo>
                      <a:pt x="383" y="1349"/>
                      <a:pt x="430" y="1394"/>
                      <a:pt x="488" y="1394"/>
                    </a:cubicBezTo>
                    <a:cubicBezTo>
                      <a:pt x="962" y="1394"/>
                      <a:pt x="962" y="1394"/>
                      <a:pt x="962" y="1394"/>
                    </a:cubicBezTo>
                    <a:cubicBezTo>
                      <a:pt x="994" y="1394"/>
                      <a:pt x="1024" y="1380"/>
                      <a:pt x="1045" y="1356"/>
                    </a:cubicBezTo>
                    <a:cubicBezTo>
                      <a:pt x="1065" y="1331"/>
                      <a:pt x="1074" y="1299"/>
                      <a:pt x="1068" y="1268"/>
                    </a:cubicBezTo>
                    <a:cubicBezTo>
                      <a:pt x="1025" y="1025"/>
                      <a:pt x="1025" y="1025"/>
                      <a:pt x="1025" y="1025"/>
                    </a:cubicBezTo>
                    <a:cubicBezTo>
                      <a:pt x="1023" y="1013"/>
                      <a:pt x="1026" y="1001"/>
                      <a:pt x="1034" y="991"/>
                    </a:cubicBezTo>
                    <a:cubicBezTo>
                      <a:pt x="1068" y="950"/>
                      <a:pt x="1108" y="901"/>
                      <a:pt x="1141" y="843"/>
                    </a:cubicBezTo>
                    <a:cubicBezTo>
                      <a:pt x="1177" y="780"/>
                      <a:pt x="1199" y="717"/>
                      <a:pt x="1209" y="649"/>
                    </a:cubicBezTo>
                    <a:cubicBezTo>
                      <a:pt x="1224" y="553"/>
                      <a:pt x="1221" y="464"/>
                      <a:pt x="1201" y="384"/>
                    </a:cubicBezTo>
                    <a:cubicBezTo>
                      <a:pt x="1182" y="308"/>
                      <a:pt x="1148" y="240"/>
                      <a:pt x="1099" y="184"/>
                    </a:cubicBezTo>
                    <a:close/>
                    <a:moveTo>
                      <a:pt x="1135" y="638"/>
                    </a:moveTo>
                    <a:cubicBezTo>
                      <a:pt x="1116" y="765"/>
                      <a:pt x="1049" y="857"/>
                      <a:pt x="976" y="943"/>
                    </a:cubicBezTo>
                    <a:cubicBezTo>
                      <a:pt x="954" y="969"/>
                      <a:pt x="945" y="1004"/>
                      <a:pt x="951" y="1038"/>
                    </a:cubicBezTo>
                    <a:cubicBezTo>
                      <a:pt x="994" y="1281"/>
                      <a:pt x="994" y="1281"/>
                      <a:pt x="994" y="1281"/>
                    </a:cubicBezTo>
                    <a:cubicBezTo>
                      <a:pt x="996" y="1290"/>
                      <a:pt x="993" y="1300"/>
                      <a:pt x="987" y="1308"/>
                    </a:cubicBezTo>
                    <a:cubicBezTo>
                      <a:pt x="981" y="1315"/>
                      <a:pt x="972" y="1319"/>
                      <a:pt x="962" y="1319"/>
                    </a:cubicBezTo>
                    <a:cubicBezTo>
                      <a:pt x="488" y="1319"/>
                      <a:pt x="488" y="1319"/>
                      <a:pt x="488" y="1319"/>
                    </a:cubicBezTo>
                    <a:cubicBezTo>
                      <a:pt x="470" y="1319"/>
                      <a:pt x="456" y="1306"/>
                      <a:pt x="455" y="1288"/>
                    </a:cubicBezTo>
                    <a:cubicBezTo>
                      <a:pt x="451" y="1206"/>
                      <a:pt x="446" y="1155"/>
                      <a:pt x="443" y="1127"/>
                    </a:cubicBezTo>
                    <a:cubicBezTo>
                      <a:pt x="441" y="1114"/>
                      <a:pt x="423" y="1098"/>
                      <a:pt x="405" y="1098"/>
                    </a:cubicBezTo>
                    <a:cubicBezTo>
                      <a:pt x="401" y="1098"/>
                      <a:pt x="398" y="1099"/>
                      <a:pt x="395" y="1100"/>
                    </a:cubicBezTo>
                    <a:cubicBezTo>
                      <a:pt x="336" y="1120"/>
                      <a:pt x="294" y="1129"/>
                      <a:pt x="263" y="1129"/>
                    </a:cubicBezTo>
                    <a:cubicBezTo>
                      <a:pt x="148" y="1129"/>
                      <a:pt x="208" y="1009"/>
                      <a:pt x="186" y="979"/>
                    </a:cubicBezTo>
                    <a:cubicBezTo>
                      <a:pt x="157" y="940"/>
                      <a:pt x="157" y="940"/>
                      <a:pt x="157" y="940"/>
                    </a:cubicBezTo>
                    <a:cubicBezTo>
                      <a:pt x="150" y="930"/>
                      <a:pt x="150" y="917"/>
                      <a:pt x="156" y="907"/>
                    </a:cubicBezTo>
                    <a:cubicBezTo>
                      <a:pt x="171" y="884"/>
                      <a:pt x="171" y="884"/>
                      <a:pt x="171" y="884"/>
                    </a:cubicBezTo>
                    <a:cubicBezTo>
                      <a:pt x="152" y="879"/>
                      <a:pt x="152" y="879"/>
                      <a:pt x="152" y="879"/>
                    </a:cubicBezTo>
                    <a:cubicBezTo>
                      <a:pt x="144" y="877"/>
                      <a:pt x="138" y="871"/>
                      <a:pt x="134" y="864"/>
                    </a:cubicBezTo>
                    <a:cubicBezTo>
                      <a:pt x="130" y="857"/>
                      <a:pt x="130" y="848"/>
                      <a:pt x="133" y="841"/>
                    </a:cubicBezTo>
                    <a:cubicBezTo>
                      <a:pt x="146" y="807"/>
                      <a:pt x="146" y="807"/>
                      <a:pt x="146" y="807"/>
                    </a:cubicBezTo>
                    <a:cubicBezTo>
                      <a:pt x="148" y="804"/>
                      <a:pt x="146" y="801"/>
                      <a:pt x="143" y="799"/>
                    </a:cubicBezTo>
                    <a:cubicBezTo>
                      <a:pt x="101" y="781"/>
                      <a:pt x="101" y="781"/>
                      <a:pt x="101" y="781"/>
                    </a:cubicBezTo>
                    <a:cubicBezTo>
                      <a:pt x="92" y="776"/>
                      <a:pt x="84" y="768"/>
                      <a:pt x="81" y="758"/>
                    </a:cubicBezTo>
                    <a:cubicBezTo>
                      <a:pt x="78" y="747"/>
                      <a:pt x="80" y="736"/>
                      <a:pt x="85" y="727"/>
                    </a:cubicBezTo>
                    <a:cubicBezTo>
                      <a:pt x="86" y="726"/>
                      <a:pt x="86" y="726"/>
                      <a:pt x="86" y="726"/>
                    </a:cubicBezTo>
                    <a:cubicBezTo>
                      <a:pt x="114" y="681"/>
                      <a:pt x="150" y="641"/>
                      <a:pt x="174" y="594"/>
                    </a:cubicBezTo>
                    <a:cubicBezTo>
                      <a:pt x="184" y="573"/>
                      <a:pt x="184" y="573"/>
                      <a:pt x="184" y="573"/>
                    </a:cubicBezTo>
                    <a:cubicBezTo>
                      <a:pt x="191" y="559"/>
                      <a:pt x="182" y="537"/>
                      <a:pt x="178" y="522"/>
                    </a:cubicBezTo>
                    <a:cubicBezTo>
                      <a:pt x="175" y="505"/>
                      <a:pt x="175" y="505"/>
                      <a:pt x="175" y="505"/>
                    </a:cubicBezTo>
                    <a:cubicBezTo>
                      <a:pt x="166" y="468"/>
                      <a:pt x="168" y="422"/>
                      <a:pt x="177" y="386"/>
                    </a:cubicBezTo>
                    <a:cubicBezTo>
                      <a:pt x="227" y="187"/>
                      <a:pt x="445" y="75"/>
                      <a:pt x="662" y="75"/>
                    </a:cubicBezTo>
                    <a:cubicBezTo>
                      <a:pt x="929" y="75"/>
                      <a:pt x="1195" y="247"/>
                      <a:pt x="1135" y="6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58"/>
              <p:cNvSpPr>
                <a:spLocks/>
              </p:cNvSpPr>
              <p:nvPr/>
            </p:nvSpPr>
            <p:spPr bwMode="auto">
              <a:xfrm>
                <a:off x="866776" y="496888"/>
                <a:ext cx="3243263" cy="2638425"/>
              </a:xfrm>
              <a:custGeom>
                <a:avLst/>
                <a:gdLst>
                  <a:gd name="T0" fmla="*/ 571 w 863"/>
                  <a:gd name="T1" fmla="*/ 31 h 702"/>
                  <a:gd name="T2" fmla="*/ 506 w 863"/>
                  <a:gd name="T3" fmla="*/ 7 h 702"/>
                  <a:gd name="T4" fmla="*/ 463 w 863"/>
                  <a:gd name="T5" fmla="*/ 16 h 702"/>
                  <a:gd name="T6" fmla="*/ 416 w 863"/>
                  <a:gd name="T7" fmla="*/ 0 h 702"/>
                  <a:gd name="T8" fmla="*/ 378 w 863"/>
                  <a:gd name="T9" fmla="*/ 10 h 702"/>
                  <a:gd name="T10" fmla="*/ 348 w 863"/>
                  <a:gd name="T11" fmla="*/ 7 h 702"/>
                  <a:gd name="T12" fmla="*/ 262 w 863"/>
                  <a:gd name="T13" fmla="*/ 36 h 702"/>
                  <a:gd name="T14" fmla="*/ 253 w 863"/>
                  <a:gd name="T15" fmla="*/ 36 h 702"/>
                  <a:gd name="T16" fmla="*/ 149 w 863"/>
                  <a:gd name="T17" fmla="*/ 84 h 702"/>
                  <a:gd name="T18" fmla="*/ 58 w 863"/>
                  <a:gd name="T19" fmla="*/ 191 h 702"/>
                  <a:gd name="T20" fmla="*/ 23 w 863"/>
                  <a:gd name="T21" fmla="*/ 242 h 702"/>
                  <a:gd name="T22" fmla="*/ 24 w 863"/>
                  <a:gd name="T23" fmla="*/ 250 h 702"/>
                  <a:gd name="T24" fmla="*/ 0 w 863"/>
                  <a:gd name="T25" fmla="*/ 326 h 702"/>
                  <a:gd name="T26" fmla="*/ 61 w 863"/>
                  <a:gd name="T27" fmla="*/ 438 h 702"/>
                  <a:gd name="T28" fmla="*/ 161 w 863"/>
                  <a:gd name="T29" fmla="*/ 509 h 702"/>
                  <a:gd name="T30" fmla="*/ 211 w 863"/>
                  <a:gd name="T31" fmla="*/ 496 h 702"/>
                  <a:gd name="T32" fmla="*/ 275 w 863"/>
                  <a:gd name="T33" fmla="*/ 535 h 702"/>
                  <a:gd name="T34" fmla="*/ 405 w 863"/>
                  <a:gd name="T35" fmla="*/ 626 h 702"/>
                  <a:gd name="T36" fmla="*/ 460 w 863"/>
                  <a:gd name="T37" fmla="*/ 614 h 702"/>
                  <a:gd name="T38" fmla="*/ 609 w 863"/>
                  <a:gd name="T39" fmla="*/ 702 h 702"/>
                  <a:gd name="T40" fmla="*/ 766 w 863"/>
                  <a:gd name="T41" fmla="*/ 594 h 702"/>
                  <a:gd name="T42" fmla="*/ 854 w 863"/>
                  <a:gd name="T43" fmla="*/ 446 h 702"/>
                  <a:gd name="T44" fmla="*/ 852 w 863"/>
                  <a:gd name="T45" fmla="*/ 415 h 702"/>
                  <a:gd name="T46" fmla="*/ 863 w 863"/>
                  <a:gd name="T47" fmla="*/ 365 h 702"/>
                  <a:gd name="T48" fmla="*/ 834 w 863"/>
                  <a:gd name="T49" fmla="*/ 288 h 702"/>
                  <a:gd name="T50" fmla="*/ 836 w 863"/>
                  <a:gd name="T51" fmla="*/ 270 h 702"/>
                  <a:gd name="T52" fmla="*/ 767 w 863"/>
                  <a:gd name="T53" fmla="*/ 164 h 702"/>
                  <a:gd name="T54" fmla="*/ 571 w 863"/>
                  <a:gd name="T55"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3" h="702">
                    <a:moveTo>
                      <a:pt x="571" y="31"/>
                    </a:moveTo>
                    <a:cubicBezTo>
                      <a:pt x="554" y="16"/>
                      <a:pt x="531" y="7"/>
                      <a:pt x="506" y="7"/>
                    </a:cubicBezTo>
                    <a:cubicBezTo>
                      <a:pt x="490" y="7"/>
                      <a:pt x="476" y="10"/>
                      <a:pt x="463" y="16"/>
                    </a:cubicBezTo>
                    <a:cubicBezTo>
                      <a:pt x="450" y="6"/>
                      <a:pt x="434" y="0"/>
                      <a:pt x="416" y="0"/>
                    </a:cubicBezTo>
                    <a:cubicBezTo>
                      <a:pt x="402" y="0"/>
                      <a:pt x="389" y="3"/>
                      <a:pt x="378" y="10"/>
                    </a:cubicBezTo>
                    <a:cubicBezTo>
                      <a:pt x="368" y="8"/>
                      <a:pt x="358" y="7"/>
                      <a:pt x="348" y="7"/>
                    </a:cubicBezTo>
                    <a:cubicBezTo>
                      <a:pt x="315" y="7"/>
                      <a:pt x="285" y="18"/>
                      <a:pt x="262" y="36"/>
                    </a:cubicBezTo>
                    <a:cubicBezTo>
                      <a:pt x="259" y="36"/>
                      <a:pt x="256" y="36"/>
                      <a:pt x="253" y="36"/>
                    </a:cubicBezTo>
                    <a:cubicBezTo>
                      <a:pt x="212" y="36"/>
                      <a:pt x="175" y="55"/>
                      <a:pt x="149" y="84"/>
                    </a:cubicBezTo>
                    <a:cubicBezTo>
                      <a:pt x="98" y="93"/>
                      <a:pt x="60" y="137"/>
                      <a:pt x="58" y="191"/>
                    </a:cubicBezTo>
                    <a:cubicBezTo>
                      <a:pt x="38" y="198"/>
                      <a:pt x="23" y="219"/>
                      <a:pt x="23" y="242"/>
                    </a:cubicBezTo>
                    <a:cubicBezTo>
                      <a:pt x="23" y="245"/>
                      <a:pt x="23" y="247"/>
                      <a:pt x="24" y="250"/>
                    </a:cubicBezTo>
                    <a:cubicBezTo>
                      <a:pt x="9" y="271"/>
                      <a:pt x="0" y="297"/>
                      <a:pt x="0" y="326"/>
                    </a:cubicBezTo>
                    <a:cubicBezTo>
                      <a:pt x="0" y="373"/>
                      <a:pt x="24" y="414"/>
                      <a:pt x="61" y="438"/>
                    </a:cubicBezTo>
                    <a:cubicBezTo>
                      <a:pt x="75" y="479"/>
                      <a:pt x="114" y="509"/>
                      <a:pt x="161" y="509"/>
                    </a:cubicBezTo>
                    <a:cubicBezTo>
                      <a:pt x="179" y="509"/>
                      <a:pt x="196" y="504"/>
                      <a:pt x="211" y="496"/>
                    </a:cubicBezTo>
                    <a:cubicBezTo>
                      <a:pt x="226" y="516"/>
                      <a:pt x="249" y="531"/>
                      <a:pt x="275" y="535"/>
                    </a:cubicBezTo>
                    <a:cubicBezTo>
                      <a:pt x="294" y="588"/>
                      <a:pt x="345" y="626"/>
                      <a:pt x="405" y="626"/>
                    </a:cubicBezTo>
                    <a:cubicBezTo>
                      <a:pt x="424" y="626"/>
                      <a:pt x="443" y="622"/>
                      <a:pt x="460" y="614"/>
                    </a:cubicBezTo>
                    <a:cubicBezTo>
                      <a:pt x="489" y="667"/>
                      <a:pt x="545" y="702"/>
                      <a:pt x="609" y="702"/>
                    </a:cubicBezTo>
                    <a:cubicBezTo>
                      <a:pt x="681" y="702"/>
                      <a:pt x="742" y="658"/>
                      <a:pt x="766" y="594"/>
                    </a:cubicBezTo>
                    <a:cubicBezTo>
                      <a:pt x="819" y="565"/>
                      <a:pt x="854" y="510"/>
                      <a:pt x="854" y="446"/>
                    </a:cubicBezTo>
                    <a:cubicBezTo>
                      <a:pt x="854" y="435"/>
                      <a:pt x="853" y="425"/>
                      <a:pt x="852" y="415"/>
                    </a:cubicBezTo>
                    <a:cubicBezTo>
                      <a:pt x="859" y="400"/>
                      <a:pt x="863" y="383"/>
                      <a:pt x="863" y="365"/>
                    </a:cubicBezTo>
                    <a:cubicBezTo>
                      <a:pt x="863" y="335"/>
                      <a:pt x="852" y="308"/>
                      <a:pt x="834" y="288"/>
                    </a:cubicBezTo>
                    <a:cubicBezTo>
                      <a:pt x="835" y="282"/>
                      <a:pt x="836" y="276"/>
                      <a:pt x="836" y="270"/>
                    </a:cubicBezTo>
                    <a:cubicBezTo>
                      <a:pt x="836" y="223"/>
                      <a:pt x="808" y="182"/>
                      <a:pt x="767" y="164"/>
                    </a:cubicBezTo>
                    <a:cubicBezTo>
                      <a:pt x="734" y="87"/>
                      <a:pt x="659" y="33"/>
                      <a:pt x="571" y="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50" name="Straight Connector 632"/>
          <p:cNvCxnSpPr/>
          <p:nvPr/>
        </p:nvCxnSpPr>
        <p:spPr>
          <a:xfrm flipH="1">
            <a:off x="2870700" y="3521161"/>
            <a:ext cx="405756" cy="45737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634"/>
          <p:cNvCxnSpPr/>
          <p:nvPr/>
        </p:nvCxnSpPr>
        <p:spPr>
          <a:xfrm flipH="1" flipV="1">
            <a:off x="1936291" y="3975536"/>
            <a:ext cx="939743" cy="3002"/>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65" name="Freeform 70"/>
          <p:cNvSpPr>
            <a:spLocks noEditPoints="1"/>
          </p:cNvSpPr>
          <p:nvPr/>
        </p:nvSpPr>
        <p:spPr bwMode="auto">
          <a:xfrm>
            <a:off x="5236182" y="3193522"/>
            <a:ext cx="455551" cy="455551"/>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6"/>
          </a:solidFill>
          <a:ln>
            <a:noFill/>
          </a:ln>
          <a:effectLst>
            <a:outerShdw blurRad="76200" dist="787400" dir="6540000" sy="-23000" kx="800400" algn="br" rotWithShape="0">
              <a:prstClr val="black">
                <a:alpha val="46000"/>
              </a:prstClr>
            </a:outerShdw>
          </a:effectLst>
          <a:extLst/>
        </p:spPr>
        <p:txBody>
          <a:bodyPr vert="horz" wrap="square" lIns="91440" tIns="45720" rIns="91440" bIns="45720" numCol="1" anchor="t" anchorCtr="0" compatLnSpc="1">
            <a:prstTxWarp prst="textNoShape">
              <a:avLst/>
            </a:prstTxWarp>
          </a:bodyPr>
          <a:lstStyle/>
          <a:p>
            <a:endParaRPr lang="id-ID"/>
          </a:p>
        </p:txBody>
      </p:sp>
      <p:cxnSp>
        <p:nvCxnSpPr>
          <p:cNvPr id="66" name="Straight Connector 164"/>
          <p:cNvCxnSpPr/>
          <p:nvPr/>
        </p:nvCxnSpPr>
        <p:spPr>
          <a:xfrm flipV="1">
            <a:off x="5580419" y="1922675"/>
            <a:ext cx="325081" cy="116311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Straight Connector 165"/>
          <p:cNvCxnSpPr/>
          <p:nvPr/>
        </p:nvCxnSpPr>
        <p:spPr>
          <a:xfrm>
            <a:off x="5905500" y="1922675"/>
            <a:ext cx="2137782"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72" name="TextBox 170"/>
          <p:cNvSpPr txBox="1"/>
          <p:nvPr/>
        </p:nvSpPr>
        <p:spPr>
          <a:xfrm>
            <a:off x="5905500" y="1512802"/>
            <a:ext cx="2848417" cy="400110"/>
          </a:xfrm>
          <a:prstGeom prst="rect">
            <a:avLst/>
          </a:prstGeom>
          <a:noFill/>
        </p:spPr>
        <p:txBody>
          <a:bodyPr wrap="square" rtlCol="0">
            <a:spAutoFit/>
          </a:bodyPr>
          <a:lstStyle/>
          <a:p>
            <a:r>
              <a:rPr lang="en-US" sz="2000" dirty="0"/>
              <a:t>Large scale deployment</a:t>
            </a:r>
            <a:endParaRPr lang="id-ID" sz="2000" dirty="0"/>
          </a:p>
        </p:txBody>
      </p:sp>
      <p:sp>
        <p:nvSpPr>
          <p:cNvPr id="76" name="Title 2"/>
          <p:cNvSpPr>
            <a:spLocks noGrp="1"/>
          </p:cNvSpPr>
          <p:nvPr>
            <p:ph type="title"/>
          </p:nvPr>
        </p:nvSpPr>
        <p:spPr>
          <a:xfrm>
            <a:off x="0" y="-75755"/>
            <a:ext cx="9011286" cy="908882"/>
          </a:xfrm>
        </p:spPr>
        <p:txBody>
          <a:bodyPr>
            <a:noAutofit/>
          </a:bodyPr>
          <a:lstStyle/>
          <a:p>
            <a:r>
              <a:rPr lang="en-US" altLang="zh-CN" dirty="0"/>
              <a:t>Handling with extremely large data</a:t>
            </a:r>
            <a:endParaRPr lang="en-US" dirty="0"/>
          </a:p>
        </p:txBody>
      </p:sp>
      <p:pic>
        <p:nvPicPr>
          <p:cNvPr id="18434" name="Picture 2" descr="Global City Team Challenge graph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785" y="2032835"/>
            <a:ext cx="2378305" cy="237830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http://upload.wikimedia.org/wikipedia/commons/thumb/d/d8/Benzopyrene_DNA_adduct_1JDG.png/555px-Benzopyrene_DNA_adduct_1JD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1648" y="4264340"/>
            <a:ext cx="780826" cy="1080494"/>
          </a:xfrm>
          <a:prstGeom prst="rect">
            <a:avLst/>
          </a:prstGeom>
          <a:noFill/>
          <a:extLst>
            <a:ext uri="{909E8E84-426E-40DD-AFC4-6F175D3DCCD1}">
              <a14:hiddenFill xmlns:a14="http://schemas.microsoft.com/office/drawing/2010/main">
                <a:solidFill>
                  <a:srgbClr val="FFFFFF"/>
                </a:solidFill>
              </a14:hiddenFill>
            </a:ext>
          </a:extLst>
        </p:spPr>
      </p:pic>
      <p:sp>
        <p:nvSpPr>
          <p:cNvPr id="79" name="圆角矩形 78"/>
          <p:cNvSpPr/>
          <p:nvPr/>
        </p:nvSpPr>
        <p:spPr>
          <a:xfrm>
            <a:off x="2103257" y="4203192"/>
            <a:ext cx="1084029" cy="12378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16200000">
            <a:off x="978208" y="5352184"/>
            <a:ext cx="419100" cy="24765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82" name="直接箭头连接符 81"/>
          <p:cNvCxnSpPr/>
          <p:nvPr/>
        </p:nvCxnSpPr>
        <p:spPr>
          <a:xfrm flipH="1" flipV="1">
            <a:off x="472307" y="4561640"/>
            <a:ext cx="66675" cy="420208"/>
          </a:xfrm>
          <a:prstGeom prst="straightConnector1">
            <a:avLst/>
          </a:prstGeom>
          <a:ln w="381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85" name="椭圆 84"/>
          <p:cNvSpPr/>
          <p:nvPr/>
        </p:nvSpPr>
        <p:spPr>
          <a:xfrm>
            <a:off x="403054" y="5093013"/>
            <a:ext cx="419100" cy="24765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86" name="直接箭头连接符 85"/>
          <p:cNvCxnSpPr/>
          <p:nvPr/>
        </p:nvCxnSpPr>
        <p:spPr>
          <a:xfrm flipV="1">
            <a:off x="1365270" y="5266459"/>
            <a:ext cx="310456" cy="191660"/>
          </a:xfrm>
          <a:prstGeom prst="straightConnector1">
            <a:avLst/>
          </a:prstGeom>
          <a:ln w="381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90" name="直接箭头连接符 89"/>
          <p:cNvCxnSpPr/>
          <p:nvPr/>
        </p:nvCxnSpPr>
        <p:spPr>
          <a:xfrm>
            <a:off x="1897105" y="4868685"/>
            <a:ext cx="397228" cy="7661"/>
          </a:xfrm>
          <a:prstGeom prst="straightConnector1">
            <a:avLst/>
          </a:prstGeom>
          <a:ln w="381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pic>
        <p:nvPicPr>
          <p:cNvPr id="89" name="Picture 2" descr="Image result for High seq x"/>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0994" y="5641377"/>
            <a:ext cx="1278513" cy="1096543"/>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接箭头连接符 92"/>
          <p:cNvCxnSpPr/>
          <p:nvPr/>
        </p:nvCxnSpPr>
        <p:spPr>
          <a:xfrm>
            <a:off x="2294333" y="5281004"/>
            <a:ext cx="0" cy="404555"/>
          </a:xfrm>
          <a:prstGeom prst="straightConnector1">
            <a:avLst/>
          </a:prstGeom>
          <a:ln w="381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98" name="TextBox 170"/>
          <p:cNvSpPr txBox="1"/>
          <p:nvPr/>
        </p:nvSpPr>
        <p:spPr>
          <a:xfrm>
            <a:off x="777530" y="3485558"/>
            <a:ext cx="2273471" cy="400110"/>
          </a:xfrm>
          <a:prstGeom prst="rect">
            <a:avLst/>
          </a:prstGeom>
          <a:noFill/>
        </p:spPr>
        <p:txBody>
          <a:bodyPr wrap="square" rtlCol="0">
            <a:spAutoFit/>
          </a:bodyPr>
          <a:lstStyle/>
          <a:p>
            <a:r>
              <a:rPr lang="en-US" altLang="zh-CN" sz="2000" dirty="0"/>
              <a:t>Intrinsic complexity</a:t>
            </a:r>
            <a:endParaRPr lang="id-ID" sz="2000" dirty="0"/>
          </a:p>
        </p:txBody>
      </p:sp>
      <p:pic>
        <p:nvPicPr>
          <p:cNvPr id="18436" name="Picture 4" descr="Image result for ACTG sequen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6453" y="5093013"/>
            <a:ext cx="2201995" cy="1647294"/>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接箭头连接符 100"/>
          <p:cNvCxnSpPr/>
          <p:nvPr/>
        </p:nvCxnSpPr>
        <p:spPr>
          <a:xfrm flipV="1">
            <a:off x="538982" y="3494969"/>
            <a:ext cx="11192" cy="420208"/>
          </a:xfrm>
          <a:prstGeom prst="straightConnector1">
            <a:avLst/>
          </a:prstGeom>
          <a:ln w="381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pic>
        <p:nvPicPr>
          <p:cNvPr id="103" name="Picture 1"/>
          <p:cNvPicPr>
            <a:picLocks noChangeAspect="1"/>
          </p:cNvPicPr>
          <p:nvPr/>
        </p:nvPicPr>
        <p:blipFill>
          <a:blip r:embed="rId8"/>
          <a:stretch>
            <a:fillRect/>
          </a:stretch>
        </p:blipFill>
        <p:spPr>
          <a:xfrm>
            <a:off x="296763" y="1914136"/>
            <a:ext cx="1742368" cy="1414019"/>
          </a:xfrm>
          <a:prstGeom prst="rect">
            <a:avLst/>
          </a:prstGeom>
        </p:spPr>
      </p:pic>
      <p:cxnSp>
        <p:nvCxnSpPr>
          <p:cNvPr id="104" name="直接箭头连接符 103"/>
          <p:cNvCxnSpPr/>
          <p:nvPr/>
        </p:nvCxnSpPr>
        <p:spPr>
          <a:xfrm>
            <a:off x="3058208" y="6206064"/>
            <a:ext cx="459980" cy="7629"/>
          </a:xfrm>
          <a:prstGeom prst="straightConnector1">
            <a:avLst/>
          </a:prstGeom>
          <a:ln w="381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106" name="TextBox 170"/>
          <p:cNvSpPr txBox="1"/>
          <p:nvPr/>
        </p:nvSpPr>
        <p:spPr>
          <a:xfrm>
            <a:off x="6346052" y="4425162"/>
            <a:ext cx="2415215" cy="338554"/>
          </a:xfrm>
          <a:prstGeom prst="rect">
            <a:avLst/>
          </a:prstGeom>
          <a:noFill/>
        </p:spPr>
        <p:txBody>
          <a:bodyPr wrap="square" rtlCol="0">
            <a:spAutoFit/>
          </a:bodyPr>
          <a:lstStyle/>
          <a:p>
            <a:r>
              <a:rPr lang="en-US" sz="1600" dirty="0">
                <a:solidFill>
                  <a:srgbClr val="C00000"/>
                </a:solidFill>
              </a:rPr>
              <a:t>Smart grid/Smart cities…</a:t>
            </a:r>
            <a:endParaRPr lang="id-ID" sz="1600" dirty="0">
              <a:solidFill>
                <a:srgbClr val="C00000"/>
              </a:solidFill>
            </a:endParaRPr>
          </a:p>
        </p:txBody>
      </p:sp>
      <p:sp>
        <p:nvSpPr>
          <p:cNvPr id="107" name="TextBox 170"/>
          <p:cNvSpPr txBox="1"/>
          <p:nvPr/>
        </p:nvSpPr>
        <p:spPr>
          <a:xfrm>
            <a:off x="75336" y="1625169"/>
            <a:ext cx="1958461" cy="338554"/>
          </a:xfrm>
          <a:prstGeom prst="rect">
            <a:avLst/>
          </a:prstGeom>
          <a:noFill/>
        </p:spPr>
        <p:txBody>
          <a:bodyPr wrap="square" rtlCol="0">
            <a:spAutoFit/>
          </a:bodyPr>
          <a:lstStyle/>
          <a:p>
            <a:r>
              <a:rPr lang="en-US" sz="1600" dirty="0">
                <a:solidFill>
                  <a:srgbClr val="C00000"/>
                </a:solidFill>
              </a:rPr>
              <a:t>Physiological sensing</a:t>
            </a:r>
            <a:endParaRPr lang="id-ID" sz="1600" dirty="0">
              <a:solidFill>
                <a:srgbClr val="C00000"/>
              </a:solidFill>
            </a:endParaRPr>
          </a:p>
        </p:txBody>
      </p:sp>
      <p:sp>
        <p:nvSpPr>
          <p:cNvPr id="108" name="TextBox 170"/>
          <p:cNvSpPr txBox="1"/>
          <p:nvPr/>
        </p:nvSpPr>
        <p:spPr>
          <a:xfrm>
            <a:off x="3441550" y="5225233"/>
            <a:ext cx="1958461" cy="338554"/>
          </a:xfrm>
          <a:prstGeom prst="rect">
            <a:avLst/>
          </a:prstGeom>
          <a:noFill/>
        </p:spPr>
        <p:txBody>
          <a:bodyPr wrap="square" rtlCol="0">
            <a:spAutoFit/>
          </a:bodyPr>
          <a:lstStyle/>
          <a:p>
            <a:r>
              <a:rPr lang="en-US" sz="1600" dirty="0">
                <a:solidFill>
                  <a:srgbClr val="C00000"/>
                </a:solidFill>
              </a:rPr>
              <a:t>Genomics sensing</a:t>
            </a:r>
            <a:endParaRPr lang="id-ID" sz="1600" dirty="0">
              <a:solidFill>
                <a:srgbClr val="C00000"/>
              </a:solidFill>
            </a:endParaRPr>
          </a:p>
        </p:txBody>
      </p:sp>
      <p:sp>
        <p:nvSpPr>
          <p:cNvPr id="115" name="文本框 114"/>
          <p:cNvSpPr txBox="1"/>
          <p:nvPr/>
        </p:nvSpPr>
        <p:spPr>
          <a:xfrm>
            <a:off x="6104824" y="5331616"/>
            <a:ext cx="3039176" cy="707886"/>
          </a:xfrm>
          <a:prstGeom prst="rect">
            <a:avLst/>
          </a:prstGeom>
          <a:noFill/>
        </p:spPr>
        <p:txBody>
          <a:bodyPr wrap="square" rtlCol="0">
            <a:spAutoFit/>
          </a:bodyPr>
          <a:lstStyle/>
          <a:p>
            <a:r>
              <a:rPr lang="en-US" sz="2000" b="1" i="1" u="sng" dirty="0">
                <a:solidFill>
                  <a:srgbClr val="C00000"/>
                </a:solidFill>
              </a:rPr>
              <a:t>Beyond</a:t>
            </a:r>
            <a:r>
              <a:rPr lang="en-US" sz="2000" b="1" u="sng" dirty="0"/>
              <a:t> computing power we have easy access to !</a:t>
            </a:r>
          </a:p>
        </p:txBody>
      </p:sp>
      <p:sp>
        <p:nvSpPr>
          <p:cNvPr id="116" name="圆角矩形 115"/>
          <p:cNvSpPr/>
          <p:nvPr/>
        </p:nvSpPr>
        <p:spPr>
          <a:xfrm>
            <a:off x="5995394" y="5340663"/>
            <a:ext cx="3015892" cy="78391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7" name="直接箭头连接符 116"/>
          <p:cNvCxnSpPr/>
          <p:nvPr/>
        </p:nvCxnSpPr>
        <p:spPr>
          <a:xfrm>
            <a:off x="5391941" y="5728804"/>
            <a:ext cx="459980" cy="7629"/>
          </a:xfrm>
          <a:prstGeom prst="straightConnector1">
            <a:avLst/>
          </a:prstGeom>
          <a:ln w="381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118" name="直接箭头连接符 117"/>
          <p:cNvCxnSpPr/>
          <p:nvPr/>
        </p:nvCxnSpPr>
        <p:spPr>
          <a:xfrm>
            <a:off x="7436062" y="4801163"/>
            <a:ext cx="3750" cy="355754"/>
          </a:xfrm>
          <a:prstGeom prst="straightConnector1">
            <a:avLst/>
          </a:prstGeom>
          <a:ln w="38100">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121" name="TextBox 338"/>
          <p:cNvSpPr txBox="1"/>
          <p:nvPr/>
        </p:nvSpPr>
        <p:spPr>
          <a:xfrm>
            <a:off x="67027" y="892678"/>
            <a:ext cx="5513392" cy="523220"/>
          </a:xfrm>
          <a:prstGeom prst="rect">
            <a:avLst/>
          </a:prstGeom>
          <a:noFill/>
        </p:spPr>
        <p:txBody>
          <a:bodyPr wrap="square" rtlCol="0">
            <a:spAutoFit/>
          </a:bodyPr>
          <a:lstStyle/>
          <a:p>
            <a:r>
              <a:rPr lang="en-US" altLang="zh-CN" sz="2800" i="1" u="sng" dirty="0">
                <a:solidFill>
                  <a:schemeClr val="accent5"/>
                </a:solidFill>
              </a:rPr>
              <a:t>Exorbitantly large </a:t>
            </a:r>
            <a:r>
              <a:rPr lang="en-US" altLang="zh-CN" sz="2800" u="sng" dirty="0"/>
              <a:t>data generation </a:t>
            </a:r>
            <a:endParaRPr lang="id-ID" sz="2800" u="sng" dirty="0"/>
          </a:p>
        </p:txBody>
      </p:sp>
    </p:spTree>
    <p:extLst>
      <p:ext uri="{BB962C8B-B14F-4D97-AF65-F5344CB8AC3E}">
        <p14:creationId xmlns:p14="http://schemas.microsoft.com/office/powerpoint/2010/main" val="293835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fade">
                                      <p:cBhvr>
                                        <p:cTn id="14" dur="1000"/>
                                        <p:tgtEl>
                                          <p:spTgt spid="66"/>
                                        </p:tgtEl>
                                      </p:cBhvr>
                                    </p:animEffect>
                                    <p:anim calcmode="lin" valueType="num">
                                      <p:cBhvr>
                                        <p:cTn id="15" dur="1000" fill="hold"/>
                                        <p:tgtEl>
                                          <p:spTgt spid="66"/>
                                        </p:tgtEl>
                                        <p:attrNameLst>
                                          <p:attrName>ppt_x</p:attrName>
                                        </p:attrNameLst>
                                      </p:cBhvr>
                                      <p:tavLst>
                                        <p:tav tm="0">
                                          <p:val>
                                            <p:strVal val="#ppt_x"/>
                                          </p:val>
                                        </p:tav>
                                        <p:tav tm="100000">
                                          <p:val>
                                            <p:strVal val="#ppt_x"/>
                                          </p:val>
                                        </p:tav>
                                      </p:tavLst>
                                    </p:anim>
                                    <p:anim calcmode="lin" valueType="num">
                                      <p:cBhvr>
                                        <p:cTn id="16" dur="1000" fill="hold"/>
                                        <p:tgtEl>
                                          <p:spTgt spid="6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anim calcmode="lin" valueType="num">
                                      <p:cBhvr>
                                        <p:cTn id="20" dur="1000" fill="hold"/>
                                        <p:tgtEl>
                                          <p:spTgt spid="67"/>
                                        </p:tgtEl>
                                        <p:attrNameLst>
                                          <p:attrName>ppt_x</p:attrName>
                                        </p:attrNameLst>
                                      </p:cBhvr>
                                      <p:tavLst>
                                        <p:tav tm="0">
                                          <p:val>
                                            <p:strVal val="#ppt_x"/>
                                          </p:val>
                                        </p:tav>
                                        <p:tav tm="100000">
                                          <p:val>
                                            <p:strVal val="#ppt_x"/>
                                          </p:val>
                                        </p:tav>
                                      </p:tavLst>
                                    </p:anim>
                                    <p:anim calcmode="lin" valueType="num">
                                      <p:cBhvr>
                                        <p:cTn id="21"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500"/>
                                        <p:tgtEl>
                                          <p:spTgt spid="8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fade">
                                      <p:cBhvr>
                                        <p:cTn id="51" dur="500"/>
                                        <p:tgtEl>
                                          <p:spTgt spid="93"/>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fade">
                                      <p:cBhvr>
                                        <p:cTn id="56" dur="1000"/>
                                        <p:tgtEl>
                                          <p:spTgt spid="98"/>
                                        </p:tgtEl>
                                      </p:cBhvr>
                                    </p:animEffect>
                                    <p:anim calcmode="lin" valueType="num">
                                      <p:cBhvr>
                                        <p:cTn id="57" dur="1000" fill="hold"/>
                                        <p:tgtEl>
                                          <p:spTgt spid="98"/>
                                        </p:tgtEl>
                                        <p:attrNameLst>
                                          <p:attrName>ppt_x</p:attrName>
                                        </p:attrNameLst>
                                      </p:cBhvr>
                                      <p:tavLst>
                                        <p:tav tm="0">
                                          <p:val>
                                            <p:strVal val="#ppt_x"/>
                                          </p:val>
                                        </p:tav>
                                        <p:tav tm="100000">
                                          <p:val>
                                            <p:strVal val="#ppt_x"/>
                                          </p:val>
                                        </p:tav>
                                      </p:tavLst>
                                    </p:anim>
                                    <p:anim calcmode="lin" valueType="num">
                                      <p:cBhvr>
                                        <p:cTn id="58"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fade">
                                      <p:cBhvr>
                                        <p:cTn id="63" dur="500"/>
                                        <p:tgtEl>
                                          <p:spTgt spid="10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06"/>
                                        </p:tgtEl>
                                        <p:attrNameLst>
                                          <p:attrName>style.visibility</p:attrName>
                                        </p:attrNameLst>
                                      </p:cBhvr>
                                      <p:to>
                                        <p:strVal val="visible"/>
                                      </p:to>
                                    </p:set>
                                    <p:animEffect transition="in" filter="fade">
                                      <p:cBhvr>
                                        <p:cTn id="73" dur="1000"/>
                                        <p:tgtEl>
                                          <p:spTgt spid="106"/>
                                        </p:tgtEl>
                                      </p:cBhvr>
                                    </p:animEffect>
                                    <p:anim calcmode="lin" valueType="num">
                                      <p:cBhvr>
                                        <p:cTn id="74" dur="1000" fill="hold"/>
                                        <p:tgtEl>
                                          <p:spTgt spid="106"/>
                                        </p:tgtEl>
                                        <p:attrNameLst>
                                          <p:attrName>ppt_x</p:attrName>
                                        </p:attrNameLst>
                                      </p:cBhvr>
                                      <p:tavLst>
                                        <p:tav tm="0">
                                          <p:val>
                                            <p:strVal val="#ppt_x"/>
                                          </p:val>
                                        </p:tav>
                                        <p:tav tm="100000">
                                          <p:val>
                                            <p:strVal val="#ppt_x"/>
                                          </p:val>
                                        </p:tav>
                                      </p:tavLst>
                                    </p:anim>
                                    <p:anim calcmode="lin" valueType="num">
                                      <p:cBhvr>
                                        <p:cTn id="75"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07"/>
                                        </p:tgtEl>
                                        <p:attrNameLst>
                                          <p:attrName>style.visibility</p:attrName>
                                        </p:attrNameLst>
                                      </p:cBhvr>
                                      <p:to>
                                        <p:strVal val="visible"/>
                                      </p:to>
                                    </p:set>
                                    <p:animEffect transition="in" filter="fade">
                                      <p:cBhvr>
                                        <p:cTn id="80" dur="1000"/>
                                        <p:tgtEl>
                                          <p:spTgt spid="107"/>
                                        </p:tgtEl>
                                      </p:cBhvr>
                                    </p:animEffect>
                                    <p:anim calcmode="lin" valueType="num">
                                      <p:cBhvr>
                                        <p:cTn id="81" dur="1000" fill="hold"/>
                                        <p:tgtEl>
                                          <p:spTgt spid="107"/>
                                        </p:tgtEl>
                                        <p:attrNameLst>
                                          <p:attrName>ppt_x</p:attrName>
                                        </p:attrNameLst>
                                      </p:cBhvr>
                                      <p:tavLst>
                                        <p:tav tm="0">
                                          <p:val>
                                            <p:strVal val="#ppt_x"/>
                                          </p:val>
                                        </p:tav>
                                        <p:tav tm="100000">
                                          <p:val>
                                            <p:strVal val="#ppt_x"/>
                                          </p:val>
                                        </p:tav>
                                      </p:tavLst>
                                    </p:anim>
                                    <p:anim calcmode="lin" valueType="num">
                                      <p:cBhvr>
                                        <p:cTn id="82"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Effect transition="in" filter="fade">
                                      <p:cBhvr>
                                        <p:cTn id="87" dur="1000"/>
                                        <p:tgtEl>
                                          <p:spTgt spid="108"/>
                                        </p:tgtEl>
                                      </p:cBhvr>
                                    </p:animEffect>
                                    <p:anim calcmode="lin" valueType="num">
                                      <p:cBhvr>
                                        <p:cTn id="88" dur="1000" fill="hold"/>
                                        <p:tgtEl>
                                          <p:spTgt spid="108"/>
                                        </p:tgtEl>
                                        <p:attrNameLst>
                                          <p:attrName>ppt_x</p:attrName>
                                        </p:attrNameLst>
                                      </p:cBhvr>
                                      <p:tavLst>
                                        <p:tav tm="0">
                                          <p:val>
                                            <p:strVal val="#ppt_x"/>
                                          </p:val>
                                        </p:tav>
                                        <p:tav tm="100000">
                                          <p:val>
                                            <p:strVal val="#ppt_x"/>
                                          </p:val>
                                        </p:tav>
                                      </p:tavLst>
                                    </p:anim>
                                    <p:anim calcmode="lin" valueType="num">
                                      <p:cBhvr>
                                        <p:cTn id="89"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500"/>
                                        <p:tgtEl>
                                          <p:spTgt spid="11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18"/>
                                        </p:tgtEl>
                                        <p:attrNameLst>
                                          <p:attrName>style.visibility</p:attrName>
                                        </p:attrNameLst>
                                      </p:cBhvr>
                                      <p:to>
                                        <p:strVal val="visible"/>
                                      </p:to>
                                    </p:set>
                                    <p:animEffect transition="in" filter="fade">
                                      <p:cBhvr>
                                        <p:cTn id="99" dur="500"/>
                                        <p:tgtEl>
                                          <p:spTgt spid="118"/>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121"/>
                                        </p:tgtEl>
                                        <p:attrNameLst>
                                          <p:attrName>style.visibility</p:attrName>
                                        </p:attrNameLst>
                                      </p:cBhvr>
                                      <p:to>
                                        <p:strVal val="visible"/>
                                      </p:to>
                                    </p:set>
                                    <p:animEffect transition="in" filter="fade">
                                      <p:cBhvr>
                                        <p:cTn id="104" dur="1000"/>
                                        <p:tgtEl>
                                          <p:spTgt spid="121"/>
                                        </p:tgtEl>
                                      </p:cBhvr>
                                    </p:animEffect>
                                    <p:anim calcmode="lin" valueType="num">
                                      <p:cBhvr>
                                        <p:cTn id="105" dur="1000" fill="hold"/>
                                        <p:tgtEl>
                                          <p:spTgt spid="121"/>
                                        </p:tgtEl>
                                        <p:attrNameLst>
                                          <p:attrName>ppt_x</p:attrName>
                                        </p:attrNameLst>
                                      </p:cBhvr>
                                      <p:tavLst>
                                        <p:tav tm="0">
                                          <p:val>
                                            <p:strVal val="#ppt_x"/>
                                          </p:val>
                                        </p:tav>
                                        <p:tav tm="100000">
                                          <p:val>
                                            <p:strVal val="#ppt_x"/>
                                          </p:val>
                                        </p:tav>
                                      </p:tavLst>
                                    </p:anim>
                                    <p:anim calcmode="lin" valueType="num">
                                      <p:cBhvr>
                                        <p:cTn id="106"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1" grpId="0" animBg="1"/>
      <p:bldP spid="85" grpId="0" animBg="1"/>
      <p:bldP spid="98" grpId="0"/>
      <p:bldP spid="106" grpId="0"/>
      <p:bldP spid="107" grpId="0"/>
      <p:bldP spid="108" grpId="0"/>
      <p:bldP spid="1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lide Number Placeholder 50"/>
          <p:cNvSpPr>
            <a:spLocks noGrp="1"/>
          </p:cNvSpPr>
          <p:nvPr>
            <p:ph type="sldNum" sz="quarter" idx="12"/>
          </p:nvPr>
        </p:nvSpPr>
        <p:spPr/>
        <p:txBody>
          <a:bodyPr/>
          <a:lstStyle/>
          <a:p>
            <a:fld id="{929874C7-10E7-490D-B9F0-6C8187C22D83}" type="slidenum">
              <a:rPr lang="en-US" smtClean="0"/>
              <a:t>5</a:t>
            </a:fld>
            <a:endParaRPr lang="en-US"/>
          </a:p>
        </p:txBody>
      </p:sp>
      <p:sp>
        <p:nvSpPr>
          <p:cNvPr id="76" name="Title 2"/>
          <p:cNvSpPr>
            <a:spLocks noGrp="1"/>
          </p:cNvSpPr>
          <p:nvPr>
            <p:ph type="title"/>
          </p:nvPr>
        </p:nvSpPr>
        <p:spPr>
          <a:xfrm>
            <a:off x="0" y="-75755"/>
            <a:ext cx="9011286" cy="908882"/>
          </a:xfrm>
        </p:spPr>
        <p:txBody>
          <a:bodyPr>
            <a:noAutofit/>
          </a:bodyPr>
          <a:lstStyle/>
          <a:p>
            <a:r>
              <a:rPr lang="en-US" altLang="zh-CN" dirty="0"/>
              <a:t>Motivation: </a:t>
            </a:r>
            <a:r>
              <a:rPr lang="en-US" altLang="zh-CN" dirty="0"/>
              <a:t>Multi-Physics and Multi-Scales</a:t>
            </a:r>
            <a:endParaRPr lang="en-US" dirty="0"/>
          </a:p>
        </p:txBody>
      </p:sp>
      <p:grpSp>
        <p:nvGrpSpPr>
          <p:cNvPr id="75" name="Group 347"/>
          <p:cNvGrpSpPr>
            <a:grpSpLocks noChangeAspect="1"/>
          </p:cNvGrpSpPr>
          <p:nvPr/>
        </p:nvGrpSpPr>
        <p:grpSpPr>
          <a:xfrm>
            <a:off x="1763381" y="1786814"/>
            <a:ext cx="6239245" cy="4052125"/>
            <a:chOff x="1381895" y="56056"/>
            <a:chExt cx="9921514" cy="6443605"/>
          </a:xfrm>
        </p:grpSpPr>
        <p:grpSp>
          <p:nvGrpSpPr>
            <p:cNvPr id="78" name="Group 348"/>
            <p:cNvGrpSpPr/>
            <p:nvPr/>
          </p:nvGrpSpPr>
          <p:grpSpPr>
            <a:xfrm>
              <a:off x="1381895" y="56056"/>
              <a:ext cx="3222945" cy="3908970"/>
              <a:chOff x="8303645" y="2325599"/>
              <a:chExt cx="1386835" cy="1797781"/>
            </a:xfrm>
          </p:grpSpPr>
          <p:grpSp>
            <p:nvGrpSpPr>
              <p:cNvPr id="234" name="Group 488"/>
              <p:cNvGrpSpPr/>
              <p:nvPr/>
            </p:nvGrpSpPr>
            <p:grpSpPr>
              <a:xfrm>
                <a:off x="8303645" y="3227551"/>
                <a:ext cx="1386835" cy="895829"/>
                <a:chOff x="6560951" y="3491996"/>
                <a:chExt cx="1386835" cy="895829"/>
              </a:xfrm>
            </p:grpSpPr>
            <p:sp>
              <p:nvSpPr>
                <p:cNvPr id="434" name="Freeform 69"/>
                <p:cNvSpPr>
                  <a:spLocks/>
                </p:cNvSpPr>
                <p:nvPr/>
              </p:nvSpPr>
              <p:spPr bwMode="auto">
                <a:xfrm>
                  <a:off x="6597604" y="3741975"/>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tx1">
                    <a:alpha val="1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5" name="Freeform 69"/>
                <p:cNvSpPr>
                  <a:spLocks/>
                </p:cNvSpPr>
                <p:nvPr/>
              </p:nvSpPr>
              <p:spPr bwMode="auto">
                <a:xfrm>
                  <a:off x="6560951" y="3491996"/>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35" name="Group 489"/>
              <p:cNvGrpSpPr/>
              <p:nvPr/>
            </p:nvGrpSpPr>
            <p:grpSpPr>
              <a:xfrm>
                <a:off x="8317415" y="2844022"/>
                <a:ext cx="249361" cy="352713"/>
                <a:chOff x="7466013" y="98425"/>
                <a:chExt cx="4484688" cy="6600826"/>
              </a:xfrm>
            </p:grpSpPr>
            <p:sp>
              <p:nvSpPr>
                <p:cNvPr id="418" name="Freeform 36"/>
                <p:cNvSpPr>
                  <a:spLocks/>
                </p:cNvSpPr>
                <p:nvPr/>
              </p:nvSpPr>
              <p:spPr bwMode="auto">
                <a:xfrm>
                  <a:off x="10387013" y="3206750"/>
                  <a:ext cx="1563688" cy="3409950"/>
                </a:xfrm>
                <a:custGeom>
                  <a:avLst/>
                  <a:gdLst>
                    <a:gd name="T0" fmla="*/ 0 w 416"/>
                    <a:gd name="T1" fmla="*/ 99 h 908"/>
                    <a:gd name="T2" fmla="*/ 315 w 416"/>
                    <a:gd name="T3" fmla="*/ 99 h 908"/>
                    <a:gd name="T4" fmla="*/ 409 w 416"/>
                    <a:gd name="T5" fmla="*/ 768 h 908"/>
                    <a:gd name="T6" fmla="*/ 323 w 416"/>
                    <a:gd name="T7" fmla="*/ 863 h 908"/>
                    <a:gd name="T8" fmla="*/ 75 w 416"/>
                    <a:gd name="T9" fmla="*/ 908 h 908"/>
                    <a:gd name="T10" fmla="*/ 0 w 416"/>
                    <a:gd name="T11" fmla="*/ 99 h 908"/>
                    <a:gd name="T12" fmla="*/ 0 w 416"/>
                    <a:gd name="T13" fmla="*/ 99 h 908"/>
                  </a:gdLst>
                  <a:ahLst/>
                  <a:cxnLst>
                    <a:cxn ang="0">
                      <a:pos x="T0" y="T1"/>
                    </a:cxn>
                    <a:cxn ang="0">
                      <a:pos x="T2" y="T3"/>
                    </a:cxn>
                    <a:cxn ang="0">
                      <a:pos x="T4" y="T5"/>
                    </a:cxn>
                    <a:cxn ang="0">
                      <a:pos x="T6" y="T7"/>
                    </a:cxn>
                    <a:cxn ang="0">
                      <a:pos x="T8" y="T9"/>
                    </a:cxn>
                    <a:cxn ang="0">
                      <a:pos x="T10" y="T11"/>
                    </a:cxn>
                    <a:cxn ang="0">
                      <a:pos x="T12" y="T13"/>
                    </a:cxn>
                  </a:cxnLst>
                  <a:rect l="0" t="0" r="r" b="b"/>
                  <a:pathLst>
                    <a:path w="416" h="908">
                      <a:moveTo>
                        <a:pt x="0" y="99"/>
                      </a:moveTo>
                      <a:cubicBezTo>
                        <a:pt x="122" y="70"/>
                        <a:pt x="293" y="0"/>
                        <a:pt x="315" y="99"/>
                      </a:cubicBezTo>
                      <a:cubicBezTo>
                        <a:pt x="342" y="217"/>
                        <a:pt x="375" y="497"/>
                        <a:pt x="409" y="768"/>
                      </a:cubicBezTo>
                      <a:cubicBezTo>
                        <a:pt x="416" y="827"/>
                        <a:pt x="341" y="857"/>
                        <a:pt x="323" y="863"/>
                      </a:cubicBezTo>
                      <a:cubicBezTo>
                        <a:pt x="239" y="888"/>
                        <a:pt x="167" y="896"/>
                        <a:pt x="75" y="908"/>
                      </a:cubicBezTo>
                      <a:cubicBezTo>
                        <a:pt x="0" y="99"/>
                        <a:pt x="0" y="99"/>
                        <a:pt x="0" y="99"/>
                      </a:cubicBezTo>
                      <a:cubicBezTo>
                        <a:pt x="0" y="99"/>
                        <a:pt x="0" y="99"/>
                        <a:pt x="0" y="99"/>
                      </a:cubicBezTo>
                      <a:close/>
                    </a:path>
                  </a:pathLst>
                </a:custGeom>
                <a:solidFill>
                  <a:schemeClr val="tx2">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9" name="Freeform 37"/>
                <p:cNvSpPr>
                  <a:spLocks/>
                </p:cNvSpPr>
                <p:nvPr/>
              </p:nvSpPr>
              <p:spPr bwMode="auto">
                <a:xfrm>
                  <a:off x="7466013" y="3116263"/>
                  <a:ext cx="1522413" cy="3500438"/>
                </a:xfrm>
                <a:custGeom>
                  <a:avLst/>
                  <a:gdLst>
                    <a:gd name="T0" fmla="*/ 405 w 405"/>
                    <a:gd name="T1" fmla="*/ 123 h 932"/>
                    <a:gd name="T2" fmla="*/ 100 w 405"/>
                    <a:gd name="T3" fmla="*/ 121 h 932"/>
                    <a:gd name="T4" fmla="*/ 8 w 405"/>
                    <a:gd name="T5" fmla="*/ 788 h 932"/>
                    <a:gd name="T6" fmla="*/ 92 w 405"/>
                    <a:gd name="T7" fmla="*/ 889 h 932"/>
                    <a:gd name="T8" fmla="*/ 330 w 405"/>
                    <a:gd name="T9" fmla="*/ 932 h 932"/>
                    <a:gd name="T10" fmla="*/ 405 w 405"/>
                    <a:gd name="T11" fmla="*/ 123 h 932"/>
                    <a:gd name="T12" fmla="*/ 405 w 405"/>
                    <a:gd name="T13" fmla="*/ 123 h 932"/>
                  </a:gdLst>
                  <a:ahLst/>
                  <a:cxnLst>
                    <a:cxn ang="0">
                      <a:pos x="T0" y="T1"/>
                    </a:cxn>
                    <a:cxn ang="0">
                      <a:pos x="T2" y="T3"/>
                    </a:cxn>
                    <a:cxn ang="0">
                      <a:pos x="T4" y="T5"/>
                    </a:cxn>
                    <a:cxn ang="0">
                      <a:pos x="T6" y="T7"/>
                    </a:cxn>
                    <a:cxn ang="0">
                      <a:pos x="T8" y="T9"/>
                    </a:cxn>
                    <a:cxn ang="0">
                      <a:pos x="T10" y="T11"/>
                    </a:cxn>
                    <a:cxn ang="0">
                      <a:pos x="T12" y="T13"/>
                    </a:cxn>
                  </a:cxnLst>
                  <a:rect l="0" t="0" r="r" b="b"/>
                  <a:pathLst>
                    <a:path w="405" h="932">
                      <a:moveTo>
                        <a:pt x="405" y="123"/>
                      </a:moveTo>
                      <a:cubicBezTo>
                        <a:pt x="250" y="86"/>
                        <a:pt x="127" y="0"/>
                        <a:pt x="100" y="121"/>
                      </a:cubicBezTo>
                      <a:cubicBezTo>
                        <a:pt x="72" y="249"/>
                        <a:pt x="41" y="528"/>
                        <a:pt x="8" y="788"/>
                      </a:cubicBezTo>
                      <a:cubicBezTo>
                        <a:pt x="0" y="855"/>
                        <a:pt x="69" y="883"/>
                        <a:pt x="92" y="889"/>
                      </a:cubicBezTo>
                      <a:cubicBezTo>
                        <a:pt x="172" y="910"/>
                        <a:pt x="241" y="920"/>
                        <a:pt x="330" y="932"/>
                      </a:cubicBezTo>
                      <a:cubicBezTo>
                        <a:pt x="405" y="123"/>
                        <a:pt x="405" y="123"/>
                        <a:pt x="405" y="123"/>
                      </a:cubicBezTo>
                      <a:cubicBezTo>
                        <a:pt x="405" y="123"/>
                        <a:pt x="405" y="123"/>
                        <a:pt x="405" y="123"/>
                      </a:cubicBezTo>
                      <a:close/>
                    </a:path>
                  </a:pathLst>
                </a:custGeom>
                <a:solidFill>
                  <a:schemeClr val="tx2">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0" name="Freeform 38"/>
                <p:cNvSpPr>
                  <a:spLocks/>
                </p:cNvSpPr>
                <p:nvPr/>
              </p:nvSpPr>
              <p:spPr bwMode="auto">
                <a:xfrm>
                  <a:off x="7842251" y="2827338"/>
                  <a:ext cx="3717925" cy="3871913"/>
                </a:xfrm>
                <a:custGeom>
                  <a:avLst/>
                  <a:gdLst>
                    <a:gd name="T0" fmla="*/ 108 w 989"/>
                    <a:gd name="T1" fmla="*/ 991 h 1031"/>
                    <a:gd name="T2" fmla="*/ 0 w 989"/>
                    <a:gd name="T3" fmla="*/ 194 h 1031"/>
                    <a:gd name="T4" fmla="*/ 388 w 989"/>
                    <a:gd name="T5" fmla="*/ 1 h 1031"/>
                    <a:gd name="T6" fmla="*/ 489 w 989"/>
                    <a:gd name="T7" fmla="*/ 39 h 1031"/>
                    <a:gd name="T8" fmla="*/ 592 w 989"/>
                    <a:gd name="T9" fmla="*/ 0 h 1031"/>
                    <a:gd name="T10" fmla="*/ 989 w 989"/>
                    <a:gd name="T11" fmla="*/ 188 h 1031"/>
                    <a:gd name="T12" fmla="*/ 873 w 989"/>
                    <a:gd name="T13" fmla="*/ 991 h 1031"/>
                    <a:gd name="T14" fmla="*/ 108 w 989"/>
                    <a:gd name="T15" fmla="*/ 991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1031">
                      <a:moveTo>
                        <a:pt x="108" y="991"/>
                      </a:moveTo>
                      <a:cubicBezTo>
                        <a:pt x="150" y="869"/>
                        <a:pt x="53" y="299"/>
                        <a:pt x="0" y="194"/>
                      </a:cubicBezTo>
                      <a:cubicBezTo>
                        <a:pt x="30" y="86"/>
                        <a:pt x="313" y="62"/>
                        <a:pt x="388" y="1"/>
                      </a:cubicBezTo>
                      <a:cubicBezTo>
                        <a:pt x="423" y="32"/>
                        <a:pt x="449" y="39"/>
                        <a:pt x="489" y="39"/>
                      </a:cubicBezTo>
                      <a:cubicBezTo>
                        <a:pt x="530" y="39"/>
                        <a:pt x="556" y="31"/>
                        <a:pt x="592" y="0"/>
                      </a:cubicBezTo>
                      <a:cubicBezTo>
                        <a:pt x="648" y="45"/>
                        <a:pt x="939" y="80"/>
                        <a:pt x="989" y="188"/>
                      </a:cubicBezTo>
                      <a:cubicBezTo>
                        <a:pt x="932" y="308"/>
                        <a:pt x="828" y="881"/>
                        <a:pt x="873" y="991"/>
                      </a:cubicBezTo>
                      <a:cubicBezTo>
                        <a:pt x="683" y="1028"/>
                        <a:pt x="303" y="1031"/>
                        <a:pt x="108" y="991"/>
                      </a:cubicBez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1" name="Freeform 39"/>
                <p:cNvSpPr>
                  <a:spLocks/>
                </p:cNvSpPr>
                <p:nvPr/>
              </p:nvSpPr>
              <p:spPr bwMode="auto">
                <a:xfrm>
                  <a:off x="8848726" y="2814638"/>
                  <a:ext cx="1681163" cy="3001963"/>
                </a:xfrm>
                <a:custGeom>
                  <a:avLst/>
                  <a:gdLst>
                    <a:gd name="T0" fmla="*/ 0 w 1059"/>
                    <a:gd name="T1" fmla="*/ 147 h 1891"/>
                    <a:gd name="T2" fmla="*/ 59 w 1059"/>
                    <a:gd name="T3" fmla="*/ 691 h 1891"/>
                    <a:gd name="T4" fmla="*/ 533 w 1059"/>
                    <a:gd name="T5" fmla="*/ 1891 h 1891"/>
                    <a:gd name="T6" fmla="*/ 1000 w 1059"/>
                    <a:gd name="T7" fmla="*/ 691 h 1891"/>
                    <a:gd name="T8" fmla="*/ 1059 w 1059"/>
                    <a:gd name="T9" fmla="*/ 147 h 1891"/>
                    <a:gd name="T10" fmla="*/ 834 w 1059"/>
                    <a:gd name="T11" fmla="*/ 0 h 1891"/>
                    <a:gd name="T12" fmla="*/ 228 w 1059"/>
                    <a:gd name="T13" fmla="*/ 0 h 1891"/>
                    <a:gd name="T14" fmla="*/ 0 w 1059"/>
                    <a:gd name="T15" fmla="*/ 147 h 1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891">
                      <a:moveTo>
                        <a:pt x="0" y="147"/>
                      </a:moveTo>
                      <a:lnTo>
                        <a:pt x="59" y="691"/>
                      </a:lnTo>
                      <a:lnTo>
                        <a:pt x="533" y="1891"/>
                      </a:lnTo>
                      <a:lnTo>
                        <a:pt x="1000" y="691"/>
                      </a:lnTo>
                      <a:lnTo>
                        <a:pt x="1059" y="147"/>
                      </a:lnTo>
                      <a:lnTo>
                        <a:pt x="834" y="0"/>
                      </a:lnTo>
                      <a:lnTo>
                        <a:pt x="228" y="0"/>
                      </a:lnTo>
                      <a:lnTo>
                        <a:pt x="0" y="1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2" name="Rectangle 40"/>
                <p:cNvSpPr>
                  <a:spLocks noChangeArrowheads="1"/>
                </p:cNvSpPr>
                <p:nvPr/>
              </p:nvSpPr>
              <p:spPr bwMode="auto">
                <a:xfrm>
                  <a:off x="9210676" y="2506663"/>
                  <a:ext cx="954088" cy="777875"/>
                </a:xfrm>
                <a:prstGeom prst="rect">
                  <a:avLst/>
                </a:prstGeom>
                <a:solidFill>
                  <a:srgbClr val="D1A8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3" name="Freeform 41"/>
                <p:cNvSpPr>
                  <a:spLocks/>
                </p:cNvSpPr>
                <p:nvPr/>
              </p:nvSpPr>
              <p:spPr bwMode="auto">
                <a:xfrm>
                  <a:off x="8513764" y="98425"/>
                  <a:ext cx="2343150" cy="2867025"/>
                </a:xfrm>
                <a:custGeom>
                  <a:avLst/>
                  <a:gdLst>
                    <a:gd name="T0" fmla="*/ 313 w 623"/>
                    <a:gd name="T1" fmla="*/ 763 h 763"/>
                    <a:gd name="T2" fmla="*/ 554 w 623"/>
                    <a:gd name="T3" fmla="*/ 508 h 763"/>
                    <a:gd name="T4" fmla="*/ 564 w 623"/>
                    <a:gd name="T5" fmla="*/ 514 h 763"/>
                    <a:gd name="T6" fmla="*/ 615 w 623"/>
                    <a:gd name="T7" fmla="*/ 430 h 763"/>
                    <a:gd name="T8" fmla="*/ 594 w 623"/>
                    <a:gd name="T9" fmla="*/ 335 h 763"/>
                    <a:gd name="T10" fmla="*/ 589 w 623"/>
                    <a:gd name="T11" fmla="*/ 335 h 763"/>
                    <a:gd name="T12" fmla="*/ 313 w 623"/>
                    <a:gd name="T13" fmla="*/ 0 h 763"/>
                    <a:gd name="T14" fmla="*/ 36 w 623"/>
                    <a:gd name="T15" fmla="*/ 335 h 763"/>
                    <a:gd name="T16" fmla="*/ 30 w 623"/>
                    <a:gd name="T17" fmla="*/ 335 h 763"/>
                    <a:gd name="T18" fmla="*/ 9 w 623"/>
                    <a:gd name="T19" fmla="*/ 430 h 763"/>
                    <a:gd name="T20" fmla="*/ 59 w 623"/>
                    <a:gd name="T21" fmla="*/ 514 h 763"/>
                    <a:gd name="T22" fmla="*/ 71 w 623"/>
                    <a:gd name="T23" fmla="*/ 506 h 763"/>
                    <a:gd name="T24" fmla="*/ 313 w 623"/>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3" h="763">
                      <a:moveTo>
                        <a:pt x="313" y="763"/>
                      </a:moveTo>
                      <a:cubicBezTo>
                        <a:pt x="413" y="763"/>
                        <a:pt x="505" y="648"/>
                        <a:pt x="554" y="508"/>
                      </a:cubicBezTo>
                      <a:cubicBezTo>
                        <a:pt x="557" y="511"/>
                        <a:pt x="560" y="513"/>
                        <a:pt x="564" y="514"/>
                      </a:cubicBezTo>
                      <a:cubicBezTo>
                        <a:pt x="584" y="517"/>
                        <a:pt x="607" y="480"/>
                        <a:pt x="615" y="430"/>
                      </a:cubicBezTo>
                      <a:cubicBezTo>
                        <a:pt x="623" y="381"/>
                        <a:pt x="614" y="338"/>
                        <a:pt x="594" y="335"/>
                      </a:cubicBezTo>
                      <a:cubicBezTo>
                        <a:pt x="592" y="334"/>
                        <a:pt x="591" y="334"/>
                        <a:pt x="589" y="335"/>
                      </a:cubicBezTo>
                      <a:cubicBezTo>
                        <a:pt x="599" y="161"/>
                        <a:pt x="527" y="0"/>
                        <a:pt x="313" y="0"/>
                      </a:cubicBezTo>
                      <a:cubicBezTo>
                        <a:pt x="98" y="0"/>
                        <a:pt x="26" y="161"/>
                        <a:pt x="36" y="335"/>
                      </a:cubicBezTo>
                      <a:cubicBezTo>
                        <a:pt x="34" y="334"/>
                        <a:pt x="32" y="334"/>
                        <a:pt x="30" y="335"/>
                      </a:cubicBezTo>
                      <a:cubicBezTo>
                        <a:pt x="10" y="338"/>
                        <a:pt x="0" y="381"/>
                        <a:pt x="9" y="430"/>
                      </a:cubicBezTo>
                      <a:cubicBezTo>
                        <a:pt x="17" y="480"/>
                        <a:pt x="40" y="517"/>
                        <a:pt x="59" y="514"/>
                      </a:cubicBezTo>
                      <a:cubicBezTo>
                        <a:pt x="64" y="513"/>
                        <a:pt x="67" y="510"/>
                        <a:pt x="71" y="506"/>
                      </a:cubicBezTo>
                      <a:cubicBezTo>
                        <a:pt x="119" y="647"/>
                        <a:pt x="212" y="763"/>
                        <a:pt x="313" y="763"/>
                      </a:cubicBezTo>
                      <a:close/>
                    </a:path>
                  </a:pathLst>
                </a:custGeom>
                <a:solidFill>
                  <a:srgbClr val="F2CAA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4" name="Freeform 42"/>
                <p:cNvSpPr>
                  <a:spLocks/>
                </p:cNvSpPr>
                <p:nvPr/>
              </p:nvSpPr>
              <p:spPr bwMode="auto">
                <a:xfrm>
                  <a:off x="8985251" y="2814638"/>
                  <a:ext cx="706438" cy="1131888"/>
                </a:xfrm>
                <a:custGeom>
                  <a:avLst/>
                  <a:gdLst>
                    <a:gd name="T0" fmla="*/ 142 w 445"/>
                    <a:gd name="T1" fmla="*/ 0 h 713"/>
                    <a:gd name="T2" fmla="*/ 445 w 445"/>
                    <a:gd name="T3" fmla="*/ 258 h 713"/>
                    <a:gd name="T4" fmla="*/ 274 w 445"/>
                    <a:gd name="T5" fmla="*/ 713 h 713"/>
                    <a:gd name="T6" fmla="*/ 0 w 445"/>
                    <a:gd name="T7" fmla="*/ 95 h 713"/>
                    <a:gd name="T8" fmla="*/ 142 w 445"/>
                    <a:gd name="T9" fmla="*/ 0 h 713"/>
                  </a:gdLst>
                  <a:ahLst/>
                  <a:cxnLst>
                    <a:cxn ang="0">
                      <a:pos x="T0" y="T1"/>
                    </a:cxn>
                    <a:cxn ang="0">
                      <a:pos x="T2" y="T3"/>
                    </a:cxn>
                    <a:cxn ang="0">
                      <a:pos x="T4" y="T5"/>
                    </a:cxn>
                    <a:cxn ang="0">
                      <a:pos x="T6" y="T7"/>
                    </a:cxn>
                    <a:cxn ang="0">
                      <a:pos x="T8" y="T9"/>
                    </a:cxn>
                  </a:cxnLst>
                  <a:rect l="0" t="0" r="r" b="b"/>
                  <a:pathLst>
                    <a:path w="445" h="713">
                      <a:moveTo>
                        <a:pt x="142" y="0"/>
                      </a:moveTo>
                      <a:lnTo>
                        <a:pt x="445" y="258"/>
                      </a:lnTo>
                      <a:lnTo>
                        <a:pt x="274" y="713"/>
                      </a:lnTo>
                      <a:lnTo>
                        <a:pt x="0" y="95"/>
                      </a:lnTo>
                      <a:lnTo>
                        <a:pt x="142"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5" name="Freeform 43"/>
                <p:cNvSpPr>
                  <a:spLocks/>
                </p:cNvSpPr>
                <p:nvPr/>
              </p:nvSpPr>
              <p:spPr bwMode="auto">
                <a:xfrm>
                  <a:off x="9691688" y="2814638"/>
                  <a:ext cx="706438" cy="1131888"/>
                </a:xfrm>
                <a:custGeom>
                  <a:avLst/>
                  <a:gdLst>
                    <a:gd name="T0" fmla="*/ 303 w 445"/>
                    <a:gd name="T1" fmla="*/ 0 h 713"/>
                    <a:gd name="T2" fmla="*/ 0 w 445"/>
                    <a:gd name="T3" fmla="*/ 258 h 713"/>
                    <a:gd name="T4" fmla="*/ 170 w 445"/>
                    <a:gd name="T5" fmla="*/ 713 h 713"/>
                    <a:gd name="T6" fmla="*/ 445 w 445"/>
                    <a:gd name="T7" fmla="*/ 95 h 713"/>
                    <a:gd name="T8" fmla="*/ 303 w 445"/>
                    <a:gd name="T9" fmla="*/ 0 h 713"/>
                  </a:gdLst>
                  <a:ahLst/>
                  <a:cxnLst>
                    <a:cxn ang="0">
                      <a:pos x="T0" y="T1"/>
                    </a:cxn>
                    <a:cxn ang="0">
                      <a:pos x="T2" y="T3"/>
                    </a:cxn>
                    <a:cxn ang="0">
                      <a:pos x="T4" y="T5"/>
                    </a:cxn>
                    <a:cxn ang="0">
                      <a:pos x="T6" y="T7"/>
                    </a:cxn>
                    <a:cxn ang="0">
                      <a:pos x="T8" y="T9"/>
                    </a:cxn>
                  </a:cxnLst>
                  <a:rect l="0" t="0" r="r" b="b"/>
                  <a:pathLst>
                    <a:path w="445" h="713">
                      <a:moveTo>
                        <a:pt x="303" y="0"/>
                      </a:moveTo>
                      <a:lnTo>
                        <a:pt x="0" y="258"/>
                      </a:lnTo>
                      <a:lnTo>
                        <a:pt x="170" y="713"/>
                      </a:lnTo>
                      <a:lnTo>
                        <a:pt x="445" y="95"/>
                      </a:lnTo>
                      <a:lnTo>
                        <a:pt x="30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6" name="Freeform 44"/>
                <p:cNvSpPr>
                  <a:spLocks/>
                </p:cNvSpPr>
                <p:nvPr/>
              </p:nvSpPr>
              <p:spPr bwMode="auto">
                <a:xfrm>
                  <a:off x="8612188" y="98425"/>
                  <a:ext cx="2154238" cy="1585913"/>
                </a:xfrm>
                <a:custGeom>
                  <a:avLst/>
                  <a:gdLst>
                    <a:gd name="T0" fmla="*/ 287 w 573"/>
                    <a:gd name="T1" fmla="*/ 0 h 422"/>
                    <a:gd name="T2" fmla="*/ 10 w 573"/>
                    <a:gd name="T3" fmla="*/ 335 h 422"/>
                    <a:gd name="T4" fmla="*/ 54 w 573"/>
                    <a:gd name="T5" fmla="*/ 412 h 422"/>
                    <a:gd name="T6" fmla="*/ 78 w 573"/>
                    <a:gd name="T7" fmla="*/ 381 h 422"/>
                    <a:gd name="T8" fmla="*/ 79 w 573"/>
                    <a:gd name="T9" fmla="*/ 335 h 422"/>
                    <a:gd name="T10" fmla="*/ 81 w 573"/>
                    <a:gd name="T11" fmla="*/ 335 h 422"/>
                    <a:gd name="T12" fmla="*/ 387 w 573"/>
                    <a:gd name="T13" fmla="*/ 192 h 422"/>
                    <a:gd name="T14" fmla="*/ 493 w 573"/>
                    <a:gd name="T15" fmla="*/ 319 h 422"/>
                    <a:gd name="T16" fmla="*/ 495 w 573"/>
                    <a:gd name="T17" fmla="*/ 381 h 422"/>
                    <a:gd name="T18" fmla="*/ 518 w 573"/>
                    <a:gd name="T19" fmla="*/ 413 h 422"/>
                    <a:gd name="T20" fmla="*/ 563 w 573"/>
                    <a:gd name="T21" fmla="*/ 335 h 422"/>
                    <a:gd name="T22" fmla="*/ 287 w 573"/>
                    <a:gd name="T23"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422">
                      <a:moveTo>
                        <a:pt x="287" y="0"/>
                      </a:moveTo>
                      <a:cubicBezTo>
                        <a:pt x="72" y="0"/>
                        <a:pt x="0" y="161"/>
                        <a:pt x="10" y="335"/>
                      </a:cubicBezTo>
                      <a:cubicBezTo>
                        <a:pt x="28" y="339"/>
                        <a:pt x="46" y="371"/>
                        <a:pt x="54" y="412"/>
                      </a:cubicBezTo>
                      <a:cubicBezTo>
                        <a:pt x="68" y="422"/>
                        <a:pt x="78" y="416"/>
                        <a:pt x="78" y="381"/>
                      </a:cubicBezTo>
                      <a:cubicBezTo>
                        <a:pt x="78" y="365"/>
                        <a:pt x="78" y="350"/>
                        <a:pt x="79" y="335"/>
                      </a:cubicBezTo>
                      <a:cubicBezTo>
                        <a:pt x="80" y="335"/>
                        <a:pt x="80" y="335"/>
                        <a:pt x="81" y="335"/>
                      </a:cubicBezTo>
                      <a:cubicBezTo>
                        <a:pt x="143" y="330"/>
                        <a:pt x="289" y="257"/>
                        <a:pt x="387" y="192"/>
                      </a:cubicBezTo>
                      <a:cubicBezTo>
                        <a:pt x="419" y="240"/>
                        <a:pt x="462" y="294"/>
                        <a:pt x="493" y="319"/>
                      </a:cubicBezTo>
                      <a:cubicBezTo>
                        <a:pt x="494" y="339"/>
                        <a:pt x="495" y="360"/>
                        <a:pt x="495" y="381"/>
                      </a:cubicBezTo>
                      <a:cubicBezTo>
                        <a:pt x="495" y="415"/>
                        <a:pt x="504" y="421"/>
                        <a:pt x="518" y="413"/>
                      </a:cubicBezTo>
                      <a:cubicBezTo>
                        <a:pt x="526" y="370"/>
                        <a:pt x="545" y="337"/>
                        <a:pt x="563" y="335"/>
                      </a:cubicBezTo>
                      <a:cubicBezTo>
                        <a:pt x="573" y="161"/>
                        <a:pt x="501" y="0"/>
                        <a:pt x="287" y="0"/>
                      </a:cubicBezTo>
                      <a:close/>
                    </a:path>
                  </a:pathLst>
                </a:custGeom>
                <a:solidFill>
                  <a:srgbClr val="292F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7" name="Freeform 45"/>
                <p:cNvSpPr>
                  <a:spLocks/>
                </p:cNvSpPr>
                <p:nvPr/>
              </p:nvSpPr>
              <p:spPr bwMode="auto">
                <a:xfrm>
                  <a:off x="8985251" y="2814638"/>
                  <a:ext cx="706438" cy="955675"/>
                </a:xfrm>
                <a:custGeom>
                  <a:avLst/>
                  <a:gdLst>
                    <a:gd name="T0" fmla="*/ 142 w 445"/>
                    <a:gd name="T1" fmla="*/ 0 h 602"/>
                    <a:gd name="T2" fmla="*/ 445 w 445"/>
                    <a:gd name="T3" fmla="*/ 258 h 602"/>
                    <a:gd name="T4" fmla="*/ 269 w 445"/>
                    <a:gd name="T5" fmla="*/ 602 h 602"/>
                    <a:gd name="T6" fmla="*/ 0 w 445"/>
                    <a:gd name="T7" fmla="*/ 95 h 602"/>
                    <a:gd name="T8" fmla="*/ 142 w 445"/>
                    <a:gd name="T9" fmla="*/ 0 h 602"/>
                  </a:gdLst>
                  <a:ahLst/>
                  <a:cxnLst>
                    <a:cxn ang="0">
                      <a:pos x="T0" y="T1"/>
                    </a:cxn>
                    <a:cxn ang="0">
                      <a:pos x="T2" y="T3"/>
                    </a:cxn>
                    <a:cxn ang="0">
                      <a:pos x="T4" y="T5"/>
                    </a:cxn>
                    <a:cxn ang="0">
                      <a:pos x="T6" y="T7"/>
                    </a:cxn>
                    <a:cxn ang="0">
                      <a:pos x="T8" y="T9"/>
                    </a:cxn>
                  </a:cxnLst>
                  <a:rect l="0" t="0" r="r" b="b"/>
                  <a:pathLst>
                    <a:path w="445" h="602">
                      <a:moveTo>
                        <a:pt x="142" y="0"/>
                      </a:moveTo>
                      <a:lnTo>
                        <a:pt x="445" y="258"/>
                      </a:lnTo>
                      <a:lnTo>
                        <a:pt x="269" y="602"/>
                      </a:lnTo>
                      <a:lnTo>
                        <a:pt x="0" y="95"/>
                      </a:lnTo>
                      <a:lnTo>
                        <a:pt x="142"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8" name="Freeform 46"/>
                <p:cNvSpPr>
                  <a:spLocks/>
                </p:cNvSpPr>
                <p:nvPr/>
              </p:nvSpPr>
              <p:spPr bwMode="auto">
                <a:xfrm>
                  <a:off x="9691688" y="2814638"/>
                  <a:ext cx="706438" cy="955675"/>
                </a:xfrm>
                <a:custGeom>
                  <a:avLst/>
                  <a:gdLst>
                    <a:gd name="T0" fmla="*/ 303 w 445"/>
                    <a:gd name="T1" fmla="*/ 0 h 602"/>
                    <a:gd name="T2" fmla="*/ 0 w 445"/>
                    <a:gd name="T3" fmla="*/ 258 h 602"/>
                    <a:gd name="T4" fmla="*/ 173 w 445"/>
                    <a:gd name="T5" fmla="*/ 602 h 602"/>
                    <a:gd name="T6" fmla="*/ 445 w 445"/>
                    <a:gd name="T7" fmla="*/ 95 h 602"/>
                    <a:gd name="T8" fmla="*/ 303 w 445"/>
                    <a:gd name="T9" fmla="*/ 0 h 602"/>
                  </a:gdLst>
                  <a:ahLst/>
                  <a:cxnLst>
                    <a:cxn ang="0">
                      <a:pos x="T0" y="T1"/>
                    </a:cxn>
                    <a:cxn ang="0">
                      <a:pos x="T2" y="T3"/>
                    </a:cxn>
                    <a:cxn ang="0">
                      <a:pos x="T4" y="T5"/>
                    </a:cxn>
                    <a:cxn ang="0">
                      <a:pos x="T6" y="T7"/>
                    </a:cxn>
                    <a:cxn ang="0">
                      <a:pos x="T8" y="T9"/>
                    </a:cxn>
                  </a:cxnLst>
                  <a:rect l="0" t="0" r="r" b="b"/>
                  <a:pathLst>
                    <a:path w="445" h="602">
                      <a:moveTo>
                        <a:pt x="303" y="0"/>
                      </a:moveTo>
                      <a:lnTo>
                        <a:pt x="0" y="258"/>
                      </a:lnTo>
                      <a:lnTo>
                        <a:pt x="173" y="602"/>
                      </a:lnTo>
                      <a:lnTo>
                        <a:pt x="445" y="95"/>
                      </a:lnTo>
                      <a:lnTo>
                        <a:pt x="30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9" name="Freeform 47"/>
                <p:cNvSpPr>
                  <a:spLocks/>
                </p:cNvSpPr>
                <p:nvPr/>
              </p:nvSpPr>
              <p:spPr bwMode="auto">
                <a:xfrm>
                  <a:off x="9450388" y="3224213"/>
                  <a:ext cx="492125" cy="2603500"/>
                </a:xfrm>
                <a:custGeom>
                  <a:avLst/>
                  <a:gdLst>
                    <a:gd name="T0" fmla="*/ 97 w 131"/>
                    <a:gd name="T1" fmla="*/ 219 h 693"/>
                    <a:gd name="T2" fmla="*/ 98 w 131"/>
                    <a:gd name="T3" fmla="*/ 141 h 693"/>
                    <a:gd name="T4" fmla="*/ 111 w 131"/>
                    <a:gd name="T5" fmla="*/ 114 h 693"/>
                    <a:gd name="T6" fmla="*/ 64 w 131"/>
                    <a:gd name="T7" fmla="*/ 0 h 693"/>
                    <a:gd name="T8" fmla="*/ 18 w 131"/>
                    <a:gd name="T9" fmla="*/ 112 h 693"/>
                    <a:gd name="T10" fmla="*/ 31 w 131"/>
                    <a:gd name="T11" fmla="*/ 141 h 693"/>
                    <a:gd name="T12" fmla="*/ 32 w 131"/>
                    <a:gd name="T13" fmla="*/ 219 h 693"/>
                    <a:gd name="T14" fmla="*/ 0 w 131"/>
                    <a:gd name="T15" fmla="*/ 539 h 693"/>
                    <a:gd name="T16" fmla="*/ 64 w 131"/>
                    <a:gd name="T17" fmla="*/ 693 h 693"/>
                    <a:gd name="T18" fmla="*/ 131 w 131"/>
                    <a:gd name="T19" fmla="*/ 539 h 693"/>
                    <a:gd name="T20" fmla="*/ 97 w 131"/>
                    <a:gd name="T21" fmla="*/ 21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693">
                      <a:moveTo>
                        <a:pt x="97" y="219"/>
                      </a:moveTo>
                      <a:cubicBezTo>
                        <a:pt x="110" y="195"/>
                        <a:pt x="111" y="169"/>
                        <a:pt x="98" y="141"/>
                      </a:cubicBezTo>
                      <a:cubicBezTo>
                        <a:pt x="111" y="114"/>
                        <a:pt x="111" y="114"/>
                        <a:pt x="111" y="114"/>
                      </a:cubicBezTo>
                      <a:cubicBezTo>
                        <a:pt x="64" y="0"/>
                        <a:pt x="64" y="0"/>
                        <a:pt x="64" y="0"/>
                      </a:cubicBezTo>
                      <a:cubicBezTo>
                        <a:pt x="18" y="112"/>
                        <a:pt x="18" y="112"/>
                        <a:pt x="18" y="112"/>
                      </a:cubicBezTo>
                      <a:cubicBezTo>
                        <a:pt x="31" y="141"/>
                        <a:pt x="31" y="141"/>
                        <a:pt x="31" y="141"/>
                      </a:cubicBezTo>
                      <a:cubicBezTo>
                        <a:pt x="18" y="169"/>
                        <a:pt x="19" y="195"/>
                        <a:pt x="32" y="219"/>
                      </a:cubicBezTo>
                      <a:cubicBezTo>
                        <a:pt x="0" y="539"/>
                        <a:pt x="0" y="539"/>
                        <a:pt x="0" y="539"/>
                      </a:cubicBezTo>
                      <a:cubicBezTo>
                        <a:pt x="64" y="693"/>
                        <a:pt x="64" y="693"/>
                        <a:pt x="64" y="693"/>
                      </a:cubicBezTo>
                      <a:cubicBezTo>
                        <a:pt x="131" y="539"/>
                        <a:pt x="131" y="539"/>
                        <a:pt x="131" y="539"/>
                      </a:cubicBezTo>
                      <a:lnTo>
                        <a:pt x="97" y="219"/>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0" name="Freeform 48"/>
                <p:cNvSpPr>
                  <a:spLocks/>
                </p:cNvSpPr>
                <p:nvPr/>
              </p:nvSpPr>
              <p:spPr bwMode="auto">
                <a:xfrm>
                  <a:off x="8548688" y="2965450"/>
                  <a:ext cx="1143000" cy="2862263"/>
                </a:xfrm>
                <a:custGeom>
                  <a:avLst/>
                  <a:gdLst>
                    <a:gd name="T0" fmla="*/ 275 w 720"/>
                    <a:gd name="T1" fmla="*/ 0 h 1803"/>
                    <a:gd name="T2" fmla="*/ 720 w 720"/>
                    <a:gd name="T3" fmla="*/ 1803 h 1803"/>
                    <a:gd name="T4" fmla="*/ 95 w 720"/>
                    <a:gd name="T5" fmla="*/ 809 h 1803"/>
                    <a:gd name="T6" fmla="*/ 177 w 720"/>
                    <a:gd name="T7" fmla="*/ 634 h 1803"/>
                    <a:gd name="T8" fmla="*/ 0 w 720"/>
                    <a:gd name="T9" fmla="*/ 492 h 1803"/>
                    <a:gd name="T10" fmla="*/ 189 w 720"/>
                    <a:gd name="T11" fmla="*/ 52 h 1803"/>
                    <a:gd name="T12" fmla="*/ 27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275" y="0"/>
                      </a:moveTo>
                      <a:lnTo>
                        <a:pt x="720" y="1803"/>
                      </a:lnTo>
                      <a:lnTo>
                        <a:pt x="95" y="809"/>
                      </a:lnTo>
                      <a:lnTo>
                        <a:pt x="177" y="634"/>
                      </a:lnTo>
                      <a:lnTo>
                        <a:pt x="0" y="492"/>
                      </a:lnTo>
                      <a:lnTo>
                        <a:pt x="189" y="52"/>
                      </a:lnTo>
                      <a:lnTo>
                        <a:pt x="275" y="0"/>
                      </a:lnTo>
                      <a:close/>
                    </a:path>
                  </a:pathLst>
                </a:custGeom>
                <a:solidFill>
                  <a:schemeClr val="tx2">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1" name="Freeform 49"/>
                <p:cNvSpPr>
                  <a:spLocks/>
                </p:cNvSpPr>
                <p:nvPr/>
              </p:nvSpPr>
              <p:spPr bwMode="auto">
                <a:xfrm>
                  <a:off x="8656638" y="2965450"/>
                  <a:ext cx="1035050" cy="2862263"/>
                </a:xfrm>
                <a:custGeom>
                  <a:avLst/>
                  <a:gdLst>
                    <a:gd name="T0" fmla="*/ 207 w 652"/>
                    <a:gd name="T1" fmla="*/ 0 h 1803"/>
                    <a:gd name="T2" fmla="*/ 652 w 652"/>
                    <a:gd name="T3" fmla="*/ 1803 h 1803"/>
                    <a:gd name="T4" fmla="*/ 88 w 652"/>
                    <a:gd name="T5" fmla="*/ 729 h 1803"/>
                    <a:gd name="T6" fmla="*/ 180 w 652"/>
                    <a:gd name="T7" fmla="*/ 596 h 1803"/>
                    <a:gd name="T8" fmla="*/ 0 w 652"/>
                    <a:gd name="T9" fmla="*/ 454 h 1803"/>
                    <a:gd name="T10" fmla="*/ 121 w 652"/>
                    <a:gd name="T11" fmla="*/ 52 h 1803"/>
                    <a:gd name="T12" fmla="*/ 207 w 652"/>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52" h="1803">
                      <a:moveTo>
                        <a:pt x="207" y="0"/>
                      </a:moveTo>
                      <a:lnTo>
                        <a:pt x="652" y="1803"/>
                      </a:lnTo>
                      <a:lnTo>
                        <a:pt x="88" y="729"/>
                      </a:lnTo>
                      <a:lnTo>
                        <a:pt x="180" y="596"/>
                      </a:lnTo>
                      <a:lnTo>
                        <a:pt x="0" y="454"/>
                      </a:lnTo>
                      <a:lnTo>
                        <a:pt x="121" y="52"/>
                      </a:lnTo>
                      <a:lnTo>
                        <a:pt x="207"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2" name="Freeform 50"/>
                <p:cNvSpPr>
                  <a:spLocks/>
                </p:cNvSpPr>
                <p:nvPr/>
              </p:nvSpPr>
              <p:spPr bwMode="auto">
                <a:xfrm>
                  <a:off x="9691688" y="2965450"/>
                  <a:ext cx="1143000" cy="2862263"/>
                </a:xfrm>
                <a:custGeom>
                  <a:avLst/>
                  <a:gdLst>
                    <a:gd name="T0" fmla="*/ 445 w 720"/>
                    <a:gd name="T1" fmla="*/ 0 h 1803"/>
                    <a:gd name="T2" fmla="*/ 0 w 720"/>
                    <a:gd name="T3" fmla="*/ 1803 h 1803"/>
                    <a:gd name="T4" fmla="*/ 623 w 720"/>
                    <a:gd name="T5" fmla="*/ 809 h 1803"/>
                    <a:gd name="T6" fmla="*/ 542 w 720"/>
                    <a:gd name="T7" fmla="*/ 634 h 1803"/>
                    <a:gd name="T8" fmla="*/ 720 w 720"/>
                    <a:gd name="T9" fmla="*/ 492 h 1803"/>
                    <a:gd name="T10" fmla="*/ 528 w 720"/>
                    <a:gd name="T11" fmla="*/ 52 h 1803"/>
                    <a:gd name="T12" fmla="*/ 44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445" y="0"/>
                      </a:moveTo>
                      <a:lnTo>
                        <a:pt x="0" y="1803"/>
                      </a:lnTo>
                      <a:lnTo>
                        <a:pt x="623" y="809"/>
                      </a:lnTo>
                      <a:lnTo>
                        <a:pt x="542" y="634"/>
                      </a:lnTo>
                      <a:lnTo>
                        <a:pt x="720" y="492"/>
                      </a:lnTo>
                      <a:lnTo>
                        <a:pt x="528" y="52"/>
                      </a:lnTo>
                      <a:lnTo>
                        <a:pt x="445" y="0"/>
                      </a:lnTo>
                      <a:close/>
                    </a:path>
                  </a:pathLst>
                </a:custGeom>
                <a:solidFill>
                  <a:schemeClr val="tx2">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3" name="Freeform 51"/>
                <p:cNvSpPr>
                  <a:spLocks/>
                </p:cNvSpPr>
                <p:nvPr/>
              </p:nvSpPr>
              <p:spPr bwMode="auto">
                <a:xfrm>
                  <a:off x="9691688" y="2965450"/>
                  <a:ext cx="1030288" cy="2862263"/>
                </a:xfrm>
                <a:custGeom>
                  <a:avLst/>
                  <a:gdLst>
                    <a:gd name="T0" fmla="*/ 445 w 649"/>
                    <a:gd name="T1" fmla="*/ 0 h 1803"/>
                    <a:gd name="T2" fmla="*/ 0 w 649"/>
                    <a:gd name="T3" fmla="*/ 1803 h 1803"/>
                    <a:gd name="T4" fmla="*/ 563 w 649"/>
                    <a:gd name="T5" fmla="*/ 729 h 1803"/>
                    <a:gd name="T6" fmla="*/ 469 w 649"/>
                    <a:gd name="T7" fmla="*/ 596 h 1803"/>
                    <a:gd name="T8" fmla="*/ 649 w 649"/>
                    <a:gd name="T9" fmla="*/ 454 h 1803"/>
                    <a:gd name="T10" fmla="*/ 528 w 649"/>
                    <a:gd name="T11" fmla="*/ 52 h 1803"/>
                    <a:gd name="T12" fmla="*/ 445 w 649"/>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49" h="1803">
                      <a:moveTo>
                        <a:pt x="445" y="0"/>
                      </a:moveTo>
                      <a:lnTo>
                        <a:pt x="0" y="1803"/>
                      </a:lnTo>
                      <a:lnTo>
                        <a:pt x="563" y="729"/>
                      </a:lnTo>
                      <a:lnTo>
                        <a:pt x="469" y="596"/>
                      </a:lnTo>
                      <a:lnTo>
                        <a:pt x="649" y="454"/>
                      </a:lnTo>
                      <a:lnTo>
                        <a:pt x="528" y="52"/>
                      </a:lnTo>
                      <a:lnTo>
                        <a:pt x="445"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36" name="Group 490"/>
              <p:cNvGrpSpPr/>
              <p:nvPr/>
            </p:nvGrpSpPr>
            <p:grpSpPr>
              <a:xfrm>
                <a:off x="8357242" y="2325599"/>
                <a:ext cx="1260495" cy="1228975"/>
                <a:chOff x="-1" y="5021683"/>
                <a:chExt cx="1895651" cy="1848248"/>
              </a:xfrm>
            </p:grpSpPr>
            <p:sp>
              <p:nvSpPr>
                <p:cNvPr id="237" name="Freeform 45"/>
                <p:cNvSpPr>
                  <a:spLocks noEditPoints="1"/>
                </p:cNvSpPr>
                <p:nvPr/>
              </p:nvSpPr>
              <p:spPr bwMode="auto">
                <a:xfrm>
                  <a:off x="264650" y="5490136"/>
                  <a:ext cx="249846" cy="257148"/>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u="sng"/>
                </a:p>
              </p:txBody>
            </p:sp>
            <p:sp>
              <p:nvSpPr>
                <p:cNvPr id="238" name="Freeform 145"/>
                <p:cNvSpPr>
                  <a:spLocks noEditPoints="1"/>
                </p:cNvSpPr>
                <p:nvPr/>
              </p:nvSpPr>
              <p:spPr bwMode="auto">
                <a:xfrm>
                  <a:off x="1617249" y="5796381"/>
                  <a:ext cx="235261" cy="186659"/>
                </a:xfrm>
                <a:custGeom>
                  <a:avLst/>
                  <a:gdLst>
                    <a:gd name="T0" fmla="*/ 141 w 141"/>
                    <a:gd name="T1" fmla="*/ 41 h 112"/>
                    <a:gd name="T2" fmla="*/ 127 w 141"/>
                    <a:gd name="T3" fmla="*/ 26 h 112"/>
                    <a:gd name="T4" fmla="*/ 114 w 141"/>
                    <a:gd name="T5" fmla="*/ 0 h 112"/>
                    <a:gd name="T6" fmla="*/ 28 w 141"/>
                    <a:gd name="T7" fmla="*/ 0 h 112"/>
                    <a:gd name="T8" fmla="*/ 14 w 141"/>
                    <a:gd name="T9" fmla="*/ 26 h 112"/>
                    <a:gd name="T10" fmla="*/ 0 w 141"/>
                    <a:gd name="T11" fmla="*/ 41 h 112"/>
                    <a:gd name="T12" fmla="*/ 0 w 141"/>
                    <a:gd name="T13" fmla="*/ 86 h 112"/>
                    <a:gd name="T14" fmla="*/ 0 w 141"/>
                    <a:gd name="T15" fmla="*/ 90 h 112"/>
                    <a:gd name="T16" fmla="*/ 0 w 141"/>
                    <a:gd name="T17" fmla="*/ 106 h 112"/>
                    <a:gd name="T18" fmla="*/ 7 w 141"/>
                    <a:gd name="T19" fmla="*/ 112 h 112"/>
                    <a:gd name="T20" fmla="*/ 27 w 141"/>
                    <a:gd name="T21" fmla="*/ 112 h 112"/>
                    <a:gd name="T22" fmla="*/ 34 w 141"/>
                    <a:gd name="T23" fmla="*/ 106 h 112"/>
                    <a:gd name="T24" fmla="*/ 34 w 141"/>
                    <a:gd name="T25" fmla="*/ 90 h 112"/>
                    <a:gd name="T26" fmla="*/ 108 w 141"/>
                    <a:gd name="T27" fmla="*/ 90 h 112"/>
                    <a:gd name="T28" fmla="*/ 108 w 141"/>
                    <a:gd name="T29" fmla="*/ 106 h 112"/>
                    <a:gd name="T30" fmla="*/ 114 w 141"/>
                    <a:gd name="T31" fmla="*/ 112 h 112"/>
                    <a:gd name="T32" fmla="*/ 135 w 141"/>
                    <a:gd name="T33" fmla="*/ 112 h 112"/>
                    <a:gd name="T34" fmla="*/ 141 w 141"/>
                    <a:gd name="T35" fmla="*/ 106 h 112"/>
                    <a:gd name="T36" fmla="*/ 141 w 141"/>
                    <a:gd name="T37" fmla="*/ 90 h 112"/>
                    <a:gd name="T38" fmla="*/ 141 w 141"/>
                    <a:gd name="T39" fmla="*/ 41 h 112"/>
                    <a:gd name="T40" fmla="*/ 35 w 141"/>
                    <a:gd name="T41" fmla="*/ 10 h 112"/>
                    <a:gd name="T42" fmla="*/ 106 w 141"/>
                    <a:gd name="T43" fmla="*/ 10 h 112"/>
                    <a:gd name="T44" fmla="*/ 118 w 141"/>
                    <a:gd name="T45" fmla="*/ 32 h 112"/>
                    <a:gd name="T46" fmla="*/ 24 w 141"/>
                    <a:gd name="T47" fmla="*/ 32 h 112"/>
                    <a:gd name="T48" fmla="*/ 35 w 141"/>
                    <a:gd name="T49" fmla="*/ 10 h 112"/>
                    <a:gd name="T50" fmla="*/ 41 w 141"/>
                    <a:gd name="T51" fmla="*/ 79 h 112"/>
                    <a:gd name="T52" fmla="*/ 13 w 141"/>
                    <a:gd name="T53" fmla="*/ 79 h 112"/>
                    <a:gd name="T54" fmla="*/ 13 w 141"/>
                    <a:gd name="T55" fmla="*/ 64 h 112"/>
                    <a:gd name="T56" fmla="*/ 41 w 141"/>
                    <a:gd name="T57" fmla="*/ 64 h 112"/>
                    <a:gd name="T58" fmla="*/ 41 w 141"/>
                    <a:gd name="T59" fmla="*/ 79 h 112"/>
                    <a:gd name="T60" fmla="*/ 129 w 141"/>
                    <a:gd name="T61" fmla="*/ 79 h 112"/>
                    <a:gd name="T62" fmla="*/ 100 w 141"/>
                    <a:gd name="T63" fmla="*/ 79 h 112"/>
                    <a:gd name="T64" fmla="*/ 100 w 141"/>
                    <a:gd name="T65" fmla="*/ 64 h 112"/>
                    <a:gd name="T66" fmla="*/ 129 w 141"/>
                    <a:gd name="T67" fmla="*/ 64 h 112"/>
                    <a:gd name="T68" fmla="*/ 129 w 141"/>
                    <a:gd name="T69"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12">
                      <a:moveTo>
                        <a:pt x="141" y="41"/>
                      </a:moveTo>
                      <a:cubicBezTo>
                        <a:pt x="127" y="26"/>
                        <a:pt x="127" y="26"/>
                        <a:pt x="127" y="26"/>
                      </a:cubicBezTo>
                      <a:cubicBezTo>
                        <a:pt x="114" y="0"/>
                        <a:pt x="114" y="0"/>
                        <a:pt x="114" y="0"/>
                      </a:cubicBezTo>
                      <a:cubicBezTo>
                        <a:pt x="28" y="0"/>
                        <a:pt x="28" y="0"/>
                        <a:pt x="28" y="0"/>
                      </a:cubicBezTo>
                      <a:cubicBezTo>
                        <a:pt x="14" y="26"/>
                        <a:pt x="14" y="26"/>
                        <a:pt x="14" y="26"/>
                      </a:cubicBezTo>
                      <a:cubicBezTo>
                        <a:pt x="0" y="41"/>
                        <a:pt x="0" y="41"/>
                        <a:pt x="0" y="41"/>
                      </a:cubicBezTo>
                      <a:cubicBezTo>
                        <a:pt x="0" y="86"/>
                        <a:pt x="0" y="86"/>
                        <a:pt x="0" y="86"/>
                      </a:cubicBezTo>
                      <a:cubicBezTo>
                        <a:pt x="0" y="90"/>
                        <a:pt x="0" y="90"/>
                        <a:pt x="0" y="90"/>
                      </a:cubicBezTo>
                      <a:cubicBezTo>
                        <a:pt x="0" y="106"/>
                        <a:pt x="0" y="106"/>
                        <a:pt x="0" y="106"/>
                      </a:cubicBezTo>
                      <a:cubicBezTo>
                        <a:pt x="0" y="110"/>
                        <a:pt x="3" y="112"/>
                        <a:pt x="7" y="112"/>
                      </a:cubicBezTo>
                      <a:cubicBezTo>
                        <a:pt x="27" y="112"/>
                        <a:pt x="27" y="112"/>
                        <a:pt x="27" y="112"/>
                      </a:cubicBezTo>
                      <a:cubicBezTo>
                        <a:pt x="31" y="112"/>
                        <a:pt x="34" y="110"/>
                        <a:pt x="34" y="106"/>
                      </a:cubicBezTo>
                      <a:cubicBezTo>
                        <a:pt x="34" y="90"/>
                        <a:pt x="34" y="90"/>
                        <a:pt x="34" y="90"/>
                      </a:cubicBezTo>
                      <a:cubicBezTo>
                        <a:pt x="108" y="90"/>
                        <a:pt x="108" y="90"/>
                        <a:pt x="108" y="90"/>
                      </a:cubicBezTo>
                      <a:cubicBezTo>
                        <a:pt x="108" y="106"/>
                        <a:pt x="108" y="106"/>
                        <a:pt x="108" y="106"/>
                      </a:cubicBezTo>
                      <a:cubicBezTo>
                        <a:pt x="108" y="110"/>
                        <a:pt x="111" y="112"/>
                        <a:pt x="114" y="112"/>
                      </a:cubicBezTo>
                      <a:cubicBezTo>
                        <a:pt x="135" y="112"/>
                        <a:pt x="135" y="112"/>
                        <a:pt x="135" y="112"/>
                      </a:cubicBezTo>
                      <a:cubicBezTo>
                        <a:pt x="138" y="112"/>
                        <a:pt x="141" y="110"/>
                        <a:pt x="141" y="106"/>
                      </a:cubicBezTo>
                      <a:cubicBezTo>
                        <a:pt x="141" y="90"/>
                        <a:pt x="141" y="90"/>
                        <a:pt x="141" y="90"/>
                      </a:cubicBezTo>
                      <a:lnTo>
                        <a:pt x="141" y="41"/>
                      </a:lnTo>
                      <a:close/>
                      <a:moveTo>
                        <a:pt x="35" y="10"/>
                      </a:moveTo>
                      <a:cubicBezTo>
                        <a:pt x="106" y="10"/>
                        <a:pt x="106" y="10"/>
                        <a:pt x="106" y="10"/>
                      </a:cubicBezTo>
                      <a:cubicBezTo>
                        <a:pt x="118" y="32"/>
                        <a:pt x="118" y="32"/>
                        <a:pt x="118" y="32"/>
                      </a:cubicBezTo>
                      <a:cubicBezTo>
                        <a:pt x="24" y="32"/>
                        <a:pt x="24" y="32"/>
                        <a:pt x="24" y="32"/>
                      </a:cubicBezTo>
                      <a:lnTo>
                        <a:pt x="35" y="10"/>
                      </a:lnTo>
                      <a:close/>
                      <a:moveTo>
                        <a:pt x="41" y="79"/>
                      </a:moveTo>
                      <a:cubicBezTo>
                        <a:pt x="13" y="79"/>
                        <a:pt x="13" y="79"/>
                        <a:pt x="13" y="79"/>
                      </a:cubicBezTo>
                      <a:cubicBezTo>
                        <a:pt x="13" y="64"/>
                        <a:pt x="13" y="64"/>
                        <a:pt x="13" y="64"/>
                      </a:cubicBezTo>
                      <a:cubicBezTo>
                        <a:pt x="41" y="64"/>
                        <a:pt x="41" y="64"/>
                        <a:pt x="41" y="64"/>
                      </a:cubicBezTo>
                      <a:lnTo>
                        <a:pt x="41" y="79"/>
                      </a:lnTo>
                      <a:close/>
                      <a:moveTo>
                        <a:pt x="129" y="79"/>
                      </a:moveTo>
                      <a:cubicBezTo>
                        <a:pt x="100" y="79"/>
                        <a:pt x="100" y="79"/>
                        <a:pt x="100" y="79"/>
                      </a:cubicBezTo>
                      <a:cubicBezTo>
                        <a:pt x="100" y="64"/>
                        <a:pt x="100" y="64"/>
                        <a:pt x="100" y="64"/>
                      </a:cubicBezTo>
                      <a:cubicBezTo>
                        <a:pt x="129" y="64"/>
                        <a:pt x="129" y="64"/>
                        <a:pt x="129" y="64"/>
                      </a:cubicBezTo>
                      <a:lnTo>
                        <a:pt x="129" y="7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39" name="Freeform 15"/>
                <p:cNvSpPr>
                  <a:spLocks/>
                </p:cNvSpPr>
                <p:nvPr/>
              </p:nvSpPr>
              <p:spPr bwMode="auto">
                <a:xfrm>
                  <a:off x="955981" y="5021683"/>
                  <a:ext cx="184236" cy="344427"/>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240" name="Group 494"/>
                <p:cNvGrpSpPr/>
                <p:nvPr/>
              </p:nvGrpSpPr>
              <p:grpSpPr>
                <a:xfrm>
                  <a:off x="-1" y="5828305"/>
                  <a:ext cx="1895651" cy="1041626"/>
                  <a:chOff x="0" y="3639306"/>
                  <a:chExt cx="6238140" cy="3230626"/>
                </a:xfrm>
              </p:grpSpPr>
              <p:grpSp>
                <p:nvGrpSpPr>
                  <p:cNvPr id="260" name="Group 514"/>
                  <p:cNvGrpSpPr/>
                  <p:nvPr/>
                </p:nvGrpSpPr>
                <p:grpSpPr>
                  <a:xfrm>
                    <a:off x="1616985" y="4360489"/>
                    <a:ext cx="608248" cy="2508250"/>
                    <a:chOff x="1607360" y="4098926"/>
                    <a:chExt cx="608248" cy="2508250"/>
                  </a:xfrm>
                </p:grpSpPr>
                <p:sp>
                  <p:nvSpPr>
                    <p:cNvPr id="381" name="Freeform 85"/>
                    <p:cNvSpPr>
                      <a:spLocks/>
                    </p:cNvSpPr>
                    <p:nvPr/>
                  </p:nvSpPr>
                  <p:spPr bwMode="auto">
                    <a:xfrm flipH="1">
                      <a:off x="1607360" y="4098926"/>
                      <a:ext cx="608248" cy="2508250"/>
                    </a:xfrm>
                    <a:custGeom>
                      <a:avLst/>
                      <a:gdLst>
                        <a:gd name="T0" fmla="*/ 493 w 493"/>
                        <a:gd name="T1" fmla="*/ 0 h 2033"/>
                        <a:gd name="T2" fmla="*/ 0 w 493"/>
                        <a:gd name="T3" fmla="*/ 410 h 2033"/>
                        <a:gd name="T4" fmla="*/ 0 w 493"/>
                        <a:gd name="T5" fmla="*/ 2033 h 2033"/>
                        <a:gd name="T6" fmla="*/ 493 w 493"/>
                        <a:gd name="T7" fmla="*/ 2033 h 2033"/>
                        <a:gd name="T8" fmla="*/ 493 w 493"/>
                        <a:gd name="T9" fmla="*/ 0 h 2033"/>
                      </a:gdLst>
                      <a:ahLst/>
                      <a:cxnLst>
                        <a:cxn ang="0">
                          <a:pos x="T0" y="T1"/>
                        </a:cxn>
                        <a:cxn ang="0">
                          <a:pos x="T2" y="T3"/>
                        </a:cxn>
                        <a:cxn ang="0">
                          <a:pos x="T4" y="T5"/>
                        </a:cxn>
                        <a:cxn ang="0">
                          <a:pos x="T6" y="T7"/>
                        </a:cxn>
                        <a:cxn ang="0">
                          <a:pos x="T8" y="T9"/>
                        </a:cxn>
                      </a:cxnLst>
                      <a:rect l="0" t="0" r="r" b="b"/>
                      <a:pathLst>
                        <a:path w="493" h="2033">
                          <a:moveTo>
                            <a:pt x="493" y="0"/>
                          </a:moveTo>
                          <a:lnTo>
                            <a:pt x="0" y="410"/>
                          </a:lnTo>
                          <a:lnTo>
                            <a:pt x="0" y="2033"/>
                          </a:lnTo>
                          <a:lnTo>
                            <a:pt x="493" y="2033"/>
                          </a:lnTo>
                          <a:lnTo>
                            <a:pt x="493"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82" name="Group 636"/>
                    <p:cNvGrpSpPr/>
                    <p:nvPr/>
                  </p:nvGrpSpPr>
                  <p:grpSpPr>
                    <a:xfrm>
                      <a:off x="1639409" y="4791070"/>
                      <a:ext cx="544126" cy="1550849"/>
                      <a:chOff x="7719801" y="4791070"/>
                      <a:chExt cx="544126" cy="1550849"/>
                    </a:xfrm>
                    <a:solidFill>
                      <a:schemeClr val="accent3">
                        <a:lumMod val="75000"/>
                      </a:schemeClr>
                    </a:solidFill>
                  </p:grpSpPr>
                  <p:sp>
                    <p:nvSpPr>
                      <p:cNvPr id="383" name="Rectangle 86"/>
                      <p:cNvSpPr>
                        <a:spLocks noChangeArrowheads="1"/>
                      </p:cNvSpPr>
                      <p:nvPr/>
                    </p:nvSpPr>
                    <p:spPr bwMode="auto">
                      <a:xfrm flipH="1">
                        <a:off x="8187429" y="4791070"/>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84" name="Rectangle 87"/>
                      <p:cNvSpPr>
                        <a:spLocks noChangeArrowheads="1"/>
                      </p:cNvSpPr>
                      <p:nvPr/>
                    </p:nvSpPr>
                    <p:spPr bwMode="auto">
                      <a:xfrm flipH="1">
                        <a:off x="8071454" y="4791070"/>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85" name="Rectangle 88"/>
                      <p:cNvSpPr>
                        <a:spLocks noChangeArrowheads="1"/>
                      </p:cNvSpPr>
                      <p:nvPr/>
                    </p:nvSpPr>
                    <p:spPr bwMode="auto">
                      <a:xfrm flipH="1">
                        <a:off x="7953012" y="4791070"/>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86" name="Rectangle 89"/>
                      <p:cNvSpPr>
                        <a:spLocks noChangeArrowheads="1"/>
                      </p:cNvSpPr>
                      <p:nvPr/>
                    </p:nvSpPr>
                    <p:spPr bwMode="auto">
                      <a:xfrm flipH="1">
                        <a:off x="7838272" y="4791070"/>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87" name="Rectangle 90"/>
                      <p:cNvSpPr>
                        <a:spLocks noChangeArrowheads="1"/>
                      </p:cNvSpPr>
                      <p:nvPr/>
                    </p:nvSpPr>
                    <p:spPr bwMode="auto">
                      <a:xfrm flipH="1">
                        <a:off x="7719830" y="4791070"/>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88" name="Rectangle 91"/>
                      <p:cNvSpPr>
                        <a:spLocks noChangeArrowheads="1"/>
                      </p:cNvSpPr>
                      <p:nvPr/>
                    </p:nvSpPr>
                    <p:spPr bwMode="auto">
                      <a:xfrm flipH="1">
                        <a:off x="8187429" y="5019317"/>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89" name="Rectangle 92"/>
                      <p:cNvSpPr>
                        <a:spLocks noChangeArrowheads="1"/>
                      </p:cNvSpPr>
                      <p:nvPr/>
                    </p:nvSpPr>
                    <p:spPr bwMode="auto">
                      <a:xfrm flipH="1">
                        <a:off x="8071454" y="5019317"/>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0" name="Rectangle 93"/>
                      <p:cNvSpPr>
                        <a:spLocks noChangeArrowheads="1"/>
                      </p:cNvSpPr>
                      <p:nvPr/>
                    </p:nvSpPr>
                    <p:spPr bwMode="auto">
                      <a:xfrm flipH="1">
                        <a:off x="7953012" y="5019317"/>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1" name="Rectangle 94"/>
                      <p:cNvSpPr>
                        <a:spLocks noChangeArrowheads="1"/>
                      </p:cNvSpPr>
                      <p:nvPr/>
                    </p:nvSpPr>
                    <p:spPr bwMode="auto">
                      <a:xfrm flipH="1">
                        <a:off x="7838272" y="5019317"/>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2" name="Rectangle 95"/>
                      <p:cNvSpPr>
                        <a:spLocks noChangeArrowheads="1"/>
                      </p:cNvSpPr>
                      <p:nvPr/>
                    </p:nvSpPr>
                    <p:spPr bwMode="auto">
                      <a:xfrm flipH="1">
                        <a:off x="7719830" y="5019317"/>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3" name="Rectangle 96"/>
                      <p:cNvSpPr>
                        <a:spLocks noChangeArrowheads="1"/>
                      </p:cNvSpPr>
                      <p:nvPr/>
                    </p:nvSpPr>
                    <p:spPr bwMode="auto">
                      <a:xfrm flipH="1">
                        <a:off x="8187429" y="5247564"/>
                        <a:ext cx="76494" cy="181364"/>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4" name="Rectangle 97"/>
                      <p:cNvSpPr>
                        <a:spLocks noChangeArrowheads="1"/>
                      </p:cNvSpPr>
                      <p:nvPr/>
                    </p:nvSpPr>
                    <p:spPr bwMode="auto">
                      <a:xfrm flipH="1">
                        <a:off x="8071454" y="5247564"/>
                        <a:ext cx="74026" cy="181364"/>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5" name="Rectangle 98"/>
                      <p:cNvSpPr>
                        <a:spLocks noChangeArrowheads="1"/>
                      </p:cNvSpPr>
                      <p:nvPr/>
                    </p:nvSpPr>
                    <p:spPr bwMode="auto">
                      <a:xfrm flipH="1">
                        <a:off x="7953012" y="5247564"/>
                        <a:ext cx="77728" cy="181364"/>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6" name="Rectangle 99"/>
                      <p:cNvSpPr>
                        <a:spLocks noChangeArrowheads="1"/>
                      </p:cNvSpPr>
                      <p:nvPr/>
                    </p:nvSpPr>
                    <p:spPr bwMode="auto">
                      <a:xfrm flipH="1">
                        <a:off x="7838272" y="5247564"/>
                        <a:ext cx="74026" cy="181364"/>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7" name="Rectangle 100"/>
                      <p:cNvSpPr>
                        <a:spLocks noChangeArrowheads="1"/>
                      </p:cNvSpPr>
                      <p:nvPr/>
                    </p:nvSpPr>
                    <p:spPr bwMode="auto">
                      <a:xfrm flipH="1">
                        <a:off x="7719830" y="5247563"/>
                        <a:ext cx="76494" cy="181364"/>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8" name="Rectangle 101"/>
                      <p:cNvSpPr>
                        <a:spLocks noChangeArrowheads="1"/>
                      </p:cNvSpPr>
                      <p:nvPr/>
                    </p:nvSpPr>
                    <p:spPr bwMode="auto">
                      <a:xfrm flipH="1">
                        <a:off x="8187429" y="5478278"/>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9" name="Rectangle 102"/>
                      <p:cNvSpPr>
                        <a:spLocks noChangeArrowheads="1"/>
                      </p:cNvSpPr>
                      <p:nvPr/>
                    </p:nvSpPr>
                    <p:spPr bwMode="auto">
                      <a:xfrm flipH="1">
                        <a:off x="8071454" y="5478278"/>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00" name="Rectangle 103"/>
                      <p:cNvSpPr>
                        <a:spLocks noChangeArrowheads="1"/>
                      </p:cNvSpPr>
                      <p:nvPr/>
                    </p:nvSpPr>
                    <p:spPr bwMode="auto">
                      <a:xfrm flipH="1">
                        <a:off x="7953012" y="5478278"/>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01" name="Rectangle 104"/>
                      <p:cNvSpPr>
                        <a:spLocks noChangeArrowheads="1"/>
                      </p:cNvSpPr>
                      <p:nvPr/>
                    </p:nvSpPr>
                    <p:spPr bwMode="auto">
                      <a:xfrm flipH="1">
                        <a:off x="7838272" y="5478278"/>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02" name="Rectangle 105"/>
                      <p:cNvSpPr>
                        <a:spLocks noChangeArrowheads="1"/>
                      </p:cNvSpPr>
                      <p:nvPr/>
                    </p:nvSpPr>
                    <p:spPr bwMode="auto">
                      <a:xfrm flipH="1">
                        <a:off x="7719830" y="5478278"/>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03" name="Rectangle 106"/>
                      <p:cNvSpPr>
                        <a:spLocks noChangeArrowheads="1"/>
                      </p:cNvSpPr>
                      <p:nvPr/>
                    </p:nvSpPr>
                    <p:spPr bwMode="auto">
                      <a:xfrm flipH="1">
                        <a:off x="8187429" y="5706526"/>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04" name="Rectangle 107"/>
                      <p:cNvSpPr>
                        <a:spLocks noChangeArrowheads="1"/>
                      </p:cNvSpPr>
                      <p:nvPr/>
                    </p:nvSpPr>
                    <p:spPr bwMode="auto">
                      <a:xfrm flipH="1">
                        <a:off x="8071454" y="5706526"/>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05" name="Rectangle 108"/>
                      <p:cNvSpPr>
                        <a:spLocks noChangeArrowheads="1"/>
                      </p:cNvSpPr>
                      <p:nvPr/>
                    </p:nvSpPr>
                    <p:spPr bwMode="auto">
                      <a:xfrm flipH="1">
                        <a:off x="7953012" y="5706526"/>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06" name="Rectangle 109"/>
                      <p:cNvSpPr>
                        <a:spLocks noChangeArrowheads="1"/>
                      </p:cNvSpPr>
                      <p:nvPr/>
                    </p:nvSpPr>
                    <p:spPr bwMode="auto">
                      <a:xfrm flipH="1">
                        <a:off x="7838272" y="5706524"/>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07" name="Rectangle 110"/>
                      <p:cNvSpPr>
                        <a:spLocks noChangeArrowheads="1"/>
                      </p:cNvSpPr>
                      <p:nvPr/>
                    </p:nvSpPr>
                    <p:spPr bwMode="auto">
                      <a:xfrm flipH="1">
                        <a:off x="7719830" y="5706526"/>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08" name="Rectangle 111"/>
                      <p:cNvSpPr>
                        <a:spLocks noChangeArrowheads="1"/>
                      </p:cNvSpPr>
                      <p:nvPr/>
                    </p:nvSpPr>
                    <p:spPr bwMode="auto">
                      <a:xfrm flipH="1">
                        <a:off x="8187429" y="5934772"/>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09" name="Rectangle 112"/>
                      <p:cNvSpPr>
                        <a:spLocks noChangeArrowheads="1"/>
                      </p:cNvSpPr>
                      <p:nvPr/>
                    </p:nvSpPr>
                    <p:spPr bwMode="auto">
                      <a:xfrm flipH="1">
                        <a:off x="8071454" y="5934772"/>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10" name="Rectangle 113"/>
                      <p:cNvSpPr>
                        <a:spLocks noChangeArrowheads="1"/>
                      </p:cNvSpPr>
                      <p:nvPr/>
                    </p:nvSpPr>
                    <p:spPr bwMode="auto">
                      <a:xfrm flipH="1">
                        <a:off x="7953012" y="5934769"/>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11" name="Rectangle 114"/>
                      <p:cNvSpPr>
                        <a:spLocks noChangeArrowheads="1"/>
                      </p:cNvSpPr>
                      <p:nvPr/>
                    </p:nvSpPr>
                    <p:spPr bwMode="auto">
                      <a:xfrm flipH="1">
                        <a:off x="7838272" y="5934772"/>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12" name="Rectangle 115"/>
                      <p:cNvSpPr>
                        <a:spLocks noChangeArrowheads="1"/>
                      </p:cNvSpPr>
                      <p:nvPr/>
                    </p:nvSpPr>
                    <p:spPr bwMode="auto">
                      <a:xfrm flipH="1">
                        <a:off x="7719830" y="5934773"/>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13" name="Rectangle 116"/>
                      <p:cNvSpPr>
                        <a:spLocks noChangeArrowheads="1"/>
                      </p:cNvSpPr>
                      <p:nvPr/>
                    </p:nvSpPr>
                    <p:spPr bwMode="auto">
                      <a:xfrm flipH="1">
                        <a:off x="8187433" y="6163020"/>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14" name="Rectangle 117"/>
                      <p:cNvSpPr>
                        <a:spLocks noChangeArrowheads="1"/>
                      </p:cNvSpPr>
                      <p:nvPr/>
                    </p:nvSpPr>
                    <p:spPr bwMode="auto">
                      <a:xfrm flipH="1">
                        <a:off x="8071456" y="6163020"/>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15" name="Rectangle 118"/>
                      <p:cNvSpPr>
                        <a:spLocks noChangeArrowheads="1"/>
                      </p:cNvSpPr>
                      <p:nvPr/>
                    </p:nvSpPr>
                    <p:spPr bwMode="auto">
                      <a:xfrm flipH="1">
                        <a:off x="7953018" y="6163015"/>
                        <a:ext cx="77728"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16" name="Rectangle 119"/>
                      <p:cNvSpPr>
                        <a:spLocks noChangeArrowheads="1"/>
                      </p:cNvSpPr>
                      <p:nvPr/>
                    </p:nvSpPr>
                    <p:spPr bwMode="auto">
                      <a:xfrm flipH="1">
                        <a:off x="7838282" y="6163018"/>
                        <a:ext cx="74026"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17" name="Rectangle 120"/>
                      <p:cNvSpPr>
                        <a:spLocks noChangeArrowheads="1"/>
                      </p:cNvSpPr>
                      <p:nvPr/>
                    </p:nvSpPr>
                    <p:spPr bwMode="auto">
                      <a:xfrm flipH="1">
                        <a:off x="7719801" y="6163022"/>
                        <a:ext cx="76494" cy="178897"/>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261" name="Group 515"/>
                  <p:cNvGrpSpPr/>
                  <p:nvPr/>
                </p:nvGrpSpPr>
                <p:grpSpPr>
                  <a:xfrm>
                    <a:off x="1015503" y="4349750"/>
                    <a:ext cx="609481" cy="2508250"/>
                    <a:chOff x="1015503" y="4131049"/>
                    <a:chExt cx="609481" cy="2508250"/>
                  </a:xfrm>
                </p:grpSpPr>
                <p:sp>
                  <p:nvSpPr>
                    <p:cNvPr id="367" name="Freeform 69"/>
                    <p:cNvSpPr>
                      <a:spLocks/>
                    </p:cNvSpPr>
                    <p:nvPr/>
                  </p:nvSpPr>
                  <p:spPr bwMode="auto">
                    <a:xfrm flipH="1">
                      <a:off x="1015503" y="4131049"/>
                      <a:ext cx="609481" cy="2508250"/>
                    </a:xfrm>
                    <a:custGeom>
                      <a:avLst/>
                      <a:gdLst>
                        <a:gd name="T0" fmla="*/ 494 w 494"/>
                        <a:gd name="T1" fmla="*/ 0 h 2033"/>
                        <a:gd name="T2" fmla="*/ 0 w 494"/>
                        <a:gd name="T3" fmla="*/ 410 h 2033"/>
                        <a:gd name="T4" fmla="*/ 0 w 494"/>
                        <a:gd name="T5" fmla="*/ 2033 h 2033"/>
                        <a:gd name="T6" fmla="*/ 494 w 494"/>
                        <a:gd name="T7" fmla="*/ 2033 h 2033"/>
                        <a:gd name="T8" fmla="*/ 494 w 494"/>
                        <a:gd name="T9" fmla="*/ 0 h 2033"/>
                      </a:gdLst>
                      <a:ahLst/>
                      <a:cxnLst>
                        <a:cxn ang="0">
                          <a:pos x="T0" y="T1"/>
                        </a:cxn>
                        <a:cxn ang="0">
                          <a:pos x="T2" y="T3"/>
                        </a:cxn>
                        <a:cxn ang="0">
                          <a:pos x="T4" y="T5"/>
                        </a:cxn>
                        <a:cxn ang="0">
                          <a:pos x="T6" y="T7"/>
                        </a:cxn>
                        <a:cxn ang="0">
                          <a:pos x="T8" y="T9"/>
                        </a:cxn>
                      </a:cxnLst>
                      <a:rect l="0" t="0" r="r" b="b"/>
                      <a:pathLst>
                        <a:path w="494" h="2033">
                          <a:moveTo>
                            <a:pt x="494" y="0"/>
                          </a:moveTo>
                          <a:lnTo>
                            <a:pt x="0" y="410"/>
                          </a:lnTo>
                          <a:lnTo>
                            <a:pt x="0" y="2033"/>
                          </a:lnTo>
                          <a:lnTo>
                            <a:pt x="494" y="2033"/>
                          </a:lnTo>
                          <a:lnTo>
                            <a:pt x="4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68" name="Group 622"/>
                    <p:cNvGrpSpPr/>
                    <p:nvPr/>
                  </p:nvGrpSpPr>
                  <p:grpSpPr>
                    <a:xfrm flipH="1">
                      <a:off x="1083360" y="4735595"/>
                      <a:ext cx="473767" cy="1585392"/>
                      <a:chOff x="8551863" y="1063625"/>
                      <a:chExt cx="609600" cy="2039938"/>
                    </a:xfrm>
                    <a:solidFill>
                      <a:schemeClr val="accent2">
                        <a:lumMod val="75000"/>
                      </a:schemeClr>
                    </a:solidFill>
                  </p:grpSpPr>
                  <p:sp>
                    <p:nvSpPr>
                      <p:cNvPr id="369" name="Oval 70"/>
                      <p:cNvSpPr>
                        <a:spLocks noChangeArrowheads="1"/>
                      </p:cNvSpPr>
                      <p:nvPr/>
                    </p:nvSpPr>
                    <p:spPr bwMode="auto">
                      <a:xfrm>
                        <a:off x="8551863" y="1063625"/>
                        <a:ext cx="255588" cy="2524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0" name="Oval 71"/>
                      <p:cNvSpPr>
                        <a:spLocks noChangeArrowheads="1"/>
                      </p:cNvSpPr>
                      <p:nvPr/>
                    </p:nvSpPr>
                    <p:spPr bwMode="auto">
                      <a:xfrm>
                        <a:off x="8905875" y="1063625"/>
                        <a:ext cx="255588" cy="2524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1" name="Oval 72"/>
                      <p:cNvSpPr>
                        <a:spLocks noChangeArrowheads="1"/>
                      </p:cNvSpPr>
                      <p:nvPr/>
                    </p:nvSpPr>
                    <p:spPr bwMode="auto">
                      <a:xfrm>
                        <a:off x="8551863" y="141763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2" name="Oval 73"/>
                      <p:cNvSpPr>
                        <a:spLocks noChangeArrowheads="1"/>
                      </p:cNvSpPr>
                      <p:nvPr/>
                    </p:nvSpPr>
                    <p:spPr bwMode="auto">
                      <a:xfrm>
                        <a:off x="8905875" y="141763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3" name="Oval 74"/>
                      <p:cNvSpPr>
                        <a:spLocks noChangeArrowheads="1"/>
                      </p:cNvSpPr>
                      <p:nvPr/>
                    </p:nvSpPr>
                    <p:spPr bwMode="auto">
                      <a:xfrm>
                        <a:off x="8551863" y="1774825"/>
                        <a:ext cx="255588" cy="2571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4" name="Oval 75"/>
                      <p:cNvSpPr>
                        <a:spLocks noChangeArrowheads="1"/>
                      </p:cNvSpPr>
                      <p:nvPr/>
                    </p:nvSpPr>
                    <p:spPr bwMode="auto">
                      <a:xfrm>
                        <a:off x="8905875" y="1774825"/>
                        <a:ext cx="255588" cy="2571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5" name="Oval 76"/>
                      <p:cNvSpPr>
                        <a:spLocks noChangeArrowheads="1"/>
                      </p:cNvSpPr>
                      <p:nvPr/>
                    </p:nvSpPr>
                    <p:spPr bwMode="auto">
                      <a:xfrm>
                        <a:off x="8551863" y="2133600"/>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6" name="Oval 77"/>
                      <p:cNvSpPr>
                        <a:spLocks noChangeArrowheads="1"/>
                      </p:cNvSpPr>
                      <p:nvPr/>
                    </p:nvSpPr>
                    <p:spPr bwMode="auto">
                      <a:xfrm>
                        <a:off x="8905875" y="2133600"/>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7" name="Oval 78"/>
                      <p:cNvSpPr>
                        <a:spLocks noChangeArrowheads="1"/>
                      </p:cNvSpPr>
                      <p:nvPr/>
                    </p:nvSpPr>
                    <p:spPr bwMode="auto">
                      <a:xfrm>
                        <a:off x="8551863" y="249078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8" name="Oval 79"/>
                      <p:cNvSpPr>
                        <a:spLocks noChangeArrowheads="1"/>
                      </p:cNvSpPr>
                      <p:nvPr/>
                    </p:nvSpPr>
                    <p:spPr bwMode="auto">
                      <a:xfrm>
                        <a:off x="8905875" y="249078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9" name="Oval 80"/>
                      <p:cNvSpPr>
                        <a:spLocks noChangeArrowheads="1"/>
                      </p:cNvSpPr>
                      <p:nvPr/>
                    </p:nvSpPr>
                    <p:spPr bwMode="auto">
                      <a:xfrm>
                        <a:off x="8551863" y="2847975"/>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0" name="Oval 81"/>
                      <p:cNvSpPr>
                        <a:spLocks noChangeArrowheads="1"/>
                      </p:cNvSpPr>
                      <p:nvPr/>
                    </p:nvSpPr>
                    <p:spPr bwMode="auto">
                      <a:xfrm>
                        <a:off x="8905875" y="2847975"/>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62" name="Group 516"/>
                  <p:cNvGrpSpPr/>
                  <p:nvPr/>
                </p:nvGrpSpPr>
                <p:grpSpPr>
                  <a:xfrm>
                    <a:off x="2223266" y="4350943"/>
                    <a:ext cx="609481" cy="2508250"/>
                    <a:chOff x="2223266" y="4177693"/>
                    <a:chExt cx="609481" cy="2508250"/>
                  </a:xfrm>
                </p:grpSpPr>
                <p:sp>
                  <p:nvSpPr>
                    <p:cNvPr id="353" name="Freeform 69"/>
                    <p:cNvSpPr>
                      <a:spLocks/>
                    </p:cNvSpPr>
                    <p:nvPr/>
                  </p:nvSpPr>
                  <p:spPr bwMode="auto">
                    <a:xfrm flipH="1">
                      <a:off x="2223266" y="4177693"/>
                      <a:ext cx="609481" cy="2508250"/>
                    </a:xfrm>
                    <a:custGeom>
                      <a:avLst/>
                      <a:gdLst>
                        <a:gd name="T0" fmla="*/ 494 w 494"/>
                        <a:gd name="T1" fmla="*/ 0 h 2033"/>
                        <a:gd name="T2" fmla="*/ 0 w 494"/>
                        <a:gd name="T3" fmla="*/ 410 h 2033"/>
                        <a:gd name="T4" fmla="*/ 0 w 494"/>
                        <a:gd name="T5" fmla="*/ 2033 h 2033"/>
                        <a:gd name="T6" fmla="*/ 494 w 494"/>
                        <a:gd name="T7" fmla="*/ 2033 h 2033"/>
                        <a:gd name="T8" fmla="*/ 494 w 494"/>
                        <a:gd name="T9" fmla="*/ 0 h 2033"/>
                      </a:gdLst>
                      <a:ahLst/>
                      <a:cxnLst>
                        <a:cxn ang="0">
                          <a:pos x="T0" y="T1"/>
                        </a:cxn>
                        <a:cxn ang="0">
                          <a:pos x="T2" y="T3"/>
                        </a:cxn>
                        <a:cxn ang="0">
                          <a:pos x="T4" y="T5"/>
                        </a:cxn>
                        <a:cxn ang="0">
                          <a:pos x="T6" y="T7"/>
                        </a:cxn>
                        <a:cxn ang="0">
                          <a:pos x="T8" y="T9"/>
                        </a:cxn>
                      </a:cxnLst>
                      <a:rect l="0" t="0" r="r" b="b"/>
                      <a:pathLst>
                        <a:path w="494" h="2033">
                          <a:moveTo>
                            <a:pt x="494" y="0"/>
                          </a:moveTo>
                          <a:lnTo>
                            <a:pt x="0" y="410"/>
                          </a:lnTo>
                          <a:lnTo>
                            <a:pt x="0" y="2033"/>
                          </a:lnTo>
                          <a:lnTo>
                            <a:pt x="494" y="2033"/>
                          </a:lnTo>
                          <a:lnTo>
                            <a:pt x="49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54" name="Group 608"/>
                    <p:cNvGrpSpPr/>
                    <p:nvPr/>
                  </p:nvGrpSpPr>
                  <p:grpSpPr>
                    <a:xfrm flipH="1">
                      <a:off x="2291127" y="4782240"/>
                      <a:ext cx="473767" cy="1585392"/>
                      <a:chOff x="8551863" y="1063625"/>
                      <a:chExt cx="609600" cy="2039938"/>
                    </a:xfrm>
                    <a:solidFill>
                      <a:schemeClr val="accent4">
                        <a:lumMod val="75000"/>
                      </a:schemeClr>
                    </a:solidFill>
                  </p:grpSpPr>
                  <p:sp>
                    <p:nvSpPr>
                      <p:cNvPr id="355" name="Oval 70"/>
                      <p:cNvSpPr>
                        <a:spLocks noChangeArrowheads="1"/>
                      </p:cNvSpPr>
                      <p:nvPr/>
                    </p:nvSpPr>
                    <p:spPr bwMode="auto">
                      <a:xfrm>
                        <a:off x="8551863" y="1063625"/>
                        <a:ext cx="255588" cy="2524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6" name="Oval 71"/>
                      <p:cNvSpPr>
                        <a:spLocks noChangeArrowheads="1"/>
                      </p:cNvSpPr>
                      <p:nvPr/>
                    </p:nvSpPr>
                    <p:spPr bwMode="auto">
                      <a:xfrm>
                        <a:off x="8905875" y="1063625"/>
                        <a:ext cx="255588" cy="2524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7" name="Oval 72"/>
                      <p:cNvSpPr>
                        <a:spLocks noChangeArrowheads="1"/>
                      </p:cNvSpPr>
                      <p:nvPr/>
                    </p:nvSpPr>
                    <p:spPr bwMode="auto">
                      <a:xfrm>
                        <a:off x="8551863" y="141763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8" name="Oval 73"/>
                      <p:cNvSpPr>
                        <a:spLocks noChangeArrowheads="1"/>
                      </p:cNvSpPr>
                      <p:nvPr/>
                    </p:nvSpPr>
                    <p:spPr bwMode="auto">
                      <a:xfrm>
                        <a:off x="8905875" y="141763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9" name="Oval 74"/>
                      <p:cNvSpPr>
                        <a:spLocks noChangeArrowheads="1"/>
                      </p:cNvSpPr>
                      <p:nvPr/>
                    </p:nvSpPr>
                    <p:spPr bwMode="auto">
                      <a:xfrm>
                        <a:off x="8551863" y="1774825"/>
                        <a:ext cx="255588" cy="2571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0" name="Oval 75"/>
                      <p:cNvSpPr>
                        <a:spLocks noChangeArrowheads="1"/>
                      </p:cNvSpPr>
                      <p:nvPr/>
                    </p:nvSpPr>
                    <p:spPr bwMode="auto">
                      <a:xfrm>
                        <a:off x="8905875" y="1774825"/>
                        <a:ext cx="255588" cy="2571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1" name="Oval 76"/>
                      <p:cNvSpPr>
                        <a:spLocks noChangeArrowheads="1"/>
                      </p:cNvSpPr>
                      <p:nvPr/>
                    </p:nvSpPr>
                    <p:spPr bwMode="auto">
                      <a:xfrm>
                        <a:off x="8551863" y="2133600"/>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2" name="Oval 77"/>
                      <p:cNvSpPr>
                        <a:spLocks noChangeArrowheads="1"/>
                      </p:cNvSpPr>
                      <p:nvPr/>
                    </p:nvSpPr>
                    <p:spPr bwMode="auto">
                      <a:xfrm>
                        <a:off x="8905875" y="2133600"/>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3" name="Oval 78"/>
                      <p:cNvSpPr>
                        <a:spLocks noChangeArrowheads="1"/>
                      </p:cNvSpPr>
                      <p:nvPr/>
                    </p:nvSpPr>
                    <p:spPr bwMode="auto">
                      <a:xfrm>
                        <a:off x="8551863" y="249078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4" name="Oval 79"/>
                      <p:cNvSpPr>
                        <a:spLocks noChangeArrowheads="1"/>
                      </p:cNvSpPr>
                      <p:nvPr/>
                    </p:nvSpPr>
                    <p:spPr bwMode="auto">
                      <a:xfrm>
                        <a:off x="8905875" y="2490788"/>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5" name="Oval 80"/>
                      <p:cNvSpPr>
                        <a:spLocks noChangeArrowheads="1"/>
                      </p:cNvSpPr>
                      <p:nvPr/>
                    </p:nvSpPr>
                    <p:spPr bwMode="auto">
                      <a:xfrm>
                        <a:off x="8551863" y="2847975"/>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6" name="Oval 81"/>
                      <p:cNvSpPr>
                        <a:spLocks noChangeArrowheads="1"/>
                      </p:cNvSpPr>
                      <p:nvPr/>
                    </p:nvSpPr>
                    <p:spPr bwMode="auto">
                      <a:xfrm>
                        <a:off x="8905875" y="2847975"/>
                        <a:ext cx="255588" cy="2555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63" name="Group 517"/>
                  <p:cNvGrpSpPr/>
                  <p:nvPr/>
                </p:nvGrpSpPr>
                <p:grpSpPr>
                  <a:xfrm>
                    <a:off x="2840402" y="3639306"/>
                    <a:ext cx="1150937" cy="3214688"/>
                    <a:chOff x="2840402" y="3475681"/>
                    <a:chExt cx="1150937" cy="3214688"/>
                  </a:xfrm>
                </p:grpSpPr>
                <p:sp>
                  <p:nvSpPr>
                    <p:cNvPr id="335" name="Freeform 49"/>
                    <p:cNvSpPr>
                      <a:spLocks/>
                    </p:cNvSpPr>
                    <p:nvPr/>
                  </p:nvSpPr>
                  <p:spPr bwMode="auto">
                    <a:xfrm flipH="1">
                      <a:off x="2840402" y="3475681"/>
                      <a:ext cx="1150937" cy="3214688"/>
                    </a:xfrm>
                    <a:custGeom>
                      <a:avLst/>
                      <a:gdLst>
                        <a:gd name="T0" fmla="*/ 642 w 725"/>
                        <a:gd name="T1" fmla="*/ 313 h 2427"/>
                        <a:gd name="T2" fmla="*/ 642 w 725"/>
                        <a:gd name="T3" fmla="*/ 154 h 2427"/>
                        <a:gd name="T4" fmla="*/ 575 w 725"/>
                        <a:gd name="T5" fmla="*/ 154 h 2427"/>
                        <a:gd name="T6" fmla="*/ 575 w 725"/>
                        <a:gd name="T7" fmla="*/ 0 h 2427"/>
                        <a:gd name="T8" fmla="*/ 134 w 725"/>
                        <a:gd name="T9" fmla="*/ 0 h 2427"/>
                        <a:gd name="T10" fmla="*/ 134 w 725"/>
                        <a:gd name="T11" fmla="*/ 154 h 2427"/>
                        <a:gd name="T12" fmla="*/ 67 w 725"/>
                        <a:gd name="T13" fmla="*/ 154 h 2427"/>
                        <a:gd name="T14" fmla="*/ 67 w 725"/>
                        <a:gd name="T15" fmla="*/ 313 h 2427"/>
                        <a:gd name="T16" fmla="*/ 0 w 725"/>
                        <a:gd name="T17" fmla="*/ 313 h 2427"/>
                        <a:gd name="T18" fmla="*/ 0 w 725"/>
                        <a:gd name="T19" fmla="*/ 2427 h 2427"/>
                        <a:gd name="T20" fmla="*/ 725 w 725"/>
                        <a:gd name="T21" fmla="*/ 2427 h 2427"/>
                        <a:gd name="T22" fmla="*/ 725 w 725"/>
                        <a:gd name="T23" fmla="*/ 313 h 2427"/>
                        <a:gd name="T24" fmla="*/ 642 w 725"/>
                        <a:gd name="T25" fmla="*/ 313 h 2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5" h="2427">
                          <a:moveTo>
                            <a:pt x="642" y="313"/>
                          </a:moveTo>
                          <a:lnTo>
                            <a:pt x="642" y="154"/>
                          </a:lnTo>
                          <a:lnTo>
                            <a:pt x="575" y="154"/>
                          </a:lnTo>
                          <a:lnTo>
                            <a:pt x="575" y="0"/>
                          </a:lnTo>
                          <a:lnTo>
                            <a:pt x="134" y="0"/>
                          </a:lnTo>
                          <a:lnTo>
                            <a:pt x="134" y="154"/>
                          </a:lnTo>
                          <a:lnTo>
                            <a:pt x="67" y="154"/>
                          </a:lnTo>
                          <a:lnTo>
                            <a:pt x="67" y="313"/>
                          </a:lnTo>
                          <a:lnTo>
                            <a:pt x="0" y="313"/>
                          </a:lnTo>
                          <a:lnTo>
                            <a:pt x="0" y="2427"/>
                          </a:lnTo>
                          <a:lnTo>
                            <a:pt x="725" y="2427"/>
                          </a:lnTo>
                          <a:lnTo>
                            <a:pt x="725" y="313"/>
                          </a:lnTo>
                          <a:lnTo>
                            <a:pt x="642" y="31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36" name="Group 590"/>
                    <p:cNvGrpSpPr/>
                    <p:nvPr/>
                  </p:nvGrpSpPr>
                  <p:grpSpPr>
                    <a:xfrm flipH="1">
                      <a:off x="3024552" y="4047887"/>
                      <a:ext cx="808037" cy="1327202"/>
                      <a:chOff x="9301163" y="1425575"/>
                      <a:chExt cx="808037" cy="1590676"/>
                    </a:xfrm>
                    <a:solidFill>
                      <a:schemeClr val="accent5">
                        <a:lumMod val="75000"/>
                      </a:schemeClr>
                    </a:solidFill>
                  </p:grpSpPr>
                  <p:sp>
                    <p:nvSpPr>
                      <p:cNvPr id="337" name="Rectangle 50"/>
                      <p:cNvSpPr>
                        <a:spLocks noChangeArrowheads="1"/>
                      </p:cNvSpPr>
                      <p:nvPr/>
                    </p:nvSpPr>
                    <p:spPr bwMode="auto">
                      <a:xfrm>
                        <a:off x="9301163" y="1425575"/>
                        <a:ext cx="141287" cy="3111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8" name="Rectangle 51"/>
                      <p:cNvSpPr>
                        <a:spLocks noChangeArrowheads="1"/>
                      </p:cNvSpPr>
                      <p:nvPr/>
                    </p:nvSpPr>
                    <p:spPr bwMode="auto">
                      <a:xfrm>
                        <a:off x="9521825" y="1425575"/>
                        <a:ext cx="142875" cy="3111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9" name="Rectangle 52"/>
                      <p:cNvSpPr>
                        <a:spLocks noChangeArrowheads="1"/>
                      </p:cNvSpPr>
                      <p:nvPr/>
                    </p:nvSpPr>
                    <p:spPr bwMode="auto">
                      <a:xfrm>
                        <a:off x="9744075" y="1425575"/>
                        <a:ext cx="144462" cy="3111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0" name="Rectangle 53"/>
                      <p:cNvSpPr>
                        <a:spLocks noChangeArrowheads="1"/>
                      </p:cNvSpPr>
                      <p:nvPr/>
                    </p:nvSpPr>
                    <p:spPr bwMode="auto">
                      <a:xfrm>
                        <a:off x="9967913" y="1425575"/>
                        <a:ext cx="141287" cy="3111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1" name="Rectangle 54"/>
                      <p:cNvSpPr>
                        <a:spLocks noChangeArrowheads="1"/>
                      </p:cNvSpPr>
                      <p:nvPr/>
                    </p:nvSpPr>
                    <p:spPr bwMode="auto">
                      <a:xfrm>
                        <a:off x="9301163" y="1849438"/>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2" name="Rectangle 55"/>
                      <p:cNvSpPr>
                        <a:spLocks noChangeArrowheads="1"/>
                      </p:cNvSpPr>
                      <p:nvPr/>
                    </p:nvSpPr>
                    <p:spPr bwMode="auto">
                      <a:xfrm>
                        <a:off x="9521825" y="1849438"/>
                        <a:ext cx="142875"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3" name="Rectangle 56"/>
                      <p:cNvSpPr>
                        <a:spLocks noChangeArrowheads="1"/>
                      </p:cNvSpPr>
                      <p:nvPr/>
                    </p:nvSpPr>
                    <p:spPr bwMode="auto">
                      <a:xfrm>
                        <a:off x="9744075" y="1849438"/>
                        <a:ext cx="144462"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4" name="Rectangle 57"/>
                      <p:cNvSpPr>
                        <a:spLocks noChangeArrowheads="1"/>
                      </p:cNvSpPr>
                      <p:nvPr/>
                    </p:nvSpPr>
                    <p:spPr bwMode="auto">
                      <a:xfrm>
                        <a:off x="9967913" y="1849438"/>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5" name="Rectangle 58"/>
                      <p:cNvSpPr>
                        <a:spLocks noChangeArrowheads="1"/>
                      </p:cNvSpPr>
                      <p:nvPr/>
                    </p:nvSpPr>
                    <p:spPr bwMode="auto">
                      <a:xfrm>
                        <a:off x="9301163" y="2274888"/>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6" name="Rectangle 59"/>
                      <p:cNvSpPr>
                        <a:spLocks noChangeArrowheads="1"/>
                      </p:cNvSpPr>
                      <p:nvPr/>
                    </p:nvSpPr>
                    <p:spPr bwMode="auto">
                      <a:xfrm>
                        <a:off x="9521825" y="2274888"/>
                        <a:ext cx="142875"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7" name="Rectangle 60"/>
                      <p:cNvSpPr>
                        <a:spLocks noChangeArrowheads="1"/>
                      </p:cNvSpPr>
                      <p:nvPr/>
                    </p:nvSpPr>
                    <p:spPr bwMode="auto">
                      <a:xfrm>
                        <a:off x="9744075" y="2274888"/>
                        <a:ext cx="144462"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8" name="Rectangle 61"/>
                      <p:cNvSpPr>
                        <a:spLocks noChangeArrowheads="1"/>
                      </p:cNvSpPr>
                      <p:nvPr/>
                    </p:nvSpPr>
                    <p:spPr bwMode="auto">
                      <a:xfrm>
                        <a:off x="9967913" y="2274888"/>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9" name="Rectangle 62"/>
                      <p:cNvSpPr>
                        <a:spLocks noChangeArrowheads="1"/>
                      </p:cNvSpPr>
                      <p:nvPr/>
                    </p:nvSpPr>
                    <p:spPr bwMode="auto">
                      <a:xfrm>
                        <a:off x="9301163" y="2703513"/>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0" name="Rectangle 63"/>
                      <p:cNvSpPr>
                        <a:spLocks noChangeArrowheads="1"/>
                      </p:cNvSpPr>
                      <p:nvPr/>
                    </p:nvSpPr>
                    <p:spPr bwMode="auto">
                      <a:xfrm>
                        <a:off x="9521825" y="2703513"/>
                        <a:ext cx="142875"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1" name="Rectangle 64"/>
                      <p:cNvSpPr>
                        <a:spLocks noChangeArrowheads="1"/>
                      </p:cNvSpPr>
                      <p:nvPr/>
                    </p:nvSpPr>
                    <p:spPr bwMode="auto">
                      <a:xfrm>
                        <a:off x="9744075" y="2703513"/>
                        <a:ext cx="144462"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2" name="Rectangle 65"/>
                      <p:cNvSpPr>
                        <a:spLocks noChangeArrowheads="1"/>
                      </p:cNvSpPr>
                      <p:nvPr/>
                    </p:nvSpPr>
                    <p:spPr bwMode="auto">
                      <a:xfrm>
                        <a:off x="9967913" y="2703513"/>
                        <a:ext cx="141287" cy="312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64" name="Group 518"/>
                  <p:cNvGrpSpPr/>
                  <p:nvPr/>
                </p:nvGrpSpPr>
                <p:grpSpPr>
                  <a:xfrm>
                    <a:off x="3968204" y="4365493"/>
                    <a:ext cx="1065212" cy="2498725"/>
                    <a:chOff x="3968204" y="4134493"/>
                    <a:chExt cx="1065212" cy="2498725"/>
                  </a:xfrm>
                </p:grpSpPr>
                <p:sp>
                  <p:nvSpPr>
                    <p:cNvPr id="324" name="Freeform 26"/>
                    <p:cNvSpPr>
                      <a:spLocks/>
                    </p:cNvSpPr>
                    <p:nvPr/>
                  </p:nvSpPr>
                  <p:spPr bwMode="auto">
                    <a:xfrm flipH="1">
                      <a:off x="3968204" y="4134493"/>
                      <a:ext cx="1065212" cy="2498725"/>
                    </a:xfrm>
                    <a:custGeom>
                      <a:avLst/>
                      <a:gdLst>
                        <a:gd name="T0" fmla="*/ 671 w 671"/>
                        <a:gd name="T1" fmla="*/ 1574 h 1574"/>
                        <a:gd name="T2" fmla="*/ 0 w 671"/>
                        <a:gd name="T3" fmla="*/ 1574 h 1574"/>
                        <a:gd name="T4" fmla="*/ 0 w 671"/>
                        <a:gd name="T5" fmla="*/ 247 h 1574"/>
                        <a:gd name="T6" fmla="*/ 138 w 671"/>
                        <a:gd name="T7" fmla="*/ 0 h 1574"/>
                        <a:gd name="T8" fmla="*/ 530 w 671"/>
                        <a:gd name="T9" fmla="*/ 0 h 1574"/>
                        <a:gd name="T10" fmla="*/ 671 w 671"/>
                        <a:gd name="T11" fmla="*/ 247 h 1574"/>
                        <a:gd name="T12" fmla="*/ 671 w 671"/>
                        <a:gd name="T13" fmla="*/ 1574 h 1574"/>
                      </a:gdLst>
                      <a:ahLst/>
                      <a:cxnLst>
                        <a:cxn ang="0">
                          <a:pos x="T0" y="T1"/>
                        </a:cxn>
                        <a:cxn ang="0">
                          <a:pos x="T2" y="T3"/>
                        </a:cxn>
                        <a:cxn ang="0">
                          <a:pos x="T4" y="T5"/>
                        </a:cxn>
                        <a:cxn ang="0">
                          <a:pos x="T6" y="T7"/>
                        </a:cxn>
                        <a:cxn ang="0">
                          <a:pos x="T8" y="T9"/>
                        </a:cxn>
                        <a:cxn ang="0">
                          <a:pos x="T10" y="T11"/>
                        </a:cxn>
                        <a:cxn ang="0">
                          <a:pos x="T12" y="T13"/>
                        </a:cxn>
                      </a:cxnLst>
                      <a:rect l="0" t="0" r="r" b="b"/>
                      <a:pathLst>
                        <a:path w="671" h="1574">
                          <a:moveTo>
                            <a:pt x="671" y="1574"/>
                          </a:moveTo>
                          <a:lnTo>
                            <a:pt x="0" y="1574"/>
                          </a:lnTo>
                          <a:lnTo>
                            <a:pt x="0" y="247"/>
                          </a:lnTo>
                          <a:lnTo>
                            <a:pt x="138" y="0"/>
                          </a:lnTo>
                          <a:lnTo>
                            <a:pt x="530" y="0"/>
                          </a:lnTo>
                          <a:lnTo>
                            <a:pt x="671" y="247"/>
                          </a:lnTo>
                          <a:lnTo>
                            <a:pt x="671" y="15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25" name="Group 579"/>
                    <p:cNvGrpSpPr/>
                    <p:nvPr/>
                  </p:nvGrpSpPr>
                  <p:grpSpPr>
                    <a:xfrm>
                      <a:off x="4207916" y="4534543"/>
                      <a:ext cx="587375" cy="1096963"/>
                      <a:chOff x="10288308" y="4534543"/>
                      <a:chExt cx="587375" cy="1096963"/>
                    </a:xfrm>
                    <a:solidFill>
                      <a:schemeClr val="accent1">
                        <a:lumMod val="75000"/>
                      </a:schemeClr>
                    </a:solidFill>
                  </p:grpSpPr>
                  <p:sp>
                    <p:nvSpPr>
                      <p:cNvPr id="326" name="Rectangle 27"/>
                      <p:cNvSpPr>
                        <a:spLocks noChangeArrowheads="1"/>
                      </p:cNvSpPr>
                      <p:nvPr/>
                    </p:nvSpPr>
                    <p:spPr bwMode="auto">
                      <a:xfrm flipH="1">
                        <a:off x="10731221" y="4534543"/>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27" name="Rectangle 28"/>
                      <p:cNvSpPr>
                        <a:spLocks noChangeArrowheads="1"/>
                      </p:cNvSpPr>
                      <p:nvPr/>
                    </p:nvSpPr>
                    <p:spPr bwMode="auto">
                      <a:xfrm flipH="1">
                        <a:off x="10507384" y="4534543"/>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28" name="Rectangle 29"/>
                      <p:cNvSpPr>
                        <a:spLocks noChangeArrowheads="1"/>
                      </p:cNvSpPr>
                      <p:nvPr/>
                    </p:nvSpPr>
                    <p:spPr bwMode="auto">
                      <a:xfrm flipH="1">
                        <a:off x="10288308" y="4534543"/>
                        <a:ext cx="139700"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29" name="Rectangle 30"/>
                      <p:cNvSpPr>
                        <a:spLocks noChangeArrowheads="1"/>
                      </p:cNvSpPr>
                      <p:nvPr/>
                    </p:nvSpPr>
                    <p:spPr bwMode="auto">
                      <a:xfrm flipH="1">
                        <a:off x="10731221" y="4926656"/>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30" name="Rectangle 31"/>
                      <p:cNvSpPr>
                        <a:spLocks noChangeArrowheads="1"/>
                      </p:cNvSpPr>
                      <p:nvPr/>
                    </p:nvSpPr>
                    <p:spPr bwMode="auto">
                      <a:xfrm flipH="1">
                        <a:off x="10507384" y="4926656"/>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31" name="Rectangle 32"/>
                      <p:cNvSpPr>
                        <a:spLocks noChangeArrowheads="1"/>
                      </p:cNvSpPr>
                      <p:nvPr/>
                    </p:nvSpPr>
                    <p:spPr bwMode="auto">
                      <a:xfrm flipH="1">
                        <a:off x="10288308" y="4926656"/>
                        <a:ext cx="139700"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32" name="Rectangle 33"/>
                      <p:cNvSpPr>
                        <a:spLocks noChangeArrowheads="1"/>
                      </p:cNvSpPr>
                      <p:nvPr/>
                    </p:nvSpPr>
                    <p:spPr bwMode="auto">
                      <a:xfrm flipH="1">
                        <a:off x="10731221" y="5318768"/>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33" name="Rectangle 34"/>
                      <p:cNvSpPr>
                        <a:spLocks noChangeArrowheads="1"/>
                      </p:cNvSpPr>
                      <p:nvPr/>
                    </p:nvSpPr>
                    <p:spPr bwMode="auto">
                      <a:xfrm flipH="1">
                        <a:off x="10507384" y="5318768"/>
                        <a:ext cx="144462"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34" name="Rectangle 35"/>
                      <p:cNvSpPr>
                        <a:spLocks noChangeArrowheads="1"/>
                      </p:cNvSpPr>
                      <p:nvPr/>
                    </p:nvSpPr>
                    <p:spPr bwMode="auto">
                      <a:xfrm flipH="1">
                        <a:off x="10288308" y="5318768"/>
                        <a:ext cx="139700" cy="312738"/>
                      </a:xfrm>
                      <a:prstGeom prst="rect">
                        <a:avLst/>
                      </a:prstGeom>
                      <a:grp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265" name="Group 519"/>
                  <p:cNvGrpSpPr/>
                  <p:nvPr/>
                </p:nvGrpSpPr>
                <p:grpSpPr>
                  <a:xfrm flipH="1">
                    <a:off x="3716324" y="5293415"/>
                    <a:ext cx="745412" cy="1567024"/>
                    <a:chOff x="2125101" y="4129094"/>
                    <a:chExt cx="1071564" cy="2252664"/>
                  </a:xfrm>
                </p:grpSpPr>
                <p:sp>
                  <p:nvSpPr>
                    <p:cNvPr id="316" name="AutoShape 37"/>
                    <p:cNvSpPr>
                      <a:spLocks noChangeAspect="1" noChangeArrowheads="1" noTextEdit="1"/>
                    </p:cNvSpPr>
                    <p:nvPr/>
                  </p:nvSpPr>
                  <p:spPr bwMode="auto">
                    <a:xfrm>
                      <a:off x="2128275" y="4129094"/>
                      <a:ext cx="1068390" cy="2249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7" name="Freeform 39"/>
                    <p:cNvSpPr>
                      <a:spLocks/>
                    </p:cNvSpPr>
                    <p:nvPr/>
                  </p:nvSpPr>
                  <p:spPr bwMode="auto">
                    <a:xfrm>
                      <a:off x="2125101" y="4129094"/>
                      <a:ext cx="1068390" cy="2252664"/>
                    </a:xfrm>
                    <a:custGeom>
                      <a:avLst/>
                      <a:gdLst>
                        <a:gd name="T0" fmla="*/ 673 w 673"/>
                        <a:gd name="T1" fmla="*/ 1419 h 1419"/>
                        <a:gd name="T2" fmla="*/ 0 w 673"/>
                        <a:gd name="T3" fmla="*/ 1419 h 1419"/>
                        <a:gd name="T4" fmla="*/ 0 w 673"/>
                        <a:gd name="T5" fmla="*/ 451 h 1419"/>
                        <a:gd name="T6" fmla="*/ 336 w 673"/>
                        <a:gd name="T7" fmla="*/ 0 h 1419"/>
                        <a:gd name="T8" fmla="*/ 673 w 673"/>
                        <a:gd name="T9" fmla="*/ 451 h 1419"/>
                        <a:gd name="T10" fmla="*/ 673 w 673"/>
                        <a:gd name="T11" fmla="*/ 1419 h 1419"/>
                      </a:gdLst>
                      <a:ahLst/>
                      <a:cxnLst>
                        <a:cxn ang="0">
                          <a:pos x="T0" y="T1"/>
                        </a:cxn>
                        <a:cxn ang="0">
                          <a:pos x="T2" y="T3"/>
                        </a:cxn>
                        <a:cxn ang="0">
                          <a:pos x="T4" y="T5"/>
                        </a:cxn>
                        <a:cxn ang="0">
                          <a:pos x="T6" y="T7"/>
                        </a:cxn>
                        <a:cxn ang="0">
                          <a:pos x="T8" y="T9"/>
                        </a:cxn>
                        <a:cxn ang="0">
                          <a:pos x="T10" y="T11"/>
                        </a:cxn>
                      </a:cxnLst>
                      <a:rect l="0" t="0" r="r" b="b"/>
                      <a:pathLst>
                        <a:path w="673" h="1419">
                          <a:moveTo>
                            <a:pt x="673" y="1419"/>
                          </a:moveTo>
                          <a:lnTo>
                            <a:pt x="0" y="1419"/>
                          </a:lnTo>
                          <a:lnTo>
                            <a:pt x="0" y="451"/>
                          </a:lnTo>
                          <a:lnTo>
                            <a:pt x="336" y="0"/>
                          </a:lnTo>
                          <a:lnTo>
                            <a:pt x="673" y="451"/>
                          </a:lnTo>
                          <a:lnTo>
                            <a:pt x="673" y="141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318" name="Rectangle 40"/>
                    <p:cNvSpPr>
                      <a:spLocks noChangeArrowheads="1"/>
                    </p:cNvSpPr>
                    <p:nvPr/>
                  </p:nvSpPr>
                  <p:spPr bwMode="auto">
                    <a:xfrm>
                      <a:off x="2272739" y="5557848"/>
                      <a:ext cx="776289" cy="4032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9" name="Freeform 41"/>
                    <p:cNvSpPr>
                      <a:spLocks/>
                    </p:cNvSpPr>
                    <p:nvPr/>
                  </p:nvSpPr>
                  <p:spPr bwMode="auto">
                    <a:xfrm>
                      <a:off x="2180666" y="5349889"/>
                      <a:ext cx="958852" cy="279401"/>
                    </a:xfrm>
                    <a:custGeom>
                      <a:avLst/>
                      <a:gdLst>
                        <a:gd name="T0" fmla="*/ 252 w 253"/>
                        <a:gd name="T1" fmla="*/ 61 h 74"/>
                        <a:gd name="T2" fmla="*/ 238 w 253"/>
                        <a:gd name="T3" fmla="*/ 0 h 74"/>
                        <a:gd name="T4" fmla="*/ 154 w 253"/>
                        <a:gd name="T5" fmla="*/ 0 h 74"/>
                        <a:gd name="T6" fmla="*/ 102 w 253"/>
                        <a:gd name="T7" fmla="*/ 0 h 74"/>
                        <a:gd name="T8" fmla="*/ 15 w 253"/>
                        <a:gd name="T9" fmla="*/ 0 h 74"/>
                        <a:gd name="T10" fmla="*/ 0 w 253"/>
                        <a:gd name="T11" fmla="*/ 61 h 74"/>
                        <a:gd name="T12" fmla="*/ 0 w 253"/>
                        <a:gd name="T13" fmla="*/ 64 h 74"/>
                        <a:gd name="T14" fmla="*/ 9 w 253"/>
                        <a:gd name="T15" fmla="*/ 74 h 74"/>
                        <a:gd name="T16" fmla="*/ 19 w 253"/>
                        <a:gd name="T17" fmla="*/ 64 h 74"/>
                        <a:gd name="T18" fmla="*/ 29 w 253"/>
                        <a:gd name="T19" fmla="*/ 74 h 74"/>
                        <a:gd name="T20" fmla="*/ 39 w 253"/>
                        <a:gd name="T21" fmla="*/ 64 h 74"/>
                        <a:gd name="T22" fmla="*/ 48 w 253"/>
                        <a:gd name="T23" fmla="*/ 74 h 74"/>
                        <a:gd name="T24" fmla="*/ 58 w 253"/>
                        <a:gd name="T25" fmla="*/ 64 h 74"/>
                        <a:gd name="T26" fmla="*/ 68 w 253"/>
                        <a:gd name="T27" fmla="*/ 74 h 74"/>
                        <a:gd name="T28" fmla="*/ 78 w 253"/>
                        <a:gd name="T29" fmla="*/ 64 h 74"/>
                        <a:gd name="T30" fmla="*/ 87 w 253"/>
                        <a:gd name="T31" fmla="*/ 74 h 74"/>
                        <a:gd name="T32" fmla="*/ 97 w 253"/>
                        <a:gd name="T33" fmla="*/ 64 h 74"/>
                        <a:gd name="T34" fmla="*/ 107 w 253"/>
                        <a:gd name="T35" fmla="*/ 74 h 74"/>
                        <a:gd name="T36" fmla="*/ 116 w 253"/>
                        <a:gd name="T37" fmla="*/ 64 h 74"/>
                        <a:gd name="T38" fmla="*/ 126 w 253"/>
                        <a:gd name="T39" fmla="*/ 74 h 74"/>
                        <a:gd name="T40" fmla="*/ 136 w 253"/>
                        <a:gd name="T41" fmla="*/ 64 h 74"/>
                        <a:gd name="T42" fmla="*/ 146 w 253"/>
                        <a:gd name="T43" fmla="*/ 74 h 74"/>
                        <a:gd name="T44" fmla="*/ 155 w 253"/>
                        <a:gd name="T45" fmla="*/ 64 h 74"/>
                        <a:gd name="T46" fmla="*/ 165 w 253"/>
                        <a:gd name="T47" fmla="*/ 74 h 74"/>
                        <a:gd name="T48" fmla="*/ 175 w 253"/>
                        <a:gd name="T49" fmla="*/ 64 h 74"/>
                        <a:gd name="T50" fmla="*/ 185 w 253"/>
                        <a:gd name="T51" fmla="*/ 74 h 74"/>
                        <a:gd name="T52" fmla="*/ 194 w 253"/>
                        <a:gd name="T53" fmla="*/ 64 h 74"/>
                        <a:gd name="T54" fmla="*/ 204 w 253"/>
                        <a:gd name="T55" fmla="*/ 74 h 74"/>
                        <a:gd name="T56" fmla="*/ 214 w 253"/>
                        <a:gd name="T57" fmla="*/ 64 h 74"/>
                        <a:gd name="T58" fmla="*/ 224 w 253"/>
                        <a:gd name="T59" fmla="*/ 74 h 74"/>
                        <a:gd name="T60" fmla="*/ 233 w 253"/>
                        <a:gd name="T61" fmla="*/ 64 h 74"/>
                        <a:gd name="T62" fmla="*/ 243 w 253"/>
                        <a:gd name="T63" fmla="*/ 74 h 74"/>
                        <a:gd name="T64" fmla="*/ 253 w 253"/>
                        <a:gd name="T65" fmla="*/ 64 h 74"/>
                        <a:gd name="T66" fmla="*/ 252 w 253"/>
                        <a:gd name="T6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74">
                          <a:moveTo>
                            <a:pt x="252" y="61"/>
                          </a:moveTo>
                          <a:cubicBezTo>
                            <a:pt x="238" y="0"/>
                            <a:pt x="238" y="0"/>
                            <a:pt x="238" y="0"/>
                          </a:cubicBezTo>
                          <a:cubicBezTo>
                            <a:pt x="154" y="0"/>
                            <a:pt x="154" y="0"/>
                            <a:pt x="154" y="0"/>
                          </a:cubicBezTo>
                          <a:cubicBezTo>
                            <a:pt x="102" y="0"/>
                            <a:pt x="102" y="0"/>
                            <a:pt x="102" y="0"/>
                          </a:cubicBezTo>
                          <a:cubicBezTo>
                            <a:pt x="15" y="0"/>
                            <a:pt x="15" y="0"/>
                            <a:pt x="15" y="0"/>
                          </a:cubicBezTo>
                          <a:cubicBezTo>
                            <a:pt x="0" y="61"/>
                            <a:pt x="0" y="61"/>
                            <a:pt x="0" y="61"/>
                          </a:cubicBezTo>
                          <a:cubicBezTo>
                            <a:pt x="0" y="62"/>
                            <a:pt x="0" y="63"/>
                            <a:pt x="0" y="64"/>
                          </a:cubicBezTo>
                          <a:cubicBezTo>
                            <a:pt x="0" y="69"/>
                            <a:pt x="4" y="74"/>
                            <a:pt x="9" y="74"/>
                          </a:cubicBezTo>
                          <a:cubicBezTo>
                            <a:pt x="15" y="74"/>
                            <a:pt x="19" y="69"/>
                            <a:pt x="19" y="64"/>
                          </a:cubicBezTo>
                          <a:cubicBezTo>
                            <a:pt x="19" y="69"/>
                            <a:pt x="23" y="74"/>
                            <a:pt x="29" y="74"/>
                          </a:cubicBezTo>
                          <a:cubicBezTo>
                            <a:pt x="34" y="74"/>
                            <a:pt x="39" y="69"/>
                            <a:pt x="39" y="64"/>
                          </a:cubicBezTo>
                          <a:cubicBezTo>
                            <a:pt x="39" y="69"/>
                            <a:pt x="43" y="74"/>
                            <a:pt x="48" y="74"/>
                          </a:cubicBezTo>
                          <a:cubicBezTo>
                            <a:pt x="54" y="74"/>
                            <a:pt x="58" y="69"/>
                            <a:pt x="58" y="64"/>
                          </a:cubicBezTo>
                          <a:cubicBezTo>
                            <a:pt x="58" y="69"/>
                            <a:pt x="62" y="74"/>
                            <a:pt x="68" y="74"/>
                          </a:cubicBezTo>
                          <a:cubicBezTo>
                            <a:pt x="73" y="74"/>
                            <a:pt x="78" y="69"/>
                            <a:pt x="78" y="64"/>
                          </a:cubicBezTo>
                          <a:cubicBezTo>
                            <a:pt x="78" y="69"/>
                            <a:pt x="82" y="74"/>
                            <a:pt x="87" y="74"/>
                          </a:cubicBezTo>
                          <a:cubicBezTo>
                            <a:pt x="93" y="74"/>
                            <a:pt x="97" y="69"/>
                            <a:pt x="97" y="64"/>
                          </a:cubicBezTo>
                          <a:cubicBezTo>
                            <a:pt x="97" y="69"/>
                            <a:pt x="101" y="74"/>
                            <a:pt x="107" y="74"/>
                          </a:cubicBezTo>
                          <a:cubicBezTo>
                            <a:pt x="112" y="74"/>
                            <a:pt x="116" y="69"/>
                            <a:pt x="116" y="64"/>
                          </a:cubicBezTo>
                          <a:cubicBezTo>
                            <a:pt x="116" y="69"/>
                            <a:pt x="121" y="74"/>
                            <a:pt x="126" y="74"/>
                          </a:cubicBezTo>
                          <a:cubicBezTo>
                            <a:pt x="132" y="74"/>
                            <a:pt x="136" y="69"/>
                            <a:pt x="136" y="64"/>
                          </a:cubicBezTo>
                          <a:cubicBezTo>
                            <a:pt x="136" y="69"/>
                            <a:pt x="140" y="74"/>
                            <a:pt x="146" y="74"/>
                          </a:cubicBezTo>
                          <a:cubicBezTo>
                            <a:pt x="151" y="74"/>
                            <a:pt x="155" y="69"/>
                            <a:pt x="155" y="64"/>
                          </a:cubicBezTo>
                          <a:cubicBezTo>
                            <a:pt x="155" y="69"/>
                            <a:pt x="160" y="74"/>
                            <a:pt x="165" y="74"/>
                          </a:cubicBezTo>
                          <a:cubicBezTo>
                            <a:pt x="171" y="74"/>
                            <a:pt x="175" y="69"/>
                            <a:pt x="175" y="64"/>
                          </a:cubicBezTo>
                          <a:cubicBezTo>
                            <a:pt x="175" y="69"/>
                            <a:pt x="179" y="74"/>
                            <a:pt x="185" y="74"/>
                          </a:cubicBezTo>
                          <a:cubicBezTo>
                            <a:pt x="190" y="74"/>
                            <a:pt x="194" y="69"/>
                            <a:pt x="194" y="64"/>
                          </a:cubicBezTo>
                          <a:cubicBezTo>
                            <a:pt x="194" y="69"/>
                            <a:pt x="199" y="74"/>
                            <a:pt x="204" y="74"/>
                          </a:cubicBezTo>
                          <a:cubicBezTo>
                            <a:pt x="209" y="74"/>
                            <a:pt x="214" y="69"/>
                            <a:pt x="214" y="64"/>
                          </a:cubicBezTo>
                          <a:cubicBezTo>
                            <a:pt x="214" y="69"/>
                            <a:pt x="218" y="74"/>
                            <a:pt x="224" y="74"/>
                          </a:cubicBezTo>
                          <a:cubicBezTo>
                            <a:pt x="229" y="74"/>
                            <a:pt x="233" y="69"/>
                            <a:pt x="233" y="64"/>
                          </a:cubicBezTo>
                          <a:cubicBezTo>
                            <a:pt x="233" y="69"/>
                            <a:pt x="238" y="74"/>
                            <a:pt x="243" y="74"/>
                          </a:cubicBezTo>
                          <a:cubicBezTo>
                            <a:pt x="248" y="74"/>
                            <a:pt x="253" y="69"/>
                            <a:pt x="253" y="64"/>
                          </a:cubicBezTo>
                          <a:cubicBezTo>
                            <a:pt x="253" y="63"/>
                            <a:pt x="253" y="62"/>
                            <a:pt x="252" y="61"/>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0" name="Rectangle 42"/>
                    <p:cNvSpPr>
                      <a:spLocks noChangeArrowheads="1"/>
                    </p:cNvSpPr>
                    <p:nvPr/>
                  </p:nvSpPr>
                  <p:spPr bwMode="auto">
                    <a:xfrm>
                      <a:off x="2275916" y="4908563"/>
                      <a:ext cx="125413"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1" name="Rectangle 43"/>
                    <p:cNvSpPr>
                      <a:spLocks noChangeArrowheads="1"/>
                    </p:cNvSpPr>
                    <p:nvPr/>
                  </p:nvSpPr>
                  <p:spPr bwMode="auto">
                    <a:xfrm>
                      <a:off x="2477529" y="4908566"/>
                      <a:ext cx="120650"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2" name="Rectangle 44"/>
                    <p:cNvSpPr>
                      <a:spLocks noChangeArrowheads="1"/>
                    </p:cNvSpPr>
                    <p:nvPr/>
                  </p:nvSpPr>
                  <p:spPr bwMode="auto">
                    <a:xfrm>
                      <a:off x="2674378" y="4908559"/>
                      <a:ext cx="120650"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3" name="Rectangle 45"/>
                    <p:cNvSpPr>
                      <a:spLocks noChangeArrowheads="1"/>
                    </p:cNvSpPr>
                    <p:nvPr/>
                  </p:nvSpPr>
                  <p:spPr bwMode="auto">
                    <a:xfrm>
                      <a:off x="2871220" y="4908550"/>
                      <a:ext cx="123826" cy="279401"/>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6" name="Group 520"/>
                  <p:cNvGrpSpPr/>
                  <p:nvPr/>
                </p:nvGrpSpPr>
                <p:grpSpPr>
                  <a:xfrm flipH="1">
                    <a:off x="2990757" y="5284920"/>
                    <a:ext cx="745416" cy="1567024"/>
                    <a:chOff x="2125083" y="4129113"/>
                    <a:chExt cx="1071561" cy="2252675"/>
                  </a:xfrm>
                </p:grpSpPr>
                <p:sp>
                  <p:nvSpPr>
                    <p:cNvPr id="308" name="AutoShape 37"/>
                    <p:cNvSpPr>
                      <a:spLocks noChangeAspect="1" noChangeArrowheads="1" noTextEdit="1"/>
                    </p:cNvSpPr>
                    <p:nvPr/>
                  </p:nvSpPr>
                  <p:spPr bwMode="auto">
                    <a:xfrm>
                      <a:off x="2128260" y="4129113"/>
                      <a:ext cx="1068384" cy="2249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9" name="Freeform 39"/>
                    <p:cNvSpPr>
                      <a:spLocks/>
                    </p:cNvSpPr>
                    <p:nvPr/>
                  </p:nvSpPr>
                  <p:spPr bwMode="auto">
                    <a:xfrm>
                      <a:off x="2125083" y="4129113"/>
                      <a:ext cx="1068384" cy="2252675"/>
                    </a:xfrm>
                    <a:custGeom>
                      <a:avLst/>
                      <a:gdLst>
                        <a:gd name="T0" fmla="*/ 673 w 673"/>
                        <a:gd name="T1" fmla="*/ 1419 h 1419"/>
                        <a:gd name="T2" fmla="*/ 0 w 673"/>
                        <a:gd name="T3" fmla="*/ 1419 h 1419"/>
                        <a:gd name="T4" fmla="*/ 0 w 673"/>
                        <a:gd name="T5" fmla="*/ 451 h 1419"/>
                        <a:gd name="T6" fmla="*/ 336 w 673"/>
                        <a:gd name="T7" fmla="*/ 0 h 1419"/>
                        <a:gd name="T8" fmla="*/ 673 w 673"/>
                        <a:gd name="T9" fmla="*/ 451 h 1419"/>
                        <a:gd name="T10" fmla="*/ 673 w 673"/>
                        <a:gd name="T11" fmla="*/ 1419 h 1419"/>
                      </a:gdLst>
                      <a:ahLst/>
                      <a:cxnLst>
                        <a:cxn ang="0">
                          <a:pos x="T0" y="T1"/>
                        </a:cxn>
                        <a:cxn ang="0">
                          <a:pos x="T2" y="T3"/>
                        </a:cxn>
                        <a:cxn ang="0">
                          <a:pos x="T4" y="T5"/>
                        </a:cxn>
                        <a:cxn ang="0">
                          <a:pos x="T6" y="T7"/>
                        </a:cxn>
                        <a:cxn ang="0">
                          <a:pos x="T8" y="T9"/>
                        </a:cxn>
                        <a:cxn ang="0">
                          <a:pos x="T10" y="T11"/>
                        </a:cxn>
                      </a:cxnLst>
                      <a:rect l="0" t="0" r="r" b="b"/>
                      <a:pathLst>
                        <a:path w="673" h="1419">
                          <a:moveTo>
                            <a:pt x="673" y="1419"/>
                          </a:moveTo>
                          <a:lnTo>
                            <a:pt x="0" y="1419"/>
                          </a:lnTo>
                          <a:lnTo>
                            <a:pt x="0" y="451"/>
                          </a:lnTo>
                          <a:lnTo>
                            <a:pt x="336" y="0"/>
                          </a:lnTo>
                          <a:lnTo>
                            <a:pt x="673" y="451"/>
                          </a:lnTo>
                          <a:lnTo>
                            <a:pt x="673" y="14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10" name="Rectangle 40"/>
                    <p:cNvSpPr>
                      <a:spLocks noChangeArrowheads="1"/>
                    </p:cNvSpPr>
                    <p:nvPr/>
                  </p:nvSpPr>
                  <p:spPr bwMode="auto">
                    <a:xfrm>
                      <a:off x="2272719" y="5557871"/>
                      <a:ext cx="776284" cy="403227"/>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1" name="Freeform 41"/>
                    <p:cNvSpPr>
                      <a:spLocks/>
                    </p:cNvSpPr>
                    <p:nvPr/>
                  </p:nvSpPr>
                  <p:spPr bwMode="auto">
                    <a:xfrm>
                      <a:off x="2180644" y="5349912"/>
                      <a:ext cx="958845" cy="279402"/>
                    </a:xfrm>
                    <a:custGeom>
                      <a:avLst/>
                      <a:gdLst>
                        <a:gd name="T0" fmla="*/ 252 w 253"/>
                        <a:gd name="T1" fmla="*/ 61 h 74"/>
                        <a:gd name="T2" fmla="*/ 238 w 253"/>
                        <a:gd name="T3" fmla="*/ 0 h 74"/>
                        <a:gd name="T4" fmla="*/ 154 w 253"/>
                        <a:gd name="T5" fmla="*/ 0 h 74"/>
                        <a:gd name="T6" fmla="*/ 102 w 253"/>
                        <a:gd name="T7" fmla="*/ 0 h 74"/>
                        <a:gd name="T8" fmla="*/ 15 w 253"/>
                        <a:gd name="T9" fmla="*/ 0 h 74"/>
                        <a:gd name="T10" fmla="*/ 0 w 253"/>
                        <a:gd name="T11" fmla="*/ 61 h 74"/>
                        <a:gd name="T12" fmla="*/ 0 w 253"/>
                        <a:gd name="T13" fmla="*/ 64 h 74"/>
                        <a:gd name="T14" fmla="*/ 9 w 253"/>
                        <a:gd name="T15" fmla="*/ 74 h 74"/>
                        <a:gd name="T16" fmla="*/ 19 w 253"/>
                        <a:gd name="T17" fmla="*/ 64 h 74"/>
                        <a:gd name="T18" fmla="*/ 29 w 253"/>
                        <a:gd name="T19" fmla="*/ 74 h 74"/>
                        <a:gd name="T20" fmla="*/ 39 w 253"/>
                        <a:gd name="T21" fmla="*/ 64 h 74"/>
                        <a:gd name="T22" fmla="*/ 48 w 253"/>
                        <a:gd name="T23" fmla="*/ 74 h 74"/>
                        <a:gd name="T24" fmla="*/ 58 w 253"/>
                        <a:gd name="T25" fmla="*/ 64 h 74"/>
                        <a:gd name="T26" fmla="*/ 68 w 253"/>
                        <a:gd name="T27" fmla="*/ 74 h 74"/>
                        <a:gd name="T28" fmla="*/ 78 w 253"/>
                        <a:gd name="T29" fmla="*/ 64 h 74"/>
                        <a:gd name="T30" fmla="*/ 87 w 253"/>
                        <a:gd name="T31" fmla="*/ 74 h 74"/>
                        <a:gd name="T32" fmla="*/ 97 w 253"/>
                        <a:gd name="T33" fmla="*/ 64 h 74"/>
                        <a:gd name="T34" fmla="*/ 107 w 253"/>
                        <a:gd name="T35" fmla="*/ 74 h 74"/>
                        <a:gd name="T36" fmla="*/ 116 w 253"/>
                        <a:gd name="T37" fmla="*/ 64 h 74"/>
                        <a:gd name="T38" fmla="*/ 126 w 253"/>
                        <a:gd name="T39" fmla="*/ 74 h 74"/>
                        <a:gd name="T40" fmla="*/ 136 w 253"/>
                        <a:gd name="T41" fmla="*/ 64 h 74"/>
                        <a:gd name="T42" fmla="*/ 146 w 253"/>
                        <a:gd name="T43" fmla="*/ 74 h 74"/>
                        <a:gd name="T44" fmla="*/ 155 w 253"/>
                        <a:gd name="T45" fmla="*/ 64 h 74"/>
                        <a:gd name="T46" fmla="*/ 165 w 253"/>
                        <a:gd name="T47" fmla="*/ 74 h 74"/>
                        <a:gd name="T48" fmla="*/ 175 w 253"/>
                        <a:gd name="T49" fmla="*/ 64 h 74"/>
                        <a:gd name="T50" fmla="*/ 185 w 253"/>
                        <a:gd name="T51" fmla="*/ 74 h 74"/>
                        <a:gd name="T52" fmla="*/ 194 w 253"/>
                        <a:gd name="T53" fmla="*/ 64 h 74"/>
                        <a:gd name="T54" fmla="*/ 204 w 253"/>
                        <a:gd name="T55" fmla="*/ 74 h 74"/>
                        <a:gd name="T56" fmla="*/ 214 w 253"/>
                        <a:gd name="T57" fmla="*/ 64 h 74"/>
                        <a:gd name="T58" fmla="*/ 224 w 253"/>
                        <a:gd name="T59" fmla="*/ 74 h 74"/>
                        <a:gd name="T60" fmla="*/ 233 w 253"/>
                        <a:gd name="T61" fmla="*/ 64 h 74"/>
                        <a:gd name="T62" fmla="*/ 243 w 253"/>
                        <a:gd name="T63" fmla="*/ 74 h 74"/>
                        <a:gd name="T64" fmla="*/ 253 w 253"/>
                        <a:gd name="T65" fmla="*/ 64 h 74"/>
                        <a:gd name="T66" fmla="*/ 252 w 253"/>
                        <a:gd name="T6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74">
                          <a:moveTo>
                            <a:pt x="252" y="61"/>
                          </a:moveTo>
                          <a:cubicBezTo>
                            <a:pt x="238" y="0"/>
                            <a:pt x="238" y="0"/>
                            <a:pt x="238" y="0"/>
                          </a:cubicBezTo>
                          <a:cubicBezTo>
                            <a:pt x="154" y="0"/>
                            <a:pt x="154" y="0"/>
                            <a:pt x="154" y="0"/>
                          </a:cubicBezTo>
                          <a:cubicBezTo>
                            <a:pt x="102" y="0"/>
                            <a:pt x="102" y="0"/>
                            <a:pt x="102" y="0"/>
                          </a:cubicBezTo>
                          <a:cubicBezTo>
                            <a:pt x="15" y="0"/>
                            <a:pt x="15" y="0"/>
                            <a:pt x="15" y="0"/>
                          </a:cubicBezTo>
                          <a:cubicBezTo>
                            <a:pt x="0" y="61"/>
                            <a:pt x="0" y="61"/>
                            <a:pt x="0" y="61"/>
                          </a:cubicBezTo>
                          <a:cubicBezTo>
                            <a:pt x="0" y="62"/>
                            <a:pt x="0" y="63"/>
                            <a:pt x="0" y="64"/>
                          </a:cubicBezTo>
                          <a:cubicBezTo>
                            <a:pt x="0" y="69"/>
                            <a:pt x="4" y="74"/>
                            <a:pt x="9" y="74"/>
                          </a:cubicBezTo>
                          <a:cubicBezTo>
                            <a:pt x="15" y="74"/>
                            <a:pt x="19" y="69"/>
                            <a:pt x="19" y="64"/>
                          </a:cubicBezTo>
                          <a:cubicBezTo>
                            <a:pt x="19" y="69"/>
                            <a:pt x="23" y="74"/>
                            <a:pt x="29" y="74"/>
                          </a:cubicBezTo>
                          <a:cubicBezTo>
                            <a:pt x="34" y="74"/>
                            <a:pt x="39" y="69"/>
                            <a:pt x="39" y="64"/>
                          </a:cubicBezTo>
                          <a:cubicBezTo>
                            <a:pt x="39" y="69"/>
                            <a:pt x="43" y="74"/>
                            <a:pt x="48" y="74"/>
                          </a:cubicBezTo>
                          <a:cubicBezTo>
                            <a:pt x="54" y="74"/>
                            <a:pt x="58" y="69"/>
                            <a:pt x="58" y="64"/>
                          </a:cubicBezTo>
                          <a:cubicBezTo>
                            <a:pt x="58" y="69"/>
                            <a:pt x="62" y="74"/>
                            <a:pt x="68" y="74"/>
                          </a:cubicBezTo>
                          <a:cubicBezTo>
                            <a:pt x="73" y="74"/>
                            <a:pt x="78" y="69"/>
                            <a:pt x="78" y="64"/>
                          </a:cubicBezTo>
                          <a:cubicBezTo>
                            <a:pt x="78" y="69"/>
                            <a:pt x="82" y="74"/>
                            <a:pt x="87" y="74"/>
                          </a:cubicBezTo>
                          <a:cubicBezTo>
                            <a:pt x="93" y="74"/>
                            <a:pt x="97" y="69"/>
                            <a:pt x="97" y="64"/>
                          </a:cubicBezTo>
                          <a:cubicBezTo>
                            <a:pt x="97" y="69"/>
                            <a:pt x="101" y="74"/>
                            <a:pt x="107" y="74"/>
                          </a:cubicBezTo>
                          <a:cubicBezTo>
                            <a:pt x="112" y="74"/>
                            <a:pt x="116" y="69"/>
                            <a:pt x="116" y="64"/>
                          </a:cubicBezTo>
                          <a:cubicBezTo>
                            <a:pt x="116" y="69"/>
                            <a:pt x="121" y="74"/>
                            <a:pt x="126" y="74"/>
                          </a:cubicBezTo>
                          <a:cubicBezTo>
                            <a:pt x="132" y="74"/>
                            <a:pt x="136" y="69"/>
                            <a:pt x="136" y="64"/>
                          </a:cubicBezTo>
                          <a:cubicBezTo>
                            <a:pt x="136" y="69"/>
                            <a:pt x="140" y="74"/>
                            <a:pt x="146" y="74"/>
                          </a:cubicBezTo>
                          <a:cubicBezTo>
                            <a:pt x="151" y="74"/>
                            <a:pt x="155" y="69"/>
                            <a:pt x="155" y="64"/>
                          </a:cubicBezTo>
                          <a:cubicBezTo>
                            <a:pt x="155" y="69"/>
                            <a:pt x="160" y="74"/>
                            <a:pt x="165" y="74"/>
                          </a:cubicBezTo>
                          <a:cubicBezTo>
                            <a:pt x="171" y="74"/>
                            <a:pt x="175" y="69"/>
                            <a:pt x="175" y="64"/>
                          </a:cubicBezTo>
                          <a:cubicBezTo>
                            <a:pt x="175" y="69"/>
                            <a:pt x="179" y="74"/>
                            <a:pt x="185" y="74"/>
                          </a:cubicBezTo>
                          <a:cubicBezTo>
                            <a:pt x="190" y="74"/>
                            <a:pt x="194" y="69"/>
                            <a:pt x="194" y="64"/>
                          </a:cubicBezTo>
                          <a:cubicBezTo>
                            <a:pt x="194" y="69"/>
                            <a:pt x="199" y="74"/>
                            <a:pt x="204" y="74"/>
                          </a:cubicBezTo>
                          <a:cubicBezTo>
                            <a:pt x="209" y="74"/>
                            <a:pt x="214" y="69"/>
                            <a:pt x="214" y="64"/>
                          </a:cubicBezTo>
                          <a:cubicBezTo>
                            <a:pt x="214" y="69"/>
                            <a:pt x="218" y="74"/>
                            <a:pt x="224" y="74"/>
                          </a:cubicBezTo>
                          <a:cubicBezTo>
                            <a:pt x="229" y="74"/>
                            <a:pt x="233" y="69"/>
                            <a:pt x="233" y="64"/>
                          </a:cubicBezTo>
                          <a:cubicBezTo>
                            <a:pt x="233" y="69"/>
                            <a:pt x="238" y="74"/>
                            <a:pt x="243" y="74"/>
                          </a:cubicBezTo>
                          <a:cubicBezTo>
                            <a:pt x="248" y="74"/>
                            <a:pt x="253" y="69"/>
                            <a:pt x="253" y="64"/>
                          </a:cubicBezTo>
                          <a:cubicBezTo>
                            <a:pt x="253" y="63"/>
                            <a:pt x="253" y="62"/>
                            <a:pt x="252" y="6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2" name="Rectangle 42"/>
                    <p:cNvSpPr>
                      <a:spLocks noChangeArrowheads="1"/>
                    </p:cNvSpPr>
                    <p:nvPr/>
                  </p:nvSpPr>
                  <p:spPr bwMode="auto">
                    <a:xfrm>
                      <a:off x="2275896" y="4908586"/>
                      <a:ext cx="125412" cy="279402"/>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3" name="Rectangle 43"/>
                    <p:cNvSpPr>
                      <a:spLocks noChangeArrowheads="1"/>
                    </p:cNvSpPr>
                    <p:nvPr/>
                  </p:nvSpPr>
                  <p:spPr bwMode="auto">
                    <a:xfrm>
                      <a:off x="2477510" y="4908577"/>
                      <a:ext cx="120649" cy="279401"/>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4" name="Rectangle 44"/>
                    <p:cNvSpPr>
                      <a:spLocks noChangeArrowheads="1"/>
                    </p:cNvSpPr>
                    <p:nvPr/>
                  </p:nvSpPr>
                  <p:spPr bwMode="auto">
                    <a:xfrm>
                      <a:off x="2674367" y="4908562"/>
                      <a:ext cx="120649" cy="279401"/>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5" name="Rectangle 45"/>
                    <p:cNvSpPr>
                      <a:spLocks noChangeArrowheads="1"/>
                    </p:cNvSpPr>
                    <p:nvPr/>
                  </p:nvSpPr>
                  <p:spPr bwMode="auto">
                    <a:xfrm>
                      <a:off x="2871220" y="4908550"/>
                      <a:ext cx="123825" cy="279401"/>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7" name="Group 521"/>
                  <p:cNvGrpSpPr/>
                  <p:nvPr/>
                </p:nvGrpSpPr>
                <p:grpSpPr>
                  <a:xfrm>
                    <a:off x="2186433" y="5318257"/>
                    <a:ext cx="807639" cy="1551675"/>
                    <a:chOff x="2186433" y="5057372"/>
                    <a:chExt cx="807639" cy="1551675"/>
                  </a:xfrm>
                </p:grpSpPr>
                <p:grpSp>
                  <p:nvGrpSpPr>
                    <p:cNvPr id="291" name="Group 545"/>
                    <p:cNvGrpSpPr/>
                    <p:nvPr/>
                  </p:nvGrpSpPr>
                  <p:grpSpPr>
                    <a:xfrm>
                      <a:off x="2186433" y="5057372"/>
                      <a:ext cx="807639" cy="1551675"/>
                      <a:chOff x="8266825" y="5057372"/>
                      <a:chExt cx="807639" cy="1551675"/>
                    </a:xfrm>
                  </p:grpSpPr>
                  <p:sp>
                    <p:nvSpPr>
                      <p:cNvPr id="305" name="Rectangle 124"/>
                      <p:cNvSpPr>
                        <a:spLocks noChangeArrowheads="1"/>
                      </p:cNvSpPr>
                      <p:nvPr/>
                    </p:nvSpPr>
                    <p:spPr bwMode="auto">
                      <a:xfrm flipH="1">
                        <a:off x="8266825" y="5359786"/>
                        <a:ext cx="807639" cy="124926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06" name="Rectangle 125"/>
                      <p:cNvSpPr>
                        <a:spLocks noChangeArrowheads="1"/>
                      </p:cNvSpPr>
                      <p:nvPr/>
                    </p:nvSpPr>
                    <p:spPr bwMode="auto">
                      <a:xfrm flipH="1">
                        <a:off x="8384435" y="5197778"/>
                        <a:ext cx="615630" cy="32161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07" name="Rectangle 126"/>
                      <p:cNvSpPr>
                        <a:spLocks noChangeArrowheads="1"/>
                      </p:cNvSpPr>
                      <p:nvPr/>
                    </p:nvSpPr>
                    <p:spPr bwMode="auto">
                      <a:xfrm flipH="1">
                        <a:off x="8456439" y="5057372"/>
                        <a:ext cx="469221" cy="24601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92" name="Group 546"/>
                    <p:cNvGrpSpPr/>
                    <p:nvPr/>
                  </p:nvGrpSpPr>
                  <p:grpSpPr>
                    <a:xfrm flipH="1">
                      <a:off x="2324450" y="5450989"/>
                      <a:ext cx="530425" cy="704434"/>
                      <a:chOff x="7329488" y="3802063"/>
                      <a:chExt cx="701674" cy="931862"/>
                    </a:xfrm>
                    <a:solidFill>
                      <a:schemeClr val="accent2">
                        <a:lumMod val="75000"/>
                      </a:schemeClr>
                    </a:solidFill>
                  </p:grpSpPr>
                  <p:sp>
                    <p:nvSpPr>
                      <p:cNvPr id="293" name="Rectangle 127"/>
                      <p:cNvSpPr>
                        <a:spLocks noChangeArrowheads="1"/>
                      </p:cNvSpPr>
                      <p:nvPr/>
                    </p:nvSpPr>
                    <p:spPr bwMode="auto">
                      <a:xfrm>
                        <a:off x="7329488" y="3802063"/>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4" name="Rectangle 128"/>
                      <p:cNvSpPr>
                        <a:spLocks noChangeArrowheads="1"/>
                      </p:cNvSpPr>
                      <p:nvPr/>
                    </p:nvSpPr>
                    <p:spPr bwMode="auto">
                      <a:xfrm>
                        <a:off x="7527925" y="3802063"/>
                        <a:ext cx="104775"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5" name="Rectangle 129"/>
                      <p:cNvSpPr>
                        <a:spLocks noChangeArrowheads="1"/>
                      </p:cNvSpPr>
                      <p:nvPr/>
                    </p:nvSpPr>
                    <p:spPr bwMode="auto">
                      <a:xfrm>
                        <a:off x="7724775" y="3802063"/>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6" name="Rectangle 130"/>
                      <p:cNvSpPr>
                        <a:spLocks noChangeArrowheads="1"/>
                      </p:cNvSpPr>
                      <p:nvPr/>
                    </p:nvSpPr>
                    <p:spPr bwMode="auto">
                      <a:xfrm>
                        <a:off x="7924800" y="3802063"/>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7" name="Rectangle 131"/>
                      <p:cNvSpPr>
                        <a:spLocks noChangeArrowheads="1"/>
                      </p:cNvSpPr>
                      <p:nvPr/>
                    </p:nvSpPr>
                    <p:spPr bwMode="auto">
                      <a:xfrm>
                        <a:off x="7329488" y="4144963"/>
                        <a:ext cx="106362" cy="24606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8" name="Rectangle 132"/>
                      <p:cNvSpPr>
                        <a:spLocks noChangeArrowheads="1"/>
                      </p:cNvSpPr>
                      <p:nvPr/>
                    </p:nvSpPr>
                    <p:spPr bwMode="auto">
                      <a:xfrm>
                        <a:off x="7527925" y="4144963"/>
                        <a:ext cx="104775" cy="24606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9" name="Rectangle 133"/>
                      <p:cNvSpPr>
                        <a:spLocks noChangeArrowheads="1"/>
                      </p:cNvSpPr>
                      <p:nvPr/>
                    </p:nvSpPr>
                    <p:spPr bwMode="auto">
                      <a:xfrm>
                        <a:off x="7724775" y="4144963"/>
                        <a:ext cx="106362" cy="24606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0" name="Rectangle 134"/>
                      <p:cNvSpPr>
                        <a:spLocks noChangeArrowheads="1"/>
                      </p:cNvSpPr>
                      <p:nvPr/>
                    </p:nvSpPr>
                    <p:spPr bwMode="auto">
                      <a:xfrm>
                        <a:off x="7924800" y="4144963"/>
                        <a:ext cx="106362" cy="24606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1" name="Rectangle 135"/>
                      <p:cNvSpPr>
                        <a:spLocks noChangeArrowheads="1"/>
                      </p:cNvSpPr>
                      <p:nvPr/>
                    </p:nvSpPr>
                    <p:spPr bwMode="auto">
                      <a:xfrm>
                        <a:off x="7329488" y="4484688"/>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2" name="Rectangle 136"/>
                      <p:cNvSpPr>
                        <a:spLocks noChangeArrowheads="1"/>
                      </p:cNvSpPr>
                      <p:nvPr/>
                    </p:nvSpPr>
                    <p:spPr bwMode="auto">
                      <a:xfrm>
                        <a:off x="7527925" y="4484688"/>
                        <a:ext cx="104775"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3" name="Rectangle 137"/>
                      <p:cNvSpPr>
                        <a:spLocks noChangeArrowheads="1"/>
                      </p:cNvSpPr>
                      <p:nvPr/>
                    </p:nvSpPr>
                    <p:spPr bwMode="auto">
                      <a:xfrm>
                        <a:off x="7724775" y="4484688"/>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4" name="Rectangle 138"/>
                      <p:cNvSpPr>
                        <a:spLocks noChangeArrowheads="1"/>
                      </p:cNvSpPr>
                      <p:nvPr/>
                    </p:nvSpPr>
                    <p:spPr bwMode="auto">
                      <a:xfrm>
                        <a:off x="7924800" y="4484688"/>
                        <a:ext cx="106362" cy="24923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68" name="Group 522"/>
                  <p:cNvGrpSpPr/>
                  <p:nvPr/>
                </p:nvGrpSpPr>
                <p:grpSpPr>
                  <a:xfrm flipH="1">
                    <a:off x="5262166" y="5226187"/>
                    <a:ext cx="725340" cy="1631813"/>
                    <a:chOff x="614297" y="5025330"/>
                    <a:chExt cx="725340" cy="1546983"/>
                  </a:xfrm>
                </p:grpSpPr>
                <p:sp>
                  <p:nvSpPr>
                    <p:cNvPr id="288" name="Rectangle 8"/>
                    <p:cNvSpPr>
                      <a:spLocks noChangeArrowheads="1"/>
                    </p:cNvSpPr>
                    <p:nvPr/>
                  </p:nvSpPr>
                  <p:spPr bwMode="auto">
                    <a:xfrm>
                      <a:off x="938036" y="6084655"/>
                      <a:ext cx="81959" cy="487658"/>
                    </a:xfrm>
                    <a:prstGeom prst="rect">
                      <a:avLst/>
                    </a:pr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9" name="Freeform 9"/>
                    <p:cNvSpPr>
                      <a:spLocks/>
                    </p:cNvSpPr>
                    <p:nvPr/>
                  </p:nvSpPr>
                  <p:spPr bwMode="auto">
                    <a:xfrm>
                      <a:off x="614297" y="5025330"/>
                      <a:ext cx="362670" cy="1225292"/>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90" name="Freeform 10"/>
                    <p:cNvSpPr>
                      <a:spLocks/>
                    </p:cNvSpPr>
                    <p:nvPr/>
                  </p:nvSpPr>
                  <p:spPr bwMode="auto">
                    <a:xfrm>
                      <a:off x="976967" y="5025330"/>
                      <a:ext cx="362670" cy="1225292"/>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9" name="Group 523"/>
                  <p:cNvGrpSpPr/>
                  <p:nvPr/>
                </p:nvGrpSpPr>
                <p:grpSpPr>
                  <a:xfrm flipH="1">
                    <a:off x="4174613" y="5226187"/>
                    <a:ext cx="725340" cy="1631813"/>
                    <a:chOff x="1933949" y="5025330"/>
                    <a:chExt cx="725340" cy="1546983"/>
                  </a:xfrm>
                </p:grpSpPr>
                <p:sp>
                  <p:nvSpPr>
                    <p:cNvPr id="285" name="Rectangle 8"/>
                    <p:cNvSpPr>
                      <a:spLocks noChangeArrowheads="1"/>
                    </p:cNvSpPr>
                    <p:nvPr/>
                  </p:nvSpPr>
                  <p:spPr bwMode="auto">
                    <a:xfrm>
                      <a:off x="2257688" y="6084655"/>
                      <a:ext cx="81959" cy="487658"/>
                    </a:xfrm>
                    <a:prstGeom prst="rect">
                      <a:avLst/>
                    </a:pr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6" name="Freeform 9"/>
                    <p:cNvSpPr>
                      <a:spLocks/>
                    </p:cNvSpPr>
                    <p:nvPr/>
                  </p:nvSpPr>
                  <p:spPr bwMode="auto">
                    <a:xfrm>
                      <a:off x="1933949" y="5025330"/>
                      <a:ext cx="362670" cy="1225292"/>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87" name="Freeform 10"/>
                    <p:cNvSpPr>
                      <a:spLocks/>
                    </p:cNvSpPr>
                    <p:nvPr/>
                  </p:nvSpPr>
                  <p:spPr bwMode="auto">
                    <a:xfrm>
                      <a:off x="2296619" y="5025330"/>
                      <a:ext cx="362670" cy="1225292"/>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0" name="Group 524"/>
                  <p:cNvGrpSpPr/>
                  <p:nvPr/>
                </p:nvGrpSpPr>
                <p:grpSpPr>
                  <a:xfrm flipH="1">
                    <a:off x="123059" y="5226187"/>
                    <a:ext cx="725340" cy="1631813"/>
                    <a:chOff x="7382753" y="5025330"/>
                    <a:chExt cx="725340" cy="1546983"/>
                  </a:xfrm>
                </p:grpSpPr>
                <p:sp>
                  <p:nvSpPr>
                    <p:cNvPr id="282" name="Rectangle 8"/>
                    <p:cNvSpPr>
                      <a:spLocks noChangeArrowheads="1"/>
                    </p:cNvSpPr>
                    <p:nvPr/>
                  </p:nvSpPr>
                  <p:spPr bwMode="auto">
                    <a:xfrm>
                      <a:off x="7706492" y="6084655"/>
                      <a:ext cx="81959" cy="487658"/>
                    </a:xfrm>
                    <a:prstGeom prst="rect">
                      <a:avLst/>
                    </a:pr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3" name="Freeform 9"/>
                    <p:cNvSpPr>
                      <a:spLocks/>
                    </p:cNvSpPr>
                    <p:nvPr/>
                  </p:nvSpPr>
                  <p:spPr bwMode="auto">
                    <a:xfrm>
                      <a:off x="7382753" y="5025330"/>
                      <a:ext cx="362670" cy="1225292"/>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84" name="Freeform 10"/>
                    <p:cNvSpPr>
                      <a:spLocks/>
                    </p:cNvSpPr>
                    <p:nvPr/>
                  </p:nvSpPr>
                  <p:spPr bwMode="auto">
                    <a:xfrm>
                      <a:off x="7745423" y="5025330"/>
                      <a:ext cx="362670" cy="1225292"/>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1" name="Group 525"/>
                  <p:cNvGrpSpPr/>
                  <p:nvPr/>
                </p:nvGrpSpPr>
                <p:grpSpPr>
                  <a:xfrm flipH="1">
                    <a:off x="1056056" y="5226187"/>
                    <a:ext cx="725340" cy="1631813"/>
                    <a:chOff x="6096000" y="5025330"/>
                    <a:chExt cx="725340" cy="1546983"/>
                  </a:xfrm>
                </p:grpSpPr>
                <p:sp>
                  <p:nvSpPr>
                    <p:cNvPr id="279" name="Rectangle 8"/>
                    <p:cNvSpPr>
                      <a:spLocks noChangeArrowheads="1"/>
                    </p:cNvSpPr>
                    <p:nvPr/>
                  </p:nvSpPr>
                  <p:spPr bwMode="auto">
                    <a:xfrm>
                      <a:off x="6419739" y="6084655"/>
                      <a:ext cx="81959" cy="487658"/>
                    </a:xfrm>
                    <a:prstGeom prst="rect">
                      <a:avLst/>
                    </a:pr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0" name="Freeform 9"/>
                    <p:cNvSpPr>
                      <a:spLocks/>
                    </p:cNvSpPr>
                    <p:nvPr/>
                  </p:nvSpPr>
                  <p:spPr bwMode="auto">
                    <a:xfrm>
                      <a:off x="6096000" y="5025330"/>
                      <a:ext cx="362670" cy="1225292"/>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81" name="Freeform 10"/>
                    <p:cNvSpPr>
                      <a:spLocks/>
                    </p:cNvSpPr>
                    <p:nvPr/>
                  </p:nvSpPr>
                  <p:spPr bwMode="auto">
                    <a:xfrm>
                      <a:off x="6458670" y="5025330"/>
                      <a:ext cx="362670" cy="1225292"/>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2" name="Group 526"/>
                  <p:cNvGrpSpPr/>
                  <p:nvPr/>
                </p:nvGrpSpPr>
                <p:grpSpPr>
                  <a:xfrm flipH="1">
                    <a:off x="2047455" y="5226187"/>
                    <a:ext cx="725340" cy="1631813"/>
                    <a:chOff x="3829008" y="5025330"/>
                    <a:chExt cx="725340" cy="1546983"/>
                  </a:xfrm>
                </p:grpSpPr>
                <p:sp>
                  <p:nvSpPr>
                    <p:cNvPr id="276" name="Rectangle 8"/>
                    <p:cNvSpPr>
                      <a:spLocks noChangeArrowheads="1"/>
                    </p:cNvSpPr>
                    <p:nvPr/>
                  </p:nvSpPr>
                  <p:spPr bwMode="auto">
                    <a:xfrm>
                      <a:off x="4152747" y="6084655"/>
                      <a:ext cx="81959" cy="487658"/>
                    </a:xfrm>
                    <a:prstGeom prst="rect">
                      <a:avLst/>
                    </a:pr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7" name="Freeform 9"/>
                    <p:cNvSpPr>
                      <a:spLocks/>
                    </p:cNvSpPr>
                    <p:nvPr/>
                  </p:nvSpPr>
                  <p:spPr bwMode="auto">
                    <a:xfrm>
                      <a:off x="3829008" y="5025330"/>
                      <a:ext cx="362670" cy="1225292"/>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78" name="Freeform 10"/>
                    <p:cNvSpPr>
                      <a:spLocks/>
                    </p:cNvSpPr>
                    <p:nvPr/>
                  </p:nvSpPr>
                  <p:spPr bwMode="auto">
                    <a:xfrm>
                      <a:off x="4191678" y="5025330"/>
                      <a:ext cx="362670" cy="1225292"/>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3" name="Group 527"/>
                  <p:cNvGrpSpPr/>
                  <p:nvPr/>
                </p:nvGrpSpPr>
                <p:grpSpPr>
                  <a:xfrm flipH="1">
                    <a:off x="0" y="6607176"/>
                    <a:ext cx="6238140" cy="250824"/>
                    <a:chOff x="5953860" y="6607176"/>
                    <a:chExt cx="6238140" cy="250824"/>
                  </a:xfrm>
                </p:grpSpPr>
                <p:sp>
                  <p:nvSpPr>
                    <p:cNvPr id="274" name="Rectangle 528"/>
                    <p:cNvSpPr/>
                    <p:nvPr/>
                  </p:nvSpPr>
                  <p:spPr>
                    <a:xfrm flipH="1">
                      <a:off x="6203450" y="6607176"/>
                      <a:ext cx="5988550" cy="25082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5" name="Freeform 5"/>
                    <p:cNvSpPr>
                      <a:spLocks/>
                    </p:cNvSpPr>
                    <p:nvPr/>
                  </p:nvSpPr>
                  <p:spPr bwMode="auto">
                    <a:xfrm flipH="1">
                      <a:off x="5953860" y="6607176"/>
                      <a:ext cx="250634" cy="250824"/>
                    </a:xfrm>
                    <a:custGeom>
                      <a:avLst/>
                      <a:gdLst>
                        <a:gd name="T0" fmla="*/ 698 w 1116"/>
                        <a:gd name="T1" fmla="*/ 0 h 1117"/>
                        <a:gd name="T2" fmla="*/ 0 w 1116"/>
                        <a:gd name="T3" fmla="*/ 0 h 1117"/>
                        <a:gd name="T4" fmla="*/ 0 w 1116"/>
                        <a:gd name="T5" fmla="*/ 1117 h 1117"/>
                        <a:gd name="T6" fmla="*/ 1116 w 1116"/>
                        <a:gd name="T7" fmla="*/ 1117 h 1117"/>
                        <a:gd name="T8" fmla="*/ 1116 w 1116"/>
                        <a:gd name="T9" fmla="*/ 420 h 1117"/>
                        <a:gd name="T10" fmla="*/ 698 w 1116"/>
                        <a:gd name="T11" fmla="*/ 0 h 1117"/>
                      </a:gdLst>
                      <a:ahLst/>
                      <a:cxnLst>
                        <a:cxn ang="0">
                          <a:pos x="T0" y="T1"/>
                        </a:cxn>
                        <a:cxn ang="0">
                          <a:pos x="T2" y="T3"/>
                        </a:cxn>
                        <a:cxn ang="0">
                          <a:pos x="T4" y="T5"/>
                        </a:cxn>
                        <a:cxn ang="0">
                          <a:pos x="T6" y="T7"/>
                        </a:cxn>
                        <a:cxn ang="0">
                          <a:pos x="T8" y="T9"/>
                        </a:cxn>
                        <a:cxn ang="0">
                          <a:pos x="T10" y="T11"/>
                        </a:cxn>
                      </a:cxnLst>
                      <a:rect l="0" t="0" r="r" b="b"/>
                      <a:pathLst>
                        <a:path w="1116" h="1117">
                          <a:moveTo>
                            <a:pt x="698" y="0"/>
                          </a:moveTo>
                          <a:cubicBezTo>
                            <a:pt x="0" y="0"/>
                            <a:pt x="0" y="0"/>
                            <a:pt x="0" y="0"/>
                          </a:cubicBezTo>
                          <a:cubicBezTo>
                            <a:pt x="0" y="1117"/>
                            <a:pt x="0" y="1117"/>
                            <a:pt x="0" y="1117"/>
                          </a:cubicBezTo>
                          <a:cubicBezTo>
                            <a:pt x="1116" y="1117"/>
                            <a:pt x="1116" y="1117"/>
                            <a:pt x="1116" y="1117"/>
                          </a:cubicBezTo>
                          <a:cubicBezTo>
                            <a:pt x="1116" y="420"/>
                            <a:pt x="1116" y="420"/>
                            <a:pt x="1116" y="420"/>
                          </a:cubicBezTo>
                          <a:cubicBezTo>
                            <a:pt x="1116" y="187"/>
                            <a:pt x="929" y="0"/>
                            <a:pt x="698" y="0"/>
                          </a:cubicBezTo>
                          <a:close/>
                        </a:path>
                      </a:pathLst>
                    </a:custGeom>
                    <a:solidFill>
                      <a:schemeClr val="tx2">
                        <a:lumMod val="50000"/>
                      </a:schemeClr>
                    </a:solidFill>
                    <a:ln>
                      <a:noFill/>
                    </a:ln>
                    <a:effectLst/>
                  </p:spPr>
                  <p:txBody>
                    <a:bodyPr vert="horz" wrap="square" lIns="91440" tIns="45720" rIns="91440" bIns="45720" numCol="1" anchor="t" anchorCtr="0" compatLnSpc="1">
                      <a:prstTxWarp prst="textNoShape">
                        <a:avLst/>
                      </a:prstTxWarp>
                    </a:bodyPr>
                    <a:lstStyle/>
                    <a:p>
                      <a:endParaRPr lang="id-ID"/>
                    </a:p>
                  </p:txBody>
                </p:sp>
              </p:grpSp>
            </p:grpSp>
            <p:cxnSp>
              <p:nvCxnSpPr>
                <p:cNvPr id="241" name="Straight Connector 495"/>
                <p:cNvCxnSpPr/>
                <p:nvPr/>
              </p:nvCxnSpPr>
              <p:spPr>
                <a:xfrm flipV="1">
                  <a:off x="368538" y="5821837"/>
                  <a:ext cx="310" cy="295951"/>
                </a:xfrm>
                <a:prstGeom prst="line">
                  <a:avLst/>
                </a:prstGeom>
                <a:ln>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242" name="Straight Connector 496"/>
                <p:cNvCxnSpPr/>
                <p:nvPr/>
              </p:nvCxnSpPr>
              <p:spPr>
                <a:xfrm flipV="1">
                  <a:off x="591903" y="5499508"/>
                  <a:ext cx="310" cy="635069"/>
                </a:xfrm>
                <a:prstGeom prst="line">
                  <a:avLst/>
                </a:prstGeom>
                <a:ln>
                  <a:solidFill>
                    <a:schemeClr val="accent4"/>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43" name="Freeform 36"/>
                <p:cNvSpPr>
                  <a:spLocks noEditPoints="1"/>
                </p:cNvSpPr>
                <p:nvPr/>
              </p:nvSpPr>
              <p:spPr bwMode="auto">
                <a:xfrm>
                  <a:off x="435615" y="5107711"/>
                  <a:ext cx="331300" cy="330276"/>
                </a:xfrm>
                <a:custGeom>
                  <a:avLst/>
                  <a:gdLst>
                    <a:gd name="T0" fmla="*/ 178 w 357"/>
                    <a:gd name="T1" fmla="*/ 0 h 356"/>
                    <a:gd name="T2" fmla="*/ 0 w 357"/>
                    <a:gd name="T3" fmla="*/ 178 h 356"/>
                    <a:gd name="T4" fmla="*/ 178 w 357"/>
                    <a:gd name="T5" fmla="*/ 356 h 356"/>
                    <a:gd name="T6" fmla="*/ 357 w 357"/>
                    <a:gd name="T7" fmla="*/ 178 h 356"/>
                    <a:gd name="T8" fmla="*/ 178 w 357"/>
                    <a:gd name="T9" fmla="*/ 0 h 356"/>
                    <a:gd name="T10" fmla="*/ 220 w 357"/>
                    <a:gd name="T11" fmla="*/ 77 h 356"/>
                    <a:gd name="T12" fmla="*/ 258 w 357"/>
                    <a:gd name="T13" fmla="*/ 77 h 356"/>
                    <a:gd name="T14" fmla="*/ 258 w 357"/>
                    <a:gd name="T15" fmla="*/ 125 h 356"/>
                    <a:gd name="T16" fmla="*/ 220 w 357"/>
                    <a:gd name="T17" fmla="*/ 94 h 356"/>
                    <a:gd name="T18" fmla="*/ 220 w 357"/>
                    <a:gd name="T19" fmla="*/ 77 h 356"/>
                    <a:gd name="T20" fmla="*/ 258 w 357"/>
                    <a:gd name="T21" fmla="*/ 200 h 356"/>
                    <a:gd name="T22" fmla="*/ 258 w 357"/>
                    <a:gd name="T23" fmla="*/ 272 h 356"/>
                    <a:gd name="T24" fmla="*/ 208 w 357"/>
                    <a:gd name="T25" fmla="*/ 272 h 356"/>
                    <a:gd name="T26" fmla="*/ 208 w 357"/>
                    <a:gd name="T27" fmla="*/ 185 h 356"/>
                    <a:gd name="T28" fmla="*/ 149 w 357"/>
                    <a:gd name="T29" fmla="*/ 185 h 356"/>
                    <a:gd name="T30" fmla="*/ 149 w 357"/>
                    <a:gd name="T31" fmla="*/ 272 h 356"/>
                    <a:gd name="T32" fmla="*/ 98 w 357"/>
                    <a:gd name="T33" fmla="*/ 272 h 356"/>
                    <a:gd name="T34" fmla="*/ 98 w 357"/>
                    <a:gd name="T35" fmla="*/ 184 h 356"/>
                    <a:gd name="T36" fmla="*/ 178 w 357"/>
                    <a:gd name="T37" fmla="*/ 118 h 356"/>
                    <a:gd name="T38" fmla="*/ 220 w 357"/>
                    <a:gd name="T39" fmla="*/ 152 h 356"/>
                    <a:gd name="T40" fmla="*/ 258 w 357"/>
                    <a:gd name="T41" fmla="*/ 184 h 356"/>
                    <a:gd name="T42" fmla="*/ 258 w 357"/>
                    <a:gd name="T43" fmla="*/ 200 h 356"/>
                    <a:gd name="T44" fmla="*/ 276 w 357"/>
                    <a:gd name="T45" fmla="*/ 190 h 356"/>
                    <a:gd name="T46" fmla="*/ 258 w 357"/>
                    <a:gd name="T47" fmla="*/ 175 h 356"/>
                    <a:gd name="T48" fmla="*/ 220 w 357"/>
                    <a:gd name="T49" fmla="*/ 144 h 356"/>
                    <a:gd name="T50" fmla="*/ 178 w 357"/>
                    <a:gd name="T51" fmla="*/ 110 h 356"/>
                    <a:gd name="T52" fmla="*/ 98 w 357"/>
                    <a:gd name="T53" fmla="*/ 175 h 356"/>
                    <a:gd name="T54" fmla="*/ 81 w 357"/>
                    <a:gd name="T55" fmla="*/ 190 h 356"/>
                    <a:gd name="T56" fmla="*/ 60 w 357"/>
                    <a:gd name="T57" fmla="*/ 165 h 356"/>
                    <a:gd name="T58" fmla="*/ 178 w 357"/>
                    <a:gd name="T59" fmla="*/ 69 h 356"/>
                    <a:gd name="T60" fmla="*/ 220 w 357"/>
                    <a:gd name="T61" fmla="*/ 102 h 356"/>
                    <a:gd name="T62" fmla="*/ 258 w 357"/>
                    <a:gd name="T63" fmla="*/ 134 h 356"/>
                    <a:gd name="T64" fmla="*/ 296 w 357"/>
                    <a:gd name="T65" fmla="*/ 165 h 356"/>
                    <a:gd name="T66" fmla="*/ 276 w 357"/>
                    <a:gd name="T67" fmla="*/ 19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7" h="356">
                      <a:moveTo>
                        <a:pt x="178" y="0"/>
                      </a:moveTo>
                      <a:cubicBezTo>
                        <a:pt x="80" y="0"/>
                        <a:pt x="0" y="80"/>
                        <a:pt x="0" y="178"/>
                      </a:cubicBezTo>
                      <a:cubicBezTo>
                        <a:pt x="0" y="277"/>
                        <a:pt x="80" y="356"/>
                        <a:pt x="178" y="356"/>
                      </a:cubicBezTo>
                      <a:cubicBezTo>
                        <a:pt x="277" y="356"/>
                        <a:pt x="357" y="277"/>
                        <a:pt x="357" y="178"/>
                      </a:cubicBezTo>
                      <a:cubicBezTo>
                        <a:pt x="357" y="80"/>
                        <a:pt x="277" y="0"/>
                        <a:pt x="178" y="0"/>
                      </a:cubicBezTo>
                      <a:close/>
                      <a:moveTo>
                        <a:pt x="220" y="77"/>
                      </a:moveTo>
                      <a:cubicBezTo>
                        <a:pt x="258" y="77"/>
                        <a:pt x="258" y="77"/>
                        <a:pt x="258" y="77"/>
                      </a:cubicBezTo>
                      <a:cubicBezTo>
                        <a:pt x="258" y="125"/>
                        <a:pt x="258" y="125"/>
                        <a:pt x="258" y="125"/>
                      </a:cubicBezTo>
                      <a:cubicBezTo>
                        <a:pt x="220" y="94"/>
                        <a:pt x="220" y="94"/>
                        <a:pt x="220" y="94"/>
                      </a:cubicBezTo>
                      <a:lnTo>
                        <a:pt x="220" y="77"/>
                      </a:lnTo>
                      <a:close/>
                      <a:moveTo>
                        <a:pt x="258" y="200"/>
                      </a:moveTo>
                      <a:cubicBezTo>
                        <a:pt x="258" y="272"/>
                        <a:pt x="258" y="272"/>
                        <a:pt x="258" y="272"/>
                      </a:cubicBezTo>
                      <a:cubicBezTo>
                        <a:pt x="208" y="272"/>
                        <a:pt x="208" y="272"/>
                        <a:pt x="208" y="272"/>
                      </a:cubicBezTo>
                      <a:cubicBezTo>
                        <a:pt x="208" y="185"/>
                        <a:pt x="208" y="185"/>
                        <a:pt x="208" y="185"/>
                      </a:cubicBezTo>
                      <a:cubicBezTo>
                        <a:pt x="149" y="185"/>
                        <a:pt x="149" y="185"/>
                        <a:pt x="149" y="185"/>
                      </a:cubicBezTo>
                      <a:cubicBezTo>
                        <a:pt x="149" y="272"/>
                        <a:pt x="149" y="272"/>
                        <a:pt x="149" y="272"/>
                      </a:cubicBezTo>
                      <a:cubicBezTo>
                        <a:pt x="98" y="272"/>
                        <a:pt x="98" y="272"/>
                        <a:pt x="98" y="272"/>
                      </a:cubicBezTo>
                      <a:cubicBezTo>
                        <a:pt x="98" y="184"/>
                        <a:pt x="98" y="184"/>
                        <a:pt x="98" y="184"/>
                      </a:cubicBezTo>
                      <a:cubicBezTo>
                        <a:pt x="178" y="118"/>
                        <a:pt x="178" y="118"/>
                        <a:pt x="178" y="118"/>
                      </a:cubicBezTo>
                      <a:cubicBezTo>
                        <a:pt x="220" y="152"/>
                        <a:pt x="220" y="152"/>
                        <a:pt x="220" y="152"/>
                      </a:cubicBezTo>
                      <a:cubicBezTo>
                        <a:pt x="258" y="184"/>
                        <a:pt x="258" y="184"/>
                        <a:pt x="258" y="184"/>
                      </a:cubicBezTo>
                      <a:lnTo>
                        <a:pt x="258" y="200"/>
                      </a:lnTo>
                      <a:close/>
                      <a:moveTo>
                        <a:pt x="276" y="190"/>
                      </a:moveTo>
                      <a:cubicBezTo>
                        <a:pt x="258" y="175"/>
                        <a:pt x="258" y="175"/>
                        <a:pt x="258" y="175"/>
                      </a:cubicBezTo>
                      <a:cubicBezTo>
                        <a:pt x="220" y="144"/>
                        <a:pt x="220" y="144"/>
                        <a:pt x="220" y="144"/>
                      </a:cubicBezTo>
                      <a:cubicBezTo>
                        <a:pt x="178" y="110"/>
                        <a:pt x="178" y="110"/>
                        <a:pt x="178" y="110"/>
                      </a:cubicBezTo>
                      <a:cubicBezTo>
                        <a:pt x="98" y="175"/>
                        <a:pt x="98" y="175"/>
                        <a:pt x="98" y="175"/>
                      </a:cubicBezTo>
                      <a:cubicBezTo>
                        <a:pt x="81" y="190"/>
                        <a:pt x="81" y="190"/>
                        <a:pt x="81" y="190"/>
                      </a:cubicBezTo>
                      <a:cubicBezTo>
                        <a:pt x="60" y="165"/>
                        <a:pt x="60" y="165"/>
                        <a:pt x="60" y="165"/>
                      </a:cubicBezTo>
                      <a:cubicBezTo>
                        <a:pt x="178" y="69"/>
                        <a:pt x="178" y="69"/>
                        <a:pt x="178" y="69"/>
                      </a:cubicBezTo>
                      <a:cubicBezTo>
                        <a:pt x="220" y="102"/>
                        <a:pt x="220" y="102"/>
                        <a:pt x="220" y="102"/>
                      </a:cubicBezTo>
                      <a:cubicBezTo>
                        <a:pt x="258" y="134"/>
                        <a:pt x="258" y="134"/>
                        <a:pt x="258" y="134"/>
                      </a:cubicBezTo>
                      <a:cubicBezTo>
                        <a:pt x="296" y="165"/>
                        <a:pt x="296" y="165"/>
                        <a:pt x="296" y="165"/>
                      </a:cubicBezTo>
                      <a:lnTo>
                        <a:pt x="276" y="19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dirty="0"/>
                </a:p>
              </p:txBody>
            </p:sp>
            <p:cxnSp>
              <p:nvCxnSpPr>
                <p:cNvPr id="244" name="Straight Connector 498"/>
                <p:cNvCxnSpPr/>
                <p:nvPr/>
              </p:nvCxnSpPr>
              <p:spPr>
                <a:xfrm flipV="1">
                  <a:off x="791283" y="5741004"/>
                  <a:ext cx="924" cy="412997"/>
                </a:xfrm>
                <a:prstGeom prst="line">
                  <a:avLst/>
                </a:prstGeom>
                <a:ln>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245" name="Group 499"/>
                <p:cNvGrpSpPr/>
                <p:nvPr/>
              </p:nvGrpSpPr>
              <p:grpSpPr>
                <a:xfrm>
                  <a:off x="662067" y="5412487"/>
                  <a:ext cx="287120" cy="287120"/>
                  <a:chOff x="10283028" y="11406479"/>
                  <a:chExt cx="929464" cy="929463"/>
                </a:xfrm>
              </p:grpSpPr>
              <p:sp>
                <p:nvSpPr>
                  <p:cNvPr id="250" name="Freeform 33"/>
                  <p:cNvSpPr>
                    <a:spLocks noEditPoints="1"/>
                  </p:cNvSpPr>
                  <p:nvPr/>
                </p:nvSpPr>
                <p:spPr bwMode="auto">
                  <a:xfrm>
                    <a:off x="10283028" y="11406479"/>
                    <a:ext cx="929464" cy="929463"/>
                  </a:xfrm>
                  <a:custGeom>
                    <a:avLst/>
                    <a:gdLst>
                      <a:gd name="T0" fmla="*/ 173 w 347"/>
                      <a:gd name="T1" fmla="*/ 0 h 347"/>
                      <a:gd name="T2" fmla="*/ 0 w 347"/>
                      <a:gd name="T3" fmla="*/ 173 h 347"/>
                      <a:gd name="T4" fmla="*/ 173 w 347"/>
                      <a:gd name="T5" fmla="*/ 347 h 347"/>
                      <a:gd name="T6" fmla="*/ 347 w 347"/>
                      <a:gd name="T7" fmla="*/ 173 h 347"/>
                      <a:gd name="T8" fmla="*/ 173 w 347"/>
                      <a:gd name="T9" fmla="*/ 0 h 347"/>
                      <a:gd name="T10" fmla="*/ 173 w 347"/>
                      <a:gd name="T11" fmla="*/ 289 h 347"/>
                      <a:gd name="T12" fmla="*/ 57 w 347"/>
                      <a:gd name="T13" fmla="*/ 173 h 347"/>
                      <a:gd name="T14" fmla="*/ 173 w 347"/>
                      <a:gd name="T15" fmla="*/ 57 h 347"/>
                      <a:gd name="T16" fmla="*/ 289 w 347"/>
                      <a:gd name="T17" fmla="*/ 173 h 347"/>
                      <a:gd name="T18" fmla="*/ 173 w 347"/>
                      <a:gd name="T19" fmla="*/ 28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3" y="0"/>
                        </a:moveTo>
                        <a:cubicBezTo>
                          <a:pt x="77" y="0"/>
                          <a:pt x="0" y="77"/>
                          <a:pt x="0" y="173"/>
                        </a:cubicBezTo>
                        <a:cubicBezTo>
                          <a:pt x="0" y="269"/>
                          <a:pt x="77" y="347"/>
                          <a:pt x="173" y="347"/>
                        </a:cubicBezTo>
                        <a:cubicBezTo>
                          <a:pt x="269" y="347"/>
                          <a:pt x="347" y="269"/>
                          <a:pt x="347" y="173"/>
                        </a:cubicBezTo>
                        <a:cubicBezTo>
                          <a:pt x="347" y="77"/>
                          <a:pt x="269" y="0"/>
                          <a:pt x="173" y="0"/>
                        </a:cubicBezTo>
                        <a:close/>
                        <a:moveTo>
                          <a:pt x="173" y="289"/>
                        </a:moveTo>
                        <a:cubicBezTo>
                          <a:pt x="109" y="289"/>
                          <a:pt x="57" y="237"/>
                          <a:pt x="57" y="173"/>
                        </a:cubicBezTo>
                        <a:cubicBezTo>
                          <a:pt x="57" y="109"/>
                          <a:pt x="109" y="57"/>
                          <a:pt x="173" y="57"/>
                        </a:cubicBezTo>
                        <a:cubicBezTo>
                          <a:pt x="237" y="57"/>
                          <a:pt x="289" y="109"/>
                          <a:pt x="289" y="173"/>
                        </a:cubicBezTo>
                        <a:cubicBezTo>
                          <a:pt x="289" y="237"/>
                          <a:pt x="237" y="289"/>
                          <a:pt x="173" y="289"/>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251" name="Group 505"/>
                  <p:cNvGrpSpPr/>
                  <p:nvPr/>
                </p:nvGrpSpPr>
                <p:grpSpPr>
                  <a:xfrm>
                    <a:off x="10522049" y="11618162"/>
                    <a:ext cx="429939" cy="487795"/>
                    <a:chOff x="5078413" y="5448300"/>
                    <a:chExt cx="601663" cy="682625"/>
                  </a:xfrm>
                  <a:solidFill>
                    <a:schemeClr val="accent2"/>
                  </a:solidFill>
                </p:grpSpPr>
                <p:sp>
                  <p:nvSpPr>
                    <p:cNvPr id="252" name="Freeform 169"/>
                    <p:cNvSpPr>
                      <a:spLocks/>
                    </p:cNvSpPr>
                    <p:nvPr/>
                  </p:nvSpPr>
                  <p:spPr bwMode="auto">
                    <a:xfrm>
                      <a:off x="5364163" y="5635625"/>
                      <a:ext cx="44450" cy="85725"/>
                    </a:xfrm>
                    <a:custGeom>
                      <a:avLst/>
                      <a:gdLst>
                        <a:gd name="T0" fmla="*/ 6 w 12"/>
                        <a:gd name="T1" fmla="*/ 18 h 23"/>
                        <a:gd name="T2" fmla="*/ 1 w 12"/>
                        <a:gd name="T3" fmla="*/ 10 h 23"/>
                        <a:gd name="T4" fmla="*/ 1 w 12"/>
                        <a:gd name="T5" fmla="*/ 16 h 23"/>
                        <a:gd name="T6" fmla="*/ 2 w 12"/>
                        <a:gd name="T7" fmla="*/ 23 h 23"/>
                        <a:gd name="T8" fmla="*/ 6 w 12"/>
                        <a:gd name="T9" fmla="*/ 18 h 23"/>
                      </a:gdLst>
                      <a:ahLst/>
                      <a:cxnLst>
                        <a:cxn ang="0">
                          <a:pos x="T0" y="T1"/>
                        </a:cxn>
                        <a:cxn ang="0">
                          <a:pos x="T2" y="T3"/>
                        </a:cxn>
                        <a:cxn ang="0">
                          <a:pos x="T4" y="T5"/>
                        </a:cxn>
                        <a:cxn ang="0">
                          <a:pos x="T6" y="T7"/>
                        </a:cxn>
                        <a:cxn ang="0">
                          <a:pos x="T8" y="T9"/>
                        </a:cxn>
                      </a:cxnLst>
                      <a:rect l="0" t="0" r="r" b="b"/>
                      <a:pathLst>
                        <a:path w="12" h="23">
                          <a:moveTo>
                            <a:pt x="6" y="18"/>
                          </a:moveTo>
                          <a:cubicBezTo>
                            <a:pt x="12" y="5"/>
                            <a:pt x="1" y="0"/>
                            <a:pt x="1" y="10"/>
                          </a:cubicBezTo>
                          <a:cubicBezTo>
                            <a:pt x="0" y="12"/>
                            <a:pt x="0" y="14"/>
                            <a:pt x="1" y="16"/>
                          </a:cubicBezTo>
                          <a:cubicBezTo>
                            <a:pt x="1" y="18"/>
                            <a:pt x="1" y="21"/>
                            <a:pt x="2" y="23"/>
                          </a:cubicBezTo>
                          <a:cubicBezTo>
                            <a:pt x="4" y="22"/>
                            <a:pt x="5" y="20"/>
                            <a:pt x="6"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3" name="Freeform 170"/>
                    <p:cNvSpPr>
                      <a:spLocks/>
                    </p:cNvSpPr>
                    <p:nvPr/>
                  </p:nvSpPr>
                  <p:spPr bwMode="auto">
                    <a:xfrm>
                      <a:off x="5262563" y="5691188"/>
                      <a:ext cx="30163" cy="38100"/>
                    </a:xfrm>
                    <a:custGeom>
                      <a:avLst/>
                      <a:gdLst>
                        <a:gd name="T0" fmla="*/ 4 w 8"/>
                        <a:gd name="T1" fmla="*/ 8 h 10"/>
                        <a:gd name="T2" fmla="*/ 8 w 8"/>
                        <a:gd name="T3" fmla="*/ 10 h 10"/>
                        <a:gd name="T4" fmla="*/ 1 w 8"/>
                        <a:gd name="T5" fmla="*/ 0 h 10"/>
                        <a:gd name="T6" fmla="*/ 4 w 8"/>
                        <a:gd name="T7" fmla="*/ 8 h 10"/>
                      </a:gdLst>
                      <a:ahLst/>
                      <a:cxnLst>
                        <a:cxn ang="0">
                          <a:pos x="T0" y="T1"/>
                        </a:cxn>
                        <a:cxn ang="0">
                          <a:pos x="T2" y="T3"/>
                        </a:cxn>
                        <a:cxn ang="0">
                          <a:pos x="T4" y="T5"/>
                        </a:cxn>
                        <a:cxn ang="0">
                          <a:pos x="T6" y="T7"/>
                        </a:cxn>
                      </a:cxnLst>
                      <a:rect l="0" t="0" r="r" b="b"/>
                      <a:pathLst>
                        <a:path w="8" h="10">
                          <a:moveTo>
                            <a:pt x="4" y="8"/>
                          </a:moveTo>
                          <a:cubicBezTo>
                            <a:pt x="5" y="9"/>
                            <a:pt x="6" y="9"/>
                            <a:pt x="8" y="10"/>
                          </a:cubicBezTo>
                          <a:cubicBezTo>
                            <a:pt x="6" y="6"/>
                            <a:pt x="4" y="2"/>
                            <a:pt x="1" y="0"/>
                          </a:cubicBezTo>
                          <a:cubicBezTo>
                            <a:pt x="0" y="4"/>
                            <a:pt x="1" y="6"/>
                            <a:pt x="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4" name="Freeform 171"/>
                    <p:cNvSpPr>
                      <a:spLocks/>
                    </p:cNvSpPr>
                    <p:nvPr/>
                  </p:nvSpPr>
                  <p:spPr bwMode="auto">
                    <a:xfrm>
                      <a:off x="5432426" y="5740400"/>
                      <a:ext cx="71438" cy="52387"/>
                    </a:xfrm>
                    <a:custGeom>
                      <a:avLst/>
                      <a:gdLst>
                        <a:gd name="T0" fmla="*/ 6 w 19"/>
                        <a:gd name="T1" fmla="*/ 14 h 14"/>
                        <a:gd name="T2" fmla="*/ 12 w 19"/>
                        <a:gd name="T3" fmla="*/ 12 h 14"/>
                        <a:gd name="T4" fmla="*/ 13 w 19"/>
                        <a:gd name="T5" fmla="*/ 1 h 14"/>
                        <a:gd name="T6" fmla="*/ 0 w 19"/>
                        <a:gd name="T7" fmla="*/ 13 h 14"/>
                        <a:gd name="T8" fmla="*/ 6 w 19"/>
                        <a:gd name="T9" fmla="*/ 14 h 14"/>
                      </a:gdLst>
                      <a:ahLst/>
                      <a:cxnLst>
                        <a:cxn ang="0">
                          <a:pos x="T0" y="T1"/>
                        </a:cxn>
                        <a:cxn ang="0">
                          <a:pos x="T2" y="T3"/>
                        </a:cxn>
                        <a:cxn ang="0">
                          <a:pos x="T4" y="T5"/>
                        </a:cxn>
                        <a:cxn ang="0">
                          <a:pos x="T6" y="T7"/>
                        </a:cxn>
                        <a:cxn ang="0">
                          <a:pos x="T8" y="T9"/>
                        </a:cxn>
                      </a:cxnLst>
                      <a:rect l="0" t="0" r="r" b="b"/>
                      <a:pathLst>
                        <a:path w="19" h="14">
                          <a:moveTo>
                            <a:pt x="6" y="14"/>
                          </a:moveTo>
                          <a:cubicBezTo>
                            <a:pt x="8" y="14"/>
                            <a:pt x="10" y="13"/>
                            <a:pt x="12" y="12"/>
                          </a:cubicBezTo>
                          <a:cubicBezTo>
                            <a:pt x="19" y="8"/>
                            <a:pt x="19" y="4"/>
                            <a:pt x="13" y="1"/>
                          </a:cubicBezTo>
                          <a:cubicBezTo>
                            <a:pt x="8" y="0"/>
                            <a:pt x="3" y="6"/>
                            <a:pt x="0" y="13"/>
                          </a:cubicBezTo>
                          <a:cubicBezTo>
                            <a:pt x="2" y="14"/>
                            <a:pt x="4" y="14"/>
                            <a:pt x="6"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5" name="Freeform 172"/>
                    <p:cNvSpPr>
                      <a:spLocks/>
                    </p:cNvSpPr>
                    <p:nvPr/>
                  </p:nvSpPr>
                  <p:spPr bwMode="auto">
                    <a:xfrm>
                      <a:off x="5326063" y="5751513"/>
                      <a:ext cx="87313" cy="214312"/>
                    </a:xfrm>
                    <a:custGeom>
                      <a:avLst/>
                      <a:gdLst>
                        <a:gd name="T0" fmla="*/ 23 w 23"/>
                        <a:gd name="T1" fmla="*/ 13 h 57"/>
                        <a:gd name="T2" fmla="*/ 13 w 23"/>
                        <a:gd name="T3" fmla="*/ 7 h 57"/>
                        <a:gd name="T4" fmla="*/ 9 w 23"/>
                        <a:gd name="T5" fmla="*/ 0 h 57"/>
                        <a:gd name="T6" fmla="*/ 0 w 23"/>
                        <a:gd name="T7" fmla="*/ 2 h 57"/>
                        <a:gd name="T8" fmla="*/ 8 w 23"/>
                        <a:gd name="T9" fmla="*/ 55 h 57"/>
                        <a:gd name="T10" fmla="*/ 7 w 23"/>
                        <a:gd name="T11" fmla="*/ 57 h 57"/>
                        <a:gd name="T12" fmla="*/ 14 w 23"/>
                        <a:gd name="T13" fmla="*/ 57 h 57"/>
                        <a:gd name="T14" fmla="*/ 23 w 23"/>
                        <a:gd name="T15" fmla="*/ 57 h 57"/>
                        <a:gd name="T16" fmla="*/ 23 w 23"/>
                        <a:gd name="T1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57">
                          <a:moveTo>
                            <a:pt x="23" y="13"/>
                          </a:moveTo>
                          <a:cubicBezTo>
                            <a:pt x="19" y="12"/>
                            <a:pt x="15" y="9"/>
                            <a:pt x="13" y="7"/>
                          </a:cubicBezTo>
                          <a:cubicBezTo>
                            <a:pt x="12" y="5"/>
                            <a:pt x="10" y="3"/>
                            <a:pt x="9" y="0"/>
                          </a:cubicBezTo>
                          <a:cubicBezTo>
                            <a:pt x="6" y="1"/>
                            <a:pt x="3" y="2"/>
                            <a:pt x="0" y="2"/>
                          </a:cubicBezTo>
                          <a:cubicBezTo>
                            <a:pt x="5" y="19"/>
                            <a:pt x="6" y="37"/>
                            <a:pt x="8" y="55"/>
                          </a:cubicBezTo>
                          <a:cubicBezTo>
                            <a:pt x="8" y="55"/>
                            <a:pt x="7" y="56"/>
                            <a:pt x="7" y="57"/>
                          </a:cubicBezTo>
                          <a:cubicBezTo>
                            <a:pt x="14" y="57"/>
                            <a:pt x="14" y="57"/>
                            <a:pt x="14" y="57"/>
                          </a:cubicBezTo>
                          <a:cubicBezTo>
                            <a:pt x="23" y="57"/>
                            <a:pt x="23" y="57"/>
                            <a:pt x="23" y="57"/>
                          </a:cubicBezTo>
                          <a:cubicBezTo>
                            <a:pt x="18" y="42"/>
                            <a:pt x="18" y="27"/>
                            <a:pt x="23"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6" name="Freeform 173"/>
                    <p:cNvSpPr>
                      <a:spLocks/>
                    </p:cNvSpPr>
                    <p:nvPr/>
                  </p:nvSpPr>
                  <p:spPr bwMode="auto">
                    <a:xfrm>
                      <a:off x="5078413" y="5448300"/>
                      <a:ext cx="601663" cy="522287"/>
                    </a:xfrm>
                    <a:custGeom>
                      <a:avLst/>
                      <a:gdLst>
                        <a:gd name="T0" fmla="*/ 121 w 160"/>
                        <a:gd name="T1" fmla="*/ 15 h 139"/>
                        <a:gd name="T2" fmla="*/ 80 w 160"/>
                        <a:gd name="T3" fmla="*/ 0 h 139"/>
                        <a:gd name="T4" fmla="*/ 39 w 160"/>
                        <a:gd name="T5" fmla="*/ 15 h 139"/>
                        <a:gd name="T6" fmla="*/ 32 w 160"/>
                        <a:gd name="T7" fmla="*/ 99 h 139"/>
                        <a:gd name="T8" fmla="*/ 43 w 160"/>
                        <a:gd name="T9" fmla="*/ 128 h 139"/>
                        <a:gd name="T10" fmla="*/ 48 w 160"/>
                        <a:gd name="T11" fmla="*/ 138 h 139"/>
                        <a:gd name="T12" fmla="*/ 68 w 160"/>
                        <a:gd name="T13" fmla="*/ 138 h 139"/>
                        <a:gd name="T14" fmla="*/ 60 w 160"/>
                        <a:gd name="T15" fmla="*/ 84 h 139"/>
                        <a:gd name="T16" fmla="*/ 59 w 160"/>
                        <a:gd name="T17" fmla="*/ 83 h 139"/>
                        <a:gd name="T18" fmla="*/ 51 w 160"/>
                        <a:gd name="T19" fmla="*/ 80 h 139"/>
                        <a:gd name="T20" fmla="*/ 42 w 160"/>
                        <a:gd name="T21" fmla="*/ 66 h 139"/>
                        <a:gd name="T22" fmla="*/ 63 w 160"/>
                        <a:gd name="T23" fmla="*/ 74 h 139"/>
                        <a:gd name="T24" fmla="*/ 64 w 160"/>
                        <a:gd name="T25" fmla="*/ 77 h 139"/>
                        <a:gd name="T26" fmla="*/ 73 w 160"/>
                        <a:gd name="T27" fmla="*/ 76 h 139"/>
                        <a:gd name="T28" fmla="*/ 78 w 160"/>
                        <a:gd name="T29" fmla="*/ 48 h 139"/>
                        <a:gd name="T30" fmla="*/ 89 w 160"/>
                        <a:gd name="T31" fmla="*/ 59 h 139"/>
                        <a:gd name="T32" fmla="*/ 80 w 160"/>
                        <a:gd name="T33" fmla="*/ 77 h 139"/>
                        <a:gd name="T34" fmla="*/ 82 w 160"/>
                        <a:gd name="T35" fmla="*/ 80 h 139"/>
                        <a:gd name="T36" fmla="*/ 91 w 160"/>
                        <a:gd name="T37" fmla="*/ 89 h 139"/>
                        <a:gd name="T38" fmla="*/ 94 w 160"/>
                        <a:gd name="T39" fmla="*/ 83 h 139"/>
                        <a:gd name="T40" fmla="*/ 109 w 160"/>
                        <a:gd name="T41" fmla="*/ 73 h 139"/>
                        <a:gd name="T42" fmla="*/ 117 w 160"/>
                        <a:gd name="T43" fmla="*/ 85 h 139"/>
                        <a:gd name="T44" fmla="*/ 93 w 160"/>
                        <a:gd name="T45" fmla="*/ 96 h 139"/>
                        <a:gd name="T46" fmla="*/ 91 w 160"/>
                        <a:gd name="T47" fmla="*/ 101 h 139"/>
                        <a:gd name="T48" fmla="*/ 95 w 160"/>
                        <a:gd name="T49" fmla="*/ 136 h 139"/>
                        <a:gd name="T50" fmla="*/ 95 w 160"/>
                        <a:gd name="T51" fmla="*/ 138 h 139"/>
                        <a:gd name="T52" fmla="*/ 112 w 160"/>
                        <a:gd name="T53" fmla="*/ 138 h 139"/>
                        <a:gd name="T54" fmla="*/ 117 w 160"/>
                        <a:gd name="T55" fmla="*/ 128 h 139"/>
                        <a:gd name="T56" fmla="*/ 128 w 160"/>
                        <a:gd name="T57" fmla="*/ 99 h 139"/>
                        <a:gd name="T58" fmla="*/ 121 w 160"/>
                        <a:gd name="T59" fmla="*/ 1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39">
                          <a:moveTo>
                            <a:pt x="121" y="15"/>
                          </a:moveTo>
                          <a:cubicBezTo>
                            <a:pt x="113" y="8"/>
                            <a:pt x="103" y="0"/>
                            <a:pt x="80" y="0"/>
                          </a:cubicBezTo>
                          <a:cubicBezTo>
                            <a:pt x="57" y="0"/>
                            <a:pt x="47" y="8"/>
                            <a:pt x="39" y="15"/>
                          </a:cubicBezTo>
                          <a:cubicBezTo>
                            <a:pt x="0" y="54"/>
                            <a:pt x="30" y="94"/>
                            <a:pt x="32" y="99"/>
                          </a:cubicBezTo>
                          <a:cubicBezTo>
                            <a:pt x="35" y="103"/>
                            <a:pt x="42" y="118"/>
                            <a:pt x="43" y="128"/>
                          </a:cubicBezTo>
                          <a:cubicBezTo>
                            <a:pt x="44" y="139"/>
                            <a:pt x="48" y="138"/>
                            <a:pt x="48" y="138"/>
                          </a:cubicBezTo>
                          <a:cubicBezTo>
                            <a:pt x="68" y="138"/>
                            <a:pt x="68" y="138"/>
                            <a:pt x="68" y="138"/>
                          </a:cubicBezTo>
                          <a:cubicBezTo>
                            <a:pt x="67" y="120"/>
                            <a:pt x="66" y="101"/>
                            <a:pt x="60" y="84"/>
                          </a:cubicBezTo>
                          <a:cubicBezTo>
                            <a:pt x="60" y="84"/>
                            <a:pt x="60" y="83"/>
                            <a:pt x="59" y="83"/>
                          </a:cubicBezTo>
                          <a:cubicBezTo>
                            <a:pt x="57" y="82"/>
                            <a:pt x="54" y="81"/>
                            <a:pt x="51" y="80"/>
                          </a:cubicBezTo>
                          <a:cubicBezTo>
                            <a:pt x="47" y="77"/>
                            <a:pt x="40" y="72"/>
                            <a:pt x="42" y="66"/>
                          </a:cubicBezTo>
                          <a:cubicBezTo>
                            <a:pt x="48" y="48"/>
                            <a:pt x="59" y="65"/>
                            <a:pt x="63" y="74"/>
                          </a:cubicBezTo>
                          <a:cubicBezTo>
                            <a:pt x="63" y="75"/>
                            <a:pt x="63" y="76"/>
                            <a:pt x="64" y="77"/>
                          </a:cubicBezTo>
                          <a:cubicBezTo>
                            <a:pt x="67" y="78"/>
                            <a:pt x="70" y="77"/>
                            <a:pt x="73" y="76"/>
                          </a:cubicBezTo>
                          <a:cubicBezTo>
                            <a:pt x="70" y="66"/>
                            <a:pt x="68" y="52"/>
                            <a:pt x="78" y="48"/>
                          </a:cubicBezTo>
                          <a:cubicBezTo>
                            <a:pt x="84" y="46"/>
                            <a:pt x="89" y="54"/>
                            <a:pt x="89" y="59"/>
                          </a:cubicBezTo>
                          <a:cubicBezTo>
                            <a:pt x="89" y="66"/>
                            <a:pt x="85" y="73"/>
                            <a:pt x="80" y="77"/>
                          </a:cubicBezTo>
                          <a:cubicBezTo>
                            <a:pt x="80" y="78"/>
                            <a:pt x="81" y="79"/>
                            <a:pt x="82" y="80"/>
                          </a:cubicBezTo>
                          <a:cubicBezTo>
                            <a:pt x="84" y="84"/>
                            <a:pt x="87" y="87"/>
                            <a:pt x="91" y="89"/>
                          </a:cubicBezTo>
                          <a:cubicBezTo>
                            <a:pt x="92" y="87"/>
                            <a:pt x="93" y="85"/>
                            <a:pt x="94" y="83"/>
                          </a:cubicBezTo>
                          <a:cubicBezTo>
                            <a:pt x="97" y="79"/>
                            <a:pt x="103" y="72"/>
                            <a:pt x="109" y="73"/>
                          </a:cubicBezTo>
                          <a:cubicBezTo>
                            <a:pt x="114" y="74"/>
                            <a:pt x="119" y="80"/>
                            <a:pt x="117" y="85"/>
                          </a:cubicBezTo>
                          <a:cubicBezTo>
                            <a:pt x="114" y="97"/>
                            <a:pt x="103" y="99"/>
                            <a:pt x="93" y="96"/>
                          </a:cubicBezTo>
                          <a:cubicBezTo>
                            <a:pt x="92" y="98"/>
                            <a:pt x="91" y="100"/>
                            <a:pt x="91" y="101"/>
                          </a:cubicBezTo>
                          <a:cubicBezTo>
                            <a:pt x="90" y="113"/>
                            <a:pt x="91" y="125"/>
                            <a:pt x="95" y="136"/>
                          </a:cubicBezTo>
                          <a:cubicBezTo>
                            <a:pt x="95" y="136"/>
                            <a:pt x="95" y="137"/>
                            <a:pt x="95" y="138"/>
                          </a:cubicBezTo>
                          <a:cubicBezTo>
                            <a:pt x="112" y="138"/>
                            <a:pt x="112" y="138"/>
                            <a:pt x="112" y="138"/>
                          </a:cubicBezTo>
                          <a:cubicBezTo>
                            <a:pt x="112" y="138"/>
                            <a:pt x="116" y="139"/>
                            <a:pt x="117" y="128"/>
                          </a:cubicBezTo>
                          <a:cubicBezTo>
                            <a:pt x="118" y="118"/>
                            <a:pt x="125" y="103"/>
                            <a:pt x="128" y="99"/>
                          </a:cubicBezTo>
                          <a:cubicBezTo>
                            <a:pt x="130" y="94"/>
                            <a:pt x="160" y="54"/>
                            <a:pt x="121"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7" name="Freeform 174"/>
                    <p:cNvSpPr>
                      <a:spLocks/>
                    </p:cNvSpPr>
                    <p:nvPr/>
                  </p:nvSpPr>
                  <p:spPr bwMode="auto">
                    <a:xfrm>
                      <a:off x="5251451" y="5988050"/>
                      <a:ext cx="263525" cy="46037"/>
                    </a:xfrm>
                    <a:custGeom>
                      <a:avLst/>
                      <a:gdLst>
                        <a:gd name="T0" fmla="*/ 64 w 70"/>
                        <a:gd name="T1" fmla="*/ 0 h 12"/>
                        <a:gd name="T2" fmla="*/ 6 w 70"/>
                        <a:gd name="T3" fmla="*/ 0 h 12"/>
                        <a:gd name="T4" fmla="*/ 0 w 70"/>
                        <a:gd name="T5" fmla="*/ 6 h 12"/>
                        <a:gd name="T6" fmla="*/ 6 w 70"/>
                        <a:gd name="T7" fmla="*/ 12 h 12"/>
                        <a:gd name="T8" fmla="*/ 64 w 70"/>
                        <a:gd name="T9" fmla="*/ 12 h 12"/>
                        <a:gd name="T10" fmla="*/ 70 w 70"/>
                        <a:gd name="T11" fmla="*/ 6 h 12"/>
                        <a:gd name="T12" fmla="*/ 64 w 7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0" h="12">
                          <a:moveTo>
                            <a:pt x="64" y="0"/>
                          </a:moveTo>
                          <a:cubicBezTo>
                            <a:pt x="6" y="0"/>
                            <a:pt x="6" y="0"/>
                            <a:pt x="6" y="0"/>
                          </a:cubicBezTo>
                          <a:cubicBezTo>
                            <a:pt x="3" y="0"/>
                            <a:pt x="0" y="3"/>
                            <a:pt x="0" y="6"/>
                          </a:cubicBezTo>
                          <a:cubicBezTo>
                            <a:pt x="0" y="10"/>
                            <a:pt x="3" y="12"/>
                            <a:pt x="6" y="12"/>
                          </a:cubicBezTo>
                          <a:cubicBezTo>
                            <a:pt x="64" y="12"/>
                            <a:pt x="64" y="12"/>
                            <a:pt x="64" y="12"/>
                          </a:cubicBezTo>
                          <a:cubicBezTo>
                            <a:pt x="67" y="12"/>
                            <a:pt x="70" y="10"/>
                            <a:pt x="70" y="6"/>
                          </a:cubicBezTo>
                          <a:cubicBezTo>
                            <a:pt x="70" y="3"/>
                            <a:pt x="67" y="0"/>
                            <a:pt x="6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8" name="Freeform 175"/>
                    <p:cNvSpPr>
                      <a:spLocks/>
                    </p:cNvSpPr>
                    <p:nvPr/>
                  </p:nvSpPr>
                  <p:spPr bwMode="auto">
                    <a:xfrm>
                      <a:off x="5259388" y="6045200"/>
                      <a:ext cx="247650" cy="41275"/>
                    </a:xfrm>
                    <a:custGeom>
                      <a:avLst/>
                      <a:gdLst>
                        <a:gd name="T0" fmla="*/ 61 w 66"/>
                        <a:gd name="T1" fmla="*/ 0 h 11"/>
                        <a:gd name="T2" fmla="*/ 6 w 66"/>
                        <a:gd name="T3" fmla="*/ 0 h 11"/>
                        <a:gd name="T4" fmla="*/ 0 w 66"/>
                        <a:gd name="T5" fmla="*/ 6 h 11"/>
                        <a:gd name="T6" fmla="*/ 6 w 66"/>
                        <a:gd name="T7" fmla="*/ 11 h 11"/>
                        <a:gd name="T8" fmla="*/ 61 w 66"/>
                        <a:gd name="T9" fmla="*/ 11 h 11"/>
                        <a:gd name="T10" fmla="*/ 66 w 66"/>
                        <a:gd name="T11" fmla="*/ 6 h 11"/>
                        <a:gd name="T12" fmla="*/ 61 w 6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6" h="11">
                          <a:moveTo>
                            <a:pt x="61" y="0"/>
                          </a:moveTo>
                          <a:cubicBezTo>
                            <a:pt x="6" y="0"/>
                            <a:pt x="6" y="0"/>
                            <a:pt x="6" y="0"/>
                          </a:cubicBezTo>
                          <a:cubicBezTo>
                            <a:pt x="3" y="0"/>
                            <a:pt x="0" y="3"/>
                            <a:pt x="0" y="6"/>
                          </a:cubicBezTo>
                          <a:cubicBezTo>
                            <a:pt x="0" y="9"/>
                            <a:pt x="3" y="11"/>
                            <a:pt x="6" y="11"/>
                          </a:cubicBezTo>
                          <a:cubicBezTo>
                            <a:pt x="61" y="11"/>
                            <a:pt x="61" y="11"/>
                            <a:pt x="61" y="11"/>
                          </a:cubicBezTo>
                          <a:cubicBezTo>
                            <a:pt x="64" y="11"/>
                            <a:pt x="66" y="9"/>
                            <a:pt x="66" y="6"/>
                          </a:cubicBezTo>
                          <a:cubicBezTo>
                            <a:pt x="66" y="3"/>
                            <a:pt x="64" y="0"/>
                            <a:pt x="6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9" name="Freeform 176"/>
                    <p:cNvSpPr>
                      <a:spLocks/>
                    </p:cNvSpPr>
                    <p:nvPr/>
                  </p:nvSpPr>
                  <p:spPr bwMode="auto">
                    <a:xfrm>
                      <a:off x="5314951" y="6097588"/>
                      <a:ext cx="136525" cy="33337"/>
                    </a:xfrm>
                    <a:custGeom>
                      <a:avLst/>
                      <a:gdLst>
                        <a:gd name="T0" fmla="*/ 32 w 36"/>
                        <a:gd name="T1" fmla="*/ 0 h 9"/>
                        <a:gd name="T2" fmla="*/ 4 w 36"/>
                        <a:gd name="T3" fmla="*/ 0 h 9"/>
                        <a:gd name="T4" fmla="*/ 0 w 36"/>
                        <a:gd name="T5" fmla="*/ 4 h 9"/>
                        <a:gd name="T6" fmla="*/ 4 w 36"/>
                        <a:gd name="T7" fmla="*/ 9 h 9"/>
                        <a:gd name="T8" fmla="*/ 32 w 36"/>
                        <a:gd name="T9" fmla="*/ 9 h 9"/>
                        <a:gd name="T10" fmla="*/ 36 w 36"/>
                        <a:gd name="T11" fmla="*/ 4 h 9"/>
                        <a:gd name="T12" fmla="*/ 32 w 3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6" h="9">
                          <a:moveTo>
                            <a:pt x="32" y="0"/>
                          </a:moveTo>
                          <a:cubicBezTo>
                            <a:pt x="4" y="0"/>
                            <a:pt x="4" y="0"/>
                            <a:pt x="4" y="0"/>
                          </a:cubicBezTo>
                          <a:cubicBezTo>
                            <a:pt x="2" y="0"/>
                            <a:pt x="0" y="2"/>
                            <a:pt x="0" y="4"/>
                          </a:cubicBezTo>
                          <a:cubicBezTo>
                            <a:pt x="0" y="7"/>
                            <a:pt x="2" y="9"/>
                            <a:pt x="4" y="9"/>
                          </a:cubicBezTo>
                          <a:cubicBezTo>
                            <a:pt x="32" y="9"/>
                            <a:pt x="32" y="9"/>
                            <a:pt x="32" y="9"/>
                          </a:cubicBezTo>
                          <a:cubicBezTo>
                            <a:pt x="34" y="9"/>
                            <a:pt x="36" y="7"/>
                            <a:pt x="36" y="4"/>
                          </a:cubicBezTo>
                          <a:cubicBezTo>
                            <a:pt x="36" y="2"/>
                            <a:pt x="34"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246" name="Straight Connector 500"/>
                <p:cNvCxnSpPr/>
                <p:nvPr/>
              </p:nvCxnSpPr>
              <p:spPr>
                <a:xfrm flipV="1">
                  <a:off x="1053808" y="5415303"/>
                  <a:ext cx="924" cy="412997"/>
                </a:xfrm>
                <a:prstGeom prst="line">
                  <a:avLst/>
                </a:prstGeom>
                <a:ln>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47" name="Freeform 5"/>
                <p:cNvSpPr>
                  <a:spLocks noEditPoints="1"/>
                </p:cNvSpPr>
                <p:nvPr/>
              </p:nvSpPr>
              <p:spPr bwMode="auto">
                <a:xfrm>
                  <a:off x="1205776" y="5345790"/>
                  <a:ext cx="379644" cy="379466"/>
                </a:xfrm>
                <a:custGeom>
                  <a:avLst/>
                  <a:gdLst>
                    <a:gd name="T0" fmla="*/ 1726 w 2124"/>
                    <a:gd name="T1" fmla="*/ 1327 h 2123"/>
                    <a:gd name="T2" fmla="*/ 1726 w 2124"/>
                    <a:gd name="T3" fmla="*/ 929 h 2123"/>
                    <a:gd name="T4" fmla="*/ 1195 w 2124"/>
                    <a:gd name="T5" fmla="*/ 929 h 2123"/>
                    <a:gd name="T6" fmla="*/ 1195 w 2124"/>
                    <a:gd name="T7" fmla="*/ 796 h 2123"/>
                    <a:gd name="T8" fmla="*/ 1593 w 2124"/>
                    <a:gd name="T9" fmla="*/ 796 h 2123"/>
                    <a:gd name="T10" fmla="*/ 1593 w 2124"/>
                    <a:gd name="T11" fmla="*/ 0 h 2123"/>
                    <a:gd name="T12" fmla="*/ 664 w 2124"/>
                    <a:gd name="T13" fmla="*/ 0 h 2123"/>
                    <a:gd name="T14" fmla="*/ 664 w 2124"/>
                    <a:gd name="T15" fmla="*/ 796 h 2123"/>
                    <a:gd name="T16" fmla="*/ 1062 w 2124"/>
                    <a:gd name="T17" fmla="*/ 796 h 2123"/>
                    <a:gd name="T18" fmla="*/ 1062 w 2124"/>
                    <a:gd name="T19" fmla="*/ 929 h 2123"/>
                    <a:gd name="T20" fmla="*/ 399 w 2124"/>
                    <a:gd name="T21" fmla="*/ 929 h 2123"/>
                    <a:gd name="T22" fmla="*/ 399 w 2124"/>
                    <a:gd name="T23" fmla="*/ 1327 h 2123"/>
                    <a:gd name="T24" fmla="*/ 0 w 2124"/>
                    <a:gd name="T25" fmla="*/ 1327 h 2123"/>
                    <a:gd name="T26" fmla="*/ 0 w 2124"/>
                    <a:gd name="T27" fmla="*/ 2123 h 2123"/>
                    <a:gd name="T28" fmla="*/ 930 w 2124"/>
                    <a:gd name="T29" fmla="*/ 2123 h 2123"/>
                    <a:gd name="T30" fmla="*/ 930 w 2124"/>
                    <a:gd name="T31" fmla="*/ 1327 h 2123"/>
                    <a:gd name="T32" fmla="*/ 531 w 2124"/>
                    <a:gd name="T33" fmla="*/ 1327 h 2123"/>
                    <a:gd name="T34" fmla="*/ 531 w 2124"/>
                    <a:gd name="T35" fmla="*/ 1061 h 2123"/>
                    <a:gd name="T36" fmla="*/ 1593 w 2124"/>
                    <a:gd name="T37" fmla="*/ 1061 h 2123"/>
                    <a:gd name="T38" fmla="*/ 1593 w 2124"/>
                    <a:gd name="T39" fmla="*/ 1327 h 2123"/>
                    <a:gd name="T40" fmla="*/ 1195 w 2124"/>
                    <a:gd name="T41" fmla="*/ 1327 h 2123"/>
                    <a:gd name="T42" fmla="*/ 1195 w 2124"/>
                    <a:gd name="T43" fmla="*/ 2123 h 2123"/>
                    <a:gd name="T44" fmla="*/ 2124 w 2124"/>
                    <a:gd name="T45" fmla="*/ 2123 h 2123"/>
                    <a:gd name="T46" fmla="*/ 2124 w 2124"/>
                    <a:gd name="T47" fmla="*/ 1327 h 2123"/>
                    <a:gd name="T48" fmla="*/ 1726 w 2124"/>
                    <a:gd name="T49" fmla="*/ 1327 h 2123"/>
                    <a:gd name="T50" fmla="*/ 797 w 2124"/>
                    <a:gd name="T51" fmla="*/ 1460 h 2123"/>
                    <a:gd name="T52" fmla="*/ 797 w 2124"/>
                    <a:gd name="T53" fmla="*/ 1592 h 2123"/>
                    <a:gd name="T54" fmla="*/ 133 w 2124"/>
                    <a:gd name="T55" fmla="*/ 1592 h 2123"/>
                    <a:gd name="T56" fmla="*/ 133 w 2124"/>
                    <a:gd name="T57" fmla="*/ 1460 h 2123"/>
                    <a:gd name="T58" fmla="*/ 797 w 2124"/>
                    <a:gd name="T59" fmla="*/ 1460 h 2123"/>
                    <a:gd name="T60" fmla="*/ 797 w 2124"/>
                    <a:gd name="T61" fmla="*/ 265 h 2123"/>
                    <a:gd name="T62" fmla="*/ 797 w 2124"/>
                    <a:gd name="T63" fmla="*/ 132 h 2123"/>
                    <a:gd name="T64" fmla="*/ 1460 w 2124"/>
                    <a:gd name="T65" fmla="*/ 132 h 2123"/>
                    <a:gd name="T66" fmla="*/ 1460 w 2124"/>
                    <a:gd name="T67" fmla="*/ 265 h 2123"/>
                    <a:gd name="T68" fmla="*/ 797 w 2124"/>
                    <a:gd name="T69" fmla="*/ 265 h 2123"/>
                    <a:gd name="T70" fmla="*/ 1991 w 2124"/>
                    <a:gd name="T71" fmla="*/ 1592 h 2123"/>
                    <a:gd name="T72" fmla="*/ 1328 w 2124"/>
                    <a:gd name="T73" fmla="*/ 1592 h 2123"/>
                    <a:gd name="T74" fmla="*/ 1328 w 2124"/>
                    <a:gd name="T75" fmla="*/ 1460 h 2123"/>
                    <a:gd name="T76" fmla="*/ 1991 w 2124"/>
                    <a:gd name="T77" fmla="*/ 1460 h 2123"/>
                    <a:gd name="T78" fmla="*/ 1991 w 2124"/>
                    <a:gd name="T79" fmla="*/ 1592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4" h="2123">
                      <a:moveTo>
                        <a:pt x="1726" y="1327"/>
                      </a:moveTo>
                      <a:lnTo>
                        <a:pt x="1726" y="929"/>
                      </a:lnTo>
                      <a:lnTo>
                        <a:pt x="1195" y="929"/>
                      </a:lnTo>
                      <a:lnTo>
                        <a:pt x="1195" y="796"/>
                      </a:lnTo>
                      <a:lnTo>
                        <a:pt x="1593" y="796"/>
                      </a:lnTo>
                      <a:lnTo>
                        <a:pt x="1593" y="0"/>
                      </a:lnTo>
                      <a:lnTo>
                        <a:pt x="664" y="0"/>
                      </a:lnTo>
                      <a:lnTo>
                        <a:pt x="664" y="796"/>
                      </a:lnTo>
                      <a:lnTo>
                        <a:pt x="1062" y="796"/>
                      </a:lnTo>
                      <a:lnTo>
                        <a:pt x="1062" y="929"/>
                      </a:lnTo>
                      <a:lnTo>
                        <a:pt x="399" y="929"/>
                      </a:lnTo>
                      <a:lnTo>
                        <a:pt x="399" y="1327"/>
                      </a:lnTo>
                      <a:lnTo>
                        <a:pt x="0" y="1327"/>
                      </a:lnTo>
                      <a:lnTo>
                        <a:pt x="0" y="2123"/>
                      </a:lnTo>
                      <a:lnTo>
                        <a:pt x="930" y="2123"/>
                      </a:lnTo>
                      <a:lnTo>
                        <a:pt x="930" y="1327"/>
                      </a:lnTo>
                      <a:lnTo>
                        <a:pt x="531" y="1327"/>
                      </a:lnTo>
                      <a:lnTo>
                        <a:pt x="531" y="1061"/>
                      </a:lnTo>
                      <a:lnTo>
                        <a:pt x="1593" y="1061"/>
                      </a:lnTo>
                      <a:lnTo>
                        <a:pt x="1593" y="1327"/>
                      </a:lnTo>
                      <a:lnTo>
                        <a:pt x="1195" y="1327"/>
                      </a:lnTo>
                      <a:lnTo>
                        <a:pt x="1195" y="2123"/>
                      </a:lnTo>
                      <a:lnTo>
                        <a:pt x="2124" y="2123"/>
                      </a:lnTo>
                      <a:lnTo>
                        <a:pt x="2124" y="1327"/>
                      </a:lnTo>
                      <a:lnTo>
                        <a:pt x="1726" y="1327"/>
                      </a:lnTo>
                      <a:close/>
                      <a:moveTo>
                        <a:pt x="797" y="1460"/>
                      </a:moveTo>
                      <a:lnTo>
                        <a:pt x="797" y="1592"/>
                      </a:lnTo>
                      <a:lnTo>
                        <a:pt x="133" y="1592"/>
                      </a:lnTo>
                      <a:lnTo>
                        <a:pt x="133" y="1460"/>
                      </a:lnTo>
                      <a:lnTo>
                        <a:pt x="797" y="1460"/>
                      </a:lnTo>
                      <a:close/>
                      <a:moveTo>
                        <a:pt x="797" y="265"/>
                      </a:moveTo>
                      <a:lnTo>
                        <a:pt x="797" y="132"/>
                      </a:lnTo>
                      <a:lnTo>
                        <a:pt x="1460" y="132"/>
                      </a:lnTo>
                      <a:lnTo>
                        <a:pt x="1460" y="265"/>
                      </a:lnTo>
                      <a:lnTo>
                        <a:pt x="797" y="265"/>
                      </a:lnTo>
                      <a:close/>
                      <a:moveTo>
                        <a:pt x="1991" y="1592"/>
                      </a:moveTo>
                      <a:lnTo>
                        <a:pt x="1328" y="1592"/>
                      </a:lnTo>
                      <a:lnTo>
                        <a:pt x="1328" y="1460"/>
                      </a:lnTo>
                      <a:lnTo>
                        <a:pt x="1991" y="1460"/>
                      </a:lnTo>
                      <a:lnTo>
                        <a:pt x="1991" y="159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gn="ctr"/>
                  <a:endParaRPr lang="id-ID"/>
                </a:p>
              </p:txBody>
            </p:sp>
            <p:cxnSp>
              <p:nvCxnSpPr>
                <p:cNvPr id="248" name="Straight Connector 502"/>
                <p:cNvCxnSpPr/>
                <p:nvPr/>
              </p:nvCxnSpPr>
              <p:spPr>
                <a:xfrm flipV="1">
                  <a:off x="1388252" y="5762131"/>
                  <a:ext cx="924" cy="260291"/>
                </a:xfrm>
                <a:prstGeom prst="line">
                  <a:avLst/>
                </a:prstGeom>
                <a:ln>
                  <a:solidFill>
                    <a:srgbClr val="C00000"/>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249" name="Straight Connector 503"/>
                <p:cNvCxnSpPr/>
                <p:nvPr/>
              </p:nvCxnSpPr>
              <p:spPr>
                <a:xfrm flipV="1">
                  <a:off x="1713728" y="6099476"/>
                  <a:ext cx="3970" cy="186638"/>
                </a:xfrm>
                <a:prstGeom prst="line">
                  <a:avLst/>
                </a:prstGeom>
                <a:ln>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grpSp>
        </p:grpSp>
        <p:grpSp>
          <p:nvGrpSpPr>
            <p:cNvPr id="80" name="Group 349"/>
            <p:cNvGrpSpPr/>
            <p:nvPr/>
          </p:nvGrpSpPr>
          <p:grpSpPr>
            <a:xfrm rot="18592049">
              <a:off x="11033881" y="3262686"/>
              <a:ext cx="341995" cy="197060"/>
              <a:chOff x="6394403" y="3369946"/>
              <a:chExt cx="341995" cy="197060"/>
            </a:xfrm>
          </p:grpSpPr>
          <p:sp>
            <p:nvSpPr>
              <p:cNvPr id="231" name="Freeform 77"/>
              <p:cNvSpPr>
                <a:spLocks/>
              </p:cNvSpPr>
              <p:nvPr/>
            </p:nvSpPr>
            <p:spPr bwMode="auto">
              <a:xfrm>
                <a:off x="6394403" y="3369946"/>
                <a:ext cx="81367" cy="55940"/>
              </a:xfrm>
              <a:custGeom>
                <a:avLst/>
                <a:gdLst>
                  <a:gd name="T0" fmla="*/ 35 w 40"/>
                  <a:gd name="T1" fmla="*/ 21 h 28"/>
                  <a:gd name="T2" fmla="*/ 11 w 40"/>
                  <a:gd name="T3" fmla="*/ 24 h 28"/>
                  <a:gd name="T4" fmla="*/ 6 w 40"/>
                  <a:gd name="T5" fmla="*/ 6 h 28"/>
                  <a:gd name="T6" fmla="*/ 30 w 40"/>
                  <a:gd name="T7" fmla="*/ 4 h 28"/>
                  <a:gd name="T8" fmla="*/ 35 w 40"/>
                  <a:gd name="T9" fmla="*/ 21 h 28"/>
                </a:gdLst>
                <a:ahLst/>
                <a:cxnLst>
                  <a:cxn ang="0">
                    <a:pos x="T0" y="T1"/>
                  </a:cxn>
                  <a:cxn ang="0">
                    <a:pos x="T2" y="T3"/>
                  </a:cxn>
                  <a:cxn ang="0">
                    <a:pos x="T4" y="T5"/>
                  </a:cxn>
                  <a:cxn ang="0">
                    <a:pos x="T6" y="T7"/>
                  </a:cxn>
                  <a:cxn ang="0">
                    <a:pos x="T8" y="T9"/>
                  </a:cxn>
                </a:cxnLst>
                <a:rect l="0" t="0" r="r" b="b"/>
                <a:pathLst>
                  <a:path w="40" h="28">
                    <a:moveTo>
                      <a:pt x="35" y="21"/>
                    </a:moveTo>
                    <a:cubicBezTo>
                      <a:pt x="30" y="27"/>
                      <a:pt x="19" y="28"/>
                      <a:pt x="11" y="24"/>
                    </a:cubicBezTo>
                    <a:cubicBezTo>
                      <a:pt x="3" y="20"/>
                      <a:pt x="0" y="12"/>
                      <a:pt x="6" y="6"/>
                    </a:cubicBezTo>
                    <a:cubicBezTo>
                      <a:pt x="11" y="1"/>
                      <a:pt x="22" y="0"/>
                      <a:pt x="30" y="4"/>
                    </a:cubicBezTo>
                    <a:cubicBezTo>
                      <a:pt x="38" y="8"/>
                      <a:pt x="40" y="16"/>
                      <a:pt x="35"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2" name="Freeform 78"/>
              <p:cNvSpPr>
                <a:spLocks/>
              </p:cNvSpPr>
              <p:nvPr/>
            </p:nvSpPr>
            <p:spPr bwMode="auto">
              <a:xfrm>
                <a:off x="6522810" y="3434785"/>
                <a:ext cx="81367" cy="58482"/>
              </a:xfrm>
              <a:custGeom>
                <a:avLst/>
                <a:gdLst>
                  <a:gd name="T0" fmla="*/ 35 w 40"/>
                  <a:gd name="T1" fmla="*/ 22 h 29"/>
                  <a:gd name="T2" fmla="*/ 11 w 40"/>
                  <a:gd name="T3" fmla="*/ 25 h 29"/>
                  <a:gd name="T4" fmla="*/ 5 w 40"/>
                  <a:gd name="T5" fmla="*/ 7 h 29"/>
                  <a:gd name="T6" fmla="*/ 30 w 40"/>
                  <a:gd name="T7" fmla="*/ 4 h 29"/>
                  <a:gd name="T8" fmla="*/ 35 w 40"/>
                  <a:gd name="T9" fmla="*/ 22 h 29"/>
                </a:gdLst>
                <a:ahLst/>
                <a:cxnLst>
                  <a:cxn ang="0">
                    <a:pos x="T0" y="T1"/>
                  </a:cxn>
                  <a:cxn ang="0">
                    <a:pos x="T2" y="T3"/>
                  </a:cxn>
                  <a:cxn ang="0">
                    <a:pos x="T4" y="T5"/>
                  </a:cxn>
                  <a:cxn ang="0">
                    <a:pos x="T6" y="T7"/>
                  </a:cxn>
                  <a:cxn ang="0">
                    <a:pos x="T8" y="T9"/>
                  </a:cxn>
                </a:cxnLst>
                <a:rect l="0" t="0" r="r" b="b"/>
                <a:pathLst>
                  <a:path w="40" h="29">
                    <a:moveTo>
                      <a:pt x="35" y="22"/>
                    </a:moveTo>
                    <a:cubicBezTo>
                      <a:pt x="29" y="27"/>
                      <a:pt x="19" y="29"/>
                      <a:pt x="11" y="25"/>
                    </a:cubicBezTo>
                    <a:cubicBezTo>
                      <a:pt x="2" y="20"/>
                      <a:pt x="0" y="13"/>
                      <a:pt x="5"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3" name="Freeform 79"/>
              <p:cNvSpPr>
                <a:spLocks/>
              </p:cNvSpPr>
              <p:nvPr/>
            </p:nvSpPr>
            <p:spPr bwMode="auto">
              <a:xfrm>
                <a:off x="6655031" y="3509795"/>
                <a:ext cx="81367" cy="57211"/>
              </a:xfrm>
              <a:custGeom>
                <a:avLst/>
                <a:gdLst>
                  <a:gd name="T0" fmla="*/ 35 w 40"/>
                  <a:gd name="T1" fmla="*/ 22 h 28"/>
                  <a:gd name="T2" fmla="*/ 11 w 40"/>
                  <a:gd name="T3" fmla="*/ 24 h 28"/>
                  <a:gd name="T4" fmla="*/ 6 w 40"/>
                  <a:gd name="T5" fmla="*/ 7 h 28"/>
                  <a:gd name="T6" fmla="*/ 30 w 40"/>
                  <a:gd name="T7" fmla="*/ 4 h 28"/>
                  <a:gd name="T8" fmla="*/ 35 w 40"/>
                  <a:gd name="T9" fmla="*/ 22 h 28"/>
                </a:gdLst>
                <a:ahLst/>
                <a:cxnLst>
                  <a:cxn ang="0">
                    <a:pos x="T0" y="T1"/>
                  </a:cxn>
                  <a:cxn ang="0">
                    <a:pos x="T2" y="T3"/>
                  </a:cxn>
                  <a:cxn ang="0">
                    <a:pos x="T4" y="T5"/>
                  </a:cxn>
                  <a:cxn ang="0">
                    <a:pos x="T6" y="T7"/>
                  </a:cxn>
                  <a:cxn ang="0">
                    <a:pos x="T8" y="T9"/>
                  </a:cxn>
                </a:cxnLst>
                <a:rect l="0" t="0" r="r" b="b"/>
                <a:pathLst>
                  <a:path w="40" h="28">
                    <a:moveTo>
                      <a:pt x="35" y="22"/>
                    </a:moveTo>
                    <a:cubicBezTo>
                      <a:pt x="30" y="27"/>
                      <a:pt x="19" y="28"/>
                      <a:pt x="11" y="24"/>
                    </a:cubicBezTo>
                    <a:cubicBezTo>
                      <a:pt x="3" y="20"/>
                      <a:pt x="0" y="12"/>
                      <a:pt x="6" y="7"/>
                    </a:cubicBezTo>
                    <a:cubicBezTo>
                      <a:pt x="11" y="1"/>
                      <a:pt x="22" y="0"/>
                      <a:pt x="30" y="4"/>
                    </a:cubicBezTo>
                    <a:cubicBezTo>
                      <a:pt x="38" y="8"/>
                      <a:pt x="40" y="16"/>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3" name="Group 350"/>
            <p:cNvGrpSpPr/>
            <p:nvPr/>
          </p:nvGrpSpPr>
          <p:grpSpPr>
            <a:xfrm>
              <a:off x="8302193" y="1883102"/>
              <a:ext cx="2672166" cy="3343808"/>
              <a:chOff x="152494" y="484271"/>
              <a:chExt cx="4008854" cy="4724995"/>
            </a:xfrm>
          </p:grpSpPr>
          <p:pic>
            <p:nvPicPr>
              <p:cNvPr id="208" name="Picture 462"/>
              <p:cNvPicPr>
                <a:picLocks noChangeAspect="1"/>
              </p:cNvPicPr>
              <p:nvPr/>
            </p:nvPicPr>
            <p:blipFill>
              <a:blip r:embed="rId3"/>
              <a:stretch>
                <a:fillRect/>
              </a:stretch>
            </p:blipFill>
            <p:spPr>
              <a:xfrm>
                <a:off x="2552101" y="4120797"/>
                <a:ext cx="1473200" cy="1016000"/>
              </a:xfrm>
              <a:prstGeom prst="rect">
                <a:avLst/>
              </a:prstGeom>
            </p:spPr>
          </p:pic>
          <p:pic>
            <p:nvPicPr>
              <p:cNvPr id="209" name="Picture 463"/>
              <p:cNvPicPr>
                <a:picLocks noChangeAspect="1"/>
              </p:cNvPicPr>
              <p:nvPr/>
            </p:nvPicPr>
            <p:blipFill>
              <a:blip r:embed="rId4"/>
              <a:stretch>
                <a:fillRect/>
              </a:stretch>
            </p:blipFill>
            <p:spPr>
              <a:xfrm>
                <a:off x="202255" y="4230643"/>
                <a:ext cx="1376709" cy="978623"/>
              </a:xfrm>
              <a:prstGeom prst="rect">
                <a:avLst/>
              </a:prstGeom>
            </p:spPr>
          </p:pic>
          <p:pic>
            <p:nvPicPr>
              <p:cNvPr id="210" name="Picture 464"/>
              <p:cNvPicPr>
                <a:picLocks noChangeAspect="1"/>
              </p:cNvPicPr>
              <p:nvPr/>
            </p:nvPicPr>
            <p:blipFill>
              <a:blip r:embed="rId5"/>
              <a:stretch>
                <a:fillRect/>
              </a:stretch>
            </p:blipFill>
            <p:spPr>
              <a:xfrm>
                <a:off x="152494" y="484271"/>
                <a:ext cx="1168400" cy="1066800"/>
              </a:xfrm>
              <a:prstGeom prst="rect">
                <a:avLst/>
              </a:prstGeom>
            </p:spPr>
          </p:pic>
          <p:sp>
            <p:nvSpPr>
              <p:cNvPr id="211" name="Rectangle 36"/>
              <p:cNvSpPr>
                <a:spLocks noChangeArrowheads="1"/>
              </p:cNvSpPr>
              <p:nvPr/>
            </p:nvSpPr>
            <p:spPr bwMode="auto">
              <a:xfrm>
                <a:off x="896732" y="4005784"/>
                <a:ext cx="44450" cy="48260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Rectangle 38"/>
              <p:cNvSpPr>
                <a:spLocks noChangeArrowheads="1"/>
              </p:cNvSpPr>
              <p:nvPr/>
            </p:nvSpPr>
            <p:spPr bwMode="auto">
              <a:xfrm>
                <a:off x="976107" y="3637484"/>
                <a:ext cx="1052513" cy="4445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39"/>
              <p:cNvSpPr>
                <a:spLocks/>
              </p:cNvSpPr>
              <p:nvPr/>
            </p:nvSpPr>
            <p:spPr bwMode="auto">
              <a:xfrm>
                <a:off x="1053894" y="2445271"/>
                <a:ext cx="1054100" cy="1055688"/>
              </a:xfrm>
              <a:custGeom>
                <a:avLst/>
                <a:gdLst>
                  <a:gd name="T0" fmla="*/ 644 w 664"/>
                  <a:gd name="T1" fmla="*/ 665 h 665"/>
                  <a:gd name="T2" fmla="*/ 0 w 664"/>
                  <a:gd name="T3" fmla="*/ 20 h 665"/>
                  <a:gd name="T4" fmla="*/ 20 w 664"/>
                  <a:gd name="T5" fmla="*/ 0 h 665"/>
                  <a:gd name="T6" fmla="*/ 664 w 664"/>
                  <a:gd name="T7" fmla="*/ 646 h 665"/>
                  <a:gd name="T8" fmla="*/ 644 w 664"/>
                  <a:gd name="T9" fmla="*/ 665 h 665"/>
                </a:gdLst>
                <a:ahLst/>
                <a:cxnLst>
                  <a:cxn ang="0">
                    <a:pos x="T0" y="T1"/>
                  </a:cxn>
                  <a:cxn ang="0">
                    <a:pos x="T2" y="T3"/>
                  </a:cxn>
                  <a:cxn ang="0">
                    <a:pos x="T4" y="T5"/>
                  </a:cxn>
                  <a:cxn ang="0">
                    <a:pos x="T6" y="T7"/>
                  </a:cxn>
                  <a:cxn ang="0">
                    <a:pos x="T8" y="T9"/>
                  </a:cxn>
                </a:cxnLst>
                <a:rect l="0" t="0" r="r" b="b"/>
                <a:pathLst>
                  <a:path w="664" h="665">
                    <a:moveTo>
                      <a:pt x="644" y="665"/>
                    </a:moveTo>
                    <a:lnTo>
                      <a:pt x="0" y="20"/>
                    </a:lnTo>
                    <a:lnTo>
                      <a:pt x="20" y="0"/>
                    </a:lnTo>
                    <a:lnTo>
                      <a:pt x="664" y="646"/>
                    </a:lnTo>
                    <a:lnTo>
                      <a:pt x="644" y="66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14" name="Freeform 40"/>
              <p:cNvSpPr>
                <a:spLocks/>
              </p:cNvSpPr>
              <p:nvPr/>
            </p:nvSpPr>
            <p:spPr bwMode="auto">
              <a:xfrm>
                <a:off x="1258682" y="1500709"/>
                <a:ext cx="604838" cy="909638"/>
              </a:xfrm>
              <a:custGeom>
                <a:avLst/>
                <a:gdLst>
                  <a:gd name="T0" fmla="*/ 23 w 381"/>
                  <a:gd name="T1" fmla="*/ 573 h 573"/>
                  <a:gd name="T2" fmla="*/ 0 w 381"/>
                  <a:gd name="T3" fmla="*/ 558 h 573"/>
                  <a:gd name="T4" fmla="*/ 359 w 381"/>
                  <a:gd name="T5" fmla="*/ 0 h 573"/>
                  <a:gd name="T6" fmla="*/ 381 w 381"/>
                  <a:gd name="T7" fmla="*/ 15 h 573"/>
                  <a:gd name="T8" fmla="*/ 23 w 381"/>
                  <a:gd name="T9" fmla="*/ 573 h 573"/>
                </a:gdLst>
                <a:ahLst/>
                <a:cxnLst>
                  <a:cxn ang="0">
                    <a:pos x="T0" y="T1"/>
                  </a:cxn>
                  <a:cxn ang="0">
                    <a:pos x="T2" y="T3"/>
                  </a:cxn>
                  <a:cxn ang="0">
                    <a:pos x="T4" y="T5"/>
                  </a:cxn>
                  <a:cxn ang="0">
                    <a:pos x="T6" y="T7"/>
                  </a:cxn>
                  <a:cxn ang="0">
                    <a:pos x="T8" y="T9"/>
                  </a:cxn>
                </a:cxnLst>
                <a:rect l="0" t="0" r="r" b="b"/>
                <a:pathLst>
                  <a:path w="381" h="573">
                    <a:moveTo>
                      <a:pt x="23" y="573"/>
                    </a:moveTo>
                    <a:lnTo>
                      <a:pt x="0" y="558"/>
                    </a:lnTo>
                    <a:lnTo>
                      <a:pt x="359" y="0"/>
                    </a:lnTo>
                    <a:lnTo>
                      <a:pt x="381" y="15"/>
                    </a:lnTo>
                    <a:lnTo>
                      <a:pt x="23" y="5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15" name="Freeform 41"/>
              <p:cNvSpPr>
                <a:spLocks/>
              </p:cNvSpPr>
              <p:nvPr/>
            </p:nvSpPr>
            <p:spPr bwMode="auto">
              <a:xfrm>
                <a:off x="1076119" y="1187971"/>
                <a:ext cx="779463" cy="344488"/>
              </a:xfrm>
              <a:custGeom>
                <a:avLst/>
                <a:gdLst>
                  <a:gd name="T0" fmla="*/ 480 w 491"/>
                  <a:gd name="T1" fmla="*/ 217 h 217"/>
                  <a:gd name="T2" fmla="*/ 0 w 491"/>
                  <a:gd name="T3" fmla="*/ 25 h 217"/>
                  <a:gd name="T4" fmla="*/ 10 w 491"/>
                  <a:gd name="T5" fmla="*/ 0 h 217"/>
                  <a:gd name="T6" fmla="*/ 491 w 491"/>
                  <a:gd name="T7" fmla="*/ 191 h 217"/>
                  <a:gd name="T8" fmla="*/ 480 w 491"/>
                  <a:gd name="T9" fmla="*/ 217 h 217"/>
                </a:gdLst>
                <a:ahLst/>
                <a:cxnLst>
                  <a:cxn ang="0">
                    <a:pos x="T0" y="T1"/>
                  </a:cxn>
                  <a:cxn ang="0">
                    <a:pos x="T2" y="T3"/>
                  </a:cxn>
                  <a:cxn ang="0">
                    <a:pos x="T4" y="T5"/>
                  </a:cxn>
                  <a:cxn ang="0">
                    <a:pos x="T6" y="T7"/>
                  </a:cxn>
                  <a:cxn ang="0">
                    <a:pos x="T8" y="T9"/>
                  </a:cxn>
                </a:cxnLst>
                <a:rect l="0" t="0" r="r" b="b"/>
                <a:pathLst>
                  <a:path w="491" h="217">
                    <a:moveTo>
                      <a:pt x="480" y="217"/>
                    </a:moveTo>
                    <a:lnTo>
                      <a:pt x="0" y="25"/>
                    </a:lnTo>
                    <a:lnTo>
                      <a:pt x="10" y="0"/>
                    </a:lnTo>
                    <a:lnTo>
                      <a:pt x="491" y="191"/>
                    </a:lnTo>
                    <a:lnTo>
                      <a:pt x="480" y="21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16" name="Freeform 42"/>
              <p:cNvSpPr>
                <a:spLocks/>
              </p:cNvSpPr>
              <p:nvPr/>
            </p:nvSpPr>
            <p:spPr bwMode="auto">
              <a:xfrm>
                <a:off x="2096882" y="3620021"/>
                <a:ext cx="784225" cy="785813"/>
              </a:xfrm>
              <a:custGeom>
                <a:avLst/>
                <a:gdLst>
                  <a:gd name="T0" fmla="*/ 474 w 494"/>
                  <a:gd name="T1" fmla="*/ 495 h 495"/>
                  <a:gd name="T2" fmla="*/ 0 w 494"/>
                  <a:gd name="T3" fmla="*/ 19 h 495"/>
                  <a:gd name="T4" fmla="*/ 19 w 494"/>
                  <a:gd name="T5" fmla="*/ 0 h 495"/>
                  <a:gd name="T6" fmla="*/ 494 w 494"/>
                  <a:gd name="T7" fmla="*/ 474 h 495"/>
                  <a:gd name="T8" fmla="*/ 474 w 494"/>
                  <a:gd name="T9" fmla="*/ 495 h 495"/>
                </a:gdLst>
                <a:ahLst/>
                <a:cxnLst>
                  <a:cxn ang="0">
                    <a:pos x="T0" y="T1"/>
                  </a:cxn>
                  <a:cxn ang="0">
                    <a:pos x="T2" y="T3"/>
                  </a:cxn>
                  <a:cxn ang="0">
                    <a:pos x="T4" y="T5"/>
                  </a:cxn>
                  <a:cxn ang="0">
                    <a:pos x="T6" y="T7"/>
                  </a:cxn>
                  <a:cxn ang="0">
                    <a:pos x="T8" y="T9"/>
                  </a:cxn>
                </a:cxnLst>
                <a:rect l="0" t="0" r="r" b="b"/>
                <a:pathLst>
                  <a:path w="494" h="495">
                    <a:moveTo>
                      <a:pt x="474" y="495"/>
                    </a:moveTo>
                    <a:lnTo>
                      <a:pt x="0" y="19"/>
                    </a:lnTo>
                    <a:lnTo>
                      <a:pt x="19" y="0"/>
                    </a:lnTo>
                    <a:lnTo>
                      <a:pt x="494" y="474"/>
                    </a:lnTo>
                    <a:lnTo>
                      <a:pt x="474" y="49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17" name="Rectangle 43"/>
              <p:cNvSpPr>
                <a:spLocks noChangeArrowheads="1"/>
              </p:cNvSpPr>
              <p:nvPr/>
            </p:nvSpPr>
            <p:spPr bwMode="auto">
              <a:xfrm>
                <a:off x="2185782" y="3400946"/>
                <a:ext cx="992188" cy="428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18" name="Freeform 46"/>
              <p:cNvSpPr>
                <a:spLocks/>
              </p:cNvSpPr>
              <p:nvPr/>
            </p:nvSpPr>
            <p:spPr bwMode="auto">
              <a:xfrm>
                <a:off x="2073069" y="2516709"/>
                <a:ext cx="411163" cy="976313"/>
              </a:xfrm>
              <a:custGeom>
                <a:avLst/>
                <a:gdLst>
                  <a:gd name="T0" fmla="*/ 24 w 259"/>
                  <a:gd name="T1" fmla="*/ 615 h 615"/>
                  <a:gd name="T2" fmla="*/ 0 w 259"/>
                  <a:gd name="T3" fmla="*/ 605 h 615"/>
                  <a:gd name="T4" fmla="*/ 233 w 259"/>
                  <a:gd name="T5" fmla="*/ 0 h 615"/>
                  <a:gd name="T6" fmla="*/ 259 w 259"/>
                  <a:gd name="T7" fmla="*/ 11 h 615"/>
                  <a:gd name="T8" fmla="*/ 24 w 259"/>
                  <a:gd name="T9" fmla="*/ 615 h 615"/>
                </a:gdLst>
                <a:ahLst/>
                <a:cxnLst>
                  <a:cxn ang="0">
                    <a:pos x="T0" y="T1"/>
                  </a:cxn>
                  <a:cxn ang="0">
                    <a:pos x="T2" y="T3"/>
                  </a:cxn>
                  <a:cxn ang="0">
                    <a:pos x="T4" y="T5"/>
                  </a:cxn>
                  <a:cxn ang="0">
                    <a:pos x="T6" y="T7"/>
                  </a:cxn>
                  <a:cxn ang="0">
                    <a:pos x="T8" y="T9"/>
                  </a:cxn>
                </a:cxnLst>
                <a:rect l="0" t="0" r="r" b="b"/>
                <a:pathLst>
                  <a:path w="259" h="615">
                    <a:moveTo>
                      <a:pt x="24" y="615"/>
                    </a:moveTo>
                    <a:lnTo>
                      <a:pt x="0" y="605"/>
                    </a:lnTo>
                    <a:lnTo>
                      <a:pt x="233" y="0"/>
                    </a:lnTo>
                    <a:lnTo>
                      <a:pt x="259" y="11"/>
                    </a:lnTo>
                    <a:lnTo>
                      <a:pt x="24" y="61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19" name="Freeform 32"/>
              <p:cNvSpPr>
                <a:spLocks/>
              </p:cNvSpPr>
              <p:nvPr/>
            </p:nvSpPr>
            <p:spPr bwMode="auto">
              <a:xfrm>
                <a:off x="2700132" y="2988196"/>
                <a:ext cx="950913" cy="952500"/>
              </a:xfrm>
              <a:custGeom>
                <a:avLst/>
                <a:gdLst>
                  <a:gd name="T0" fmla="*/ 387 w 434"/>
                  <a:gd name="T1" fmla="*/ 131 h 434"/>
                  <a:gd name="T2" fmla="*/ 303 w 434"/>
                  <a:gd name="T3" fmla="*/ 387 h 434"/>
                  <a:gd name="T4" fmla="*/ 47 w 434"/>
                  <a:gd name="T5" fmla="*/ 303 h 434"/>
                  <a:gd name="T6" fmla="*/ 131 w 434"/>
                  <a:gd name="T7" fmla="*/ 47 h 434"/>
                  <a:gd name="T8" fmla="*/ 387 w 434"/>
                  <a:gd name="T9" fmla="*/ 131 h 434"/>
                </a:gdLst>
                <a:ahLst/>
                <a:cxnLst>
                  <a:cxn ang="0">
                    <a:pos x="T0" y="T1"/>
                  </a:cxn>
                  <a:cxn ang="0">
                    <a:pos x="T2" y="T3"/>
                  </a:cxn>
                  <a:cxn ang="0">
                    <a:pos x="T4" y="T5"/>
                  </a:cxn>
                  <a:cxn ang="0">
                    <a:pos x="T6" y="T7"/>
                  </a:cxn>
                  <a:cxn ang="0">
                    <a:pos x="T8" y="T9"/>
                  </a:cxn>
                </a:cxnLst>
                <a:rect l="0" t="0" r="r" b="b"/>
                <a:pathLst>
                  <a:path w="434" h="434">
                    <a:moveTo>
                      <a:pt x="387" y="131"/>
                    </a:moveTo>
                    <a:cubicBezTo>
                      <a:pt x="434" y="225"/>
                      <a:pt x="396" y="340"/>
                      <a:pt x="303" y="387"/>
                    </a:cubicBezTo>
                    <a:cubicBezTo>
                      <a:pt x="209" y="434"/>
                      <a:pt x="95" y="397"/>
                      <a:pt x="47" y="303"/>
                    </a:cubicBezTo>
                    <a:cubicBezTo>
                      <a:pt x="0" y="209"/>
                      <a:pt x="38" y="95"/>
                      <a:pt x="131" y="47"/>
                    </a:cubicBezTo>
                    <a:cubicBezTo>
                      <a:pt x="225" y="0"/>
                      <a:pt x="339" y="38"/>
                      <a:pt x="387" y="13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220" name="Freeform 24"/>
              <p:cNvSpPr>
                <a:spLocks/>
              </p:cNvSpPr>
              <p:nvPr/>
            </p:nvSpPr>
            <p:spPr bwMode="auto">
              <a:xfrm>
                <a:off x="441552" y="1834516"/>
                <a:ext cx="1288617" cy="1288617"/>
              </a:xfrm>
              <a:custGeom>
                <a:avLst/>
                <a:gdLst>
                  <a:gd name="T0" fmla="*/ 630 w 707"/>
                  <a:gd name="T1" fmla="*/ 214 h 707"/>
                  <a:gd name="T2" fmla="*/ 493 w 707"/>
                  <a:gd name="T3" fmla="*/ 630 h 707"/>
                  <a:gd name="T4" fmla="*/ 77 w 707"/>
                  <a:gd name="T5" fmla="*/ 493 h 707"/>
                  <a:gd name="T6" fmla="*/ 214 w 707"/>
                  <a:gd name="T7" fmla="*/ 77 h 707"/>
                  <a:gd name="T8" fmla="*/ 630 w 707"/>
                  <a:gd name="T9" fmla="*/ 214 h 707"/>
                </a:gdLst>
                <a:ahLst/>
                <a:cxnLst>
                  <a:cxn ang="0">
                    <a:pos x="T0" y="T1"/>
                  </a:cxn>
                  <a:cxn ang="0">
                    <a:pos x="T2" y="T3"/>
                  </a:cxn>
                  <a:cxn ang="0">
                    <a:pos x="T4" y="T5"/>
                  </a:cxn>
                  <a:cxn ang="0">
                    <a:pos x="T6" y="T7"/>
                  </a:cxn>
                  <a:cxn ang="0">
                    <a:pos x="T8" y="T9"/>
                  </a:cxn>
                </a:cxnLst>
                <a:rect l="0" t="0" r="r" b="b"/>
                <a:pathLst>
                  <a:path w="707" h="707">
                    <a:moveTo>
                      <a:pt x="630" y="214"/>
                    </a:moveTo>
                    <a:cubicBezTo>
                      <a:pt x="707" y="367"/>
                      <a:pt x="646" y="553"/>
                      <a:pt x="493" y="630"/>
                    </a:cubicBezTo>
                    <a:cubicBezTo>
                      <a:pt x="341" y="707"/>
                      <a:pt x="154" y="646"/>
                      <a:pt x="77" y="493"/>
                    </a:cubicBezTo>
                    <a:cubicBezTo>
                      <a:pt x="0" y="340"/>
                      <a:pt x="61" y="154"/>
                      <a:pt x="214" y="77"/>
                    </a:cubicBezTo>
                    <a:cubicBezTo>
                      <a:pt x="367" y="0"/>
                      <a:pt x="553" y="61"/>
                      <a:pt x="630" y="214"/>
                    </a:cubicBezTo>
                    <a:close/>
                  </a:path>
                </a:pathLst>
              </a:custGeom>
              <a:solidFill>
                <a:srgbClr val="23AD39"/>
              </a:solidFill>
              <a:ln>
                <a:noFill/>
              </a:ln>
            </p:spPr>
            <p:txBody>
              <a:bodyPr vert="horz" wrap="square" lIns="91440" tIns="45720" rIns="91440" bIns="45720" numCol="1" anchor="t" anchorCtr="0" compatLnSpc="1">
                <a:prstTxWarp prst="textNoShape">
                  <a:avLst/>
                </a:prstTxWarp>
              </a:bodyPr>
              <a:lstStyle/>
              <a:p>
                <a:endParaRPr lang="id-ID"/>
              </a:p>
            </p:txBody>
          </p:sp>
          <p:sp>
            <p:nvSpPr>
              <p:cNvPr id="221" name="Freeform 23"/>
              <p:cNvSpPr>
                <a:spLocks/>
              </p:cNvSpPr>
              <p:nvPr/>
            </p:nvSpPr>
            <p:spPr bwMode="auto">
              <a:xfrm>
                <a:off x="466519" y="3338064"/>
                <a:ext cx="788069" cy="832820"/>
              </a:xfrm>
              <a:custGeom>
                <a:avLst/>
                <a:gdLst>
                  <a:gd name="T0" fmla="*/ 368 w 413"/>
                  <a:gd name="T1" fmla="*/ 125 h 413"/>
                  <a:gd name="T2" fmla="*/ 288 w 413"/>
                  <a:gd name="T3" fmla="*/ 368 h 413"/>
                  <a:gd name="T4" fmla="*/ 45 w 413"/>
                  <a:gd name="T5" fmla="*/ 288 h 413"/>
                  <a:gd name="T6" fmla="*/ 125 w 413"/>
                  <a:gd name="T7" fmla="*/ 45 h 413"/>
                  <a:gd name="T8" fmla="*/ 368 w 413"/>
                  <a:gd name="T9" fmla="*/ 125 h 413"/>
                </a:gdLst>
                <a:ahLst/>
                <a:cxnLst>
                  <a:cxn ang="0">
                    <a:pos x="T0" y="T1"/>
                  </a:cxn>
                  <a:cxn ang="0">
                    <a:pos x="T2" y="T3"/>
                  </a:cxn>
                  <a:cxn ang="0">
                    <a:pos x="T4" y="T5"/>
                  </a:cxn>
                  <a:cxn ang="0">
                    <a:pos x="T6" y="T7"/>
                  </a:cxn>
                  <a:cxn ang="0">
                    <a:pos x="T8" y="T9"/>
                  </a:cxn>
                </a:cxnLst>
                <a:rect l="0" t="0" r="r" b="b"/>
                <a:pathLst>
                  <a:path w="413" h="413">
                    <a:moveTo>
                      <a:pt x="368" y="125"/>
                    </a:moveTo>
                    <a:cubicBezTo>
                      <a:pt x="413" y="214"/>
                      <a:pt x="377" y="323"/>
                      <a:pt x="288" y="368"/>
                    </a:cubicBezTo>
                    <a:cubicBezTo>
                      <a:pt x="199" y="413"/>
                      <a:pt x="90" y="377"/>
                      <a:pt x="45" y="288"/>
                    </a:cubicBezTo>
                    <a:cubicBezTo>
                      <a:pt x="0" y="199"/>
                      <a:pt x="36" y="90"/>
                      <a:pt x="125" y="45"/>
                    </a:cubicBezTo>
                    <a:cubicBezTo>
                      <a:pt x="214" y="0"/>
                      <a:pt x="323" y="36"/>
                      <a:pt x="368" y="125"/>
                    </a:cubicBezTo>
                    <a:close/>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222" name="Freeform 30"/>
              <p:cNvSpPr>
                <a:spLocks/>
              </p:cNvSpPr>
              <p:nvPr/>
            </p:nvSpPr>
            <p:spPr bwMode="auto">
              <a:xfrm>
                <a:off x="1458707" y="1124471"/>
                <a:ext cx="776288" cy="774700"/>
              </a:xfrm>
              <a:custGeom>
                <a:avLst/>
                <a:gdLst>
                  <a:gd name="T0" fmla="*/ 315 w 354"/>
                  <a:gd name="T1" fmla="*/ 107 h 353"/>
                  <a:gd name="T2" fmla="*/ 247 w 354"/>
                  <a:gd name="T3" fmla="*/ 315 h 353"/>
                  <a:gd name="T4" fmla="*/ 39 w 354"/>
                  <a:gd name="T5" fmla="*/ 246 h 353"/>
                  <a:gd name="T6" fmla="*/ 107 w 354"/>
                  <a:gd name="T7" fmla="*/ 39 h 353"/>
                  <a:gd name="T8" fmla="*/ 315 w 354"/>
                  <a:gd name="T9" fmla="*/ 107 h 353"/>
                </a:gdLst>
                <a:ahLst/>
                <a:cxnLst>
                  <a:cxn ang="0">
                    <a:pos x="T0" y="T1"/>
                  </a:cxn>
                  <a:cxn ang="0">
                    <a:pos x="T2" y="T3"/>
                  </a:cxn>
                  <a:cxn ang="0">
                    <a:pos x="T4" y="T5"/>
                  </a:cxn>
                  <a:cxn ang="0">
                    <a:pos x="T6" y="T7"/>
                  </a:cxn>
                  <a:cxn ang="0">
                    <a:pos x="T8" y="T9"/>
                  </a:cxn>
                </a:cxnLst>
                <a:rect l="0" t="0" r="r" b="b"/>
                <a:pathLst>
                  <a:path w="354" h="353">
                    <a:moveTo>
                      <a:pt x="315" y="107"/>
                    </a:moveTo>
                    <a:cubicBezTo>
                      <a:pt x="354" y="183"/>
                      <a:pt x="323" y="276"/>
                      <a:pt x="247" y="315"/>
                    </a:cubicBezTo>
                    <a:cubicBezTo>
                      <a:pt x="170" y="353"/>
                      <a:pt x="77" y="323"/>
                      <a:pt x="39" y="246"/>
                    </a:cubicBezTo>
                    <a:cubicBezTo>
                      <a:pt x="0" y="170"/>
                      <a:pt x="31" y="77"/>
                      <a:pt x="107" y="39"/>
                    </a:cubicBezTo>
                    <a:cubicBezTo>
                      <a:pt x="184" y="0"/>
                      <a:pt x="277" y="31"/>
                      <a:pt x="315" y="10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pic>
            <p:nvPicPr>
              <p:cNvPr id="223" name="Picture 477"/>
              <p:cNvPicPr>
                <a:picLocks noChangeAspect="1"/>
              </p:cNvPicPr>
              <p:nvPr/>
            </p:nvPicPr>
            <p:blipFill>
              <a:blip r:embed="rId6"/>
              <a:stretch>
                <a:fillRect/>
              </a:stretch>
            </p:blipFill>
            <p:spPr>
              <a:xfrm>
                <a:off x="706205" y="2205113"/>
                <a:ext cx="754902" cy="528019"/>
              </a:xfrm>
              <a:prstGeom prst="rect">
                <a:avLst/>
              </a:prstGeom>
            </p:spPr>
          </p:pic>
          <p:sp>
            <p:nvSpPr>
              <p:cNvPr id="224" name="Freeform 24"/>
              <p:cNvSpPr>
                <a:spLocks/>
              </p:cNvSpPr>
              <p:nvPr/>
            </p:nvSpPr>
            <p:spPr bwMode="auto">
              <a:xfrm>
                <a:off x="1279620" y="2733640"/>
                <a:ext cx="1500969" cy="1500969"/>
              </a:xfrm>
              <a:custGeom>
                <a:avLst/>
                <a:gdLst>
                  <a:gd name="T0" fmla="*/ 630 w 707"/>
                  <a:gd name="T1" fmla="*/ 214 h 707"/>
                  <a:gd name="T2" fmla="*/ 493 w 707"/>
                  <a:gd name="T3" fmla="*/ 630 h 707"/>
                  <a:gd name="T4" fmla="*/ 77 w 707"/>
                  <a:gd name="T5" fmla="*/ 493 h 707"/>
                  <a:gd name="T6" fmla="*/ 214 w 707"/>
                  <a:gd name="T7" fmla="*/ 77 h 707"/>
                  <a:gd name="T8" fmla="*/ 630 w 707"/>
                  <a:gd name="T9" fmla="*/ 214 h 707"/>
                </a:gdLst>
                <a:ahLst/>
                <a:cxnLst>
                  <a:cxn ang="0">
                    <a:pos x="T0" y="T1"/>
                  </a:cxn>
                  <a:cxn ang="0">
                    <a:pos x="T2" y="T3"/>
                  </a:cxn>
                  <a:cxn ang="0">
                    <a:pos x="T4" y="T5"/>
                  </a:cxn>
                  <a:cxn ang="0">
                    <a:pos x="T6" y="T7"/>
                  </a:cxn>
                  <a:cxn ang="0">
                    <a:pos x="T8" y="T9"/>
                  </a:cxn>
                </a:cxnLst>
                <a:rect l="0" t="0" r="r" b="b"/>
                <a:pathLst>
                  <a:path w="707" h="707">
                    <a:moveTo>
                      <a:pt x="630" y="214"/>
                    </a:moveTo>
                    <a:cubicBezTo>
                      <a:pt x="707" y="367"/>
                      <a:pt x="646" y="553"/>
                      <a:pt x="493" y="630"/>
                    </a:cubicBezTo>
                    <a:cubicBezTo>
                      <a:pt x="341" y="707"/>
                      <a:pt x="154" y="646"/>
                      <a:pt x="77" y="493"/>
                    </a:cubicBezTo>
                    <a:cubicBezTo>
                      <a:pt x="0" y="340"/>
                      <a:pt x="61" y="154"/>
                      <a:pt x="214" y="77"/>
                    </a:cubicBezTo>
                    <a:cubicBezTo>
                      <a:pt x="367" y="0"/>
                      <a:pt x="553" y="61"/>
                      <a:pt x="630" y="214"/>
                    </a:cubicBezTo>
                    <a:close/>
                  </a:path>
                </a:pathLst>
              </a:custGeom>
              <a:solidFill>
                <a:srgbClr val="23AD39"/>
              </a:solidFill>
              <a:ln>
                <a:noFill/>
              </a:ln>
            </p:spPr>
            <p:txBody>
              <a:bodyPr vert="horz" wrap="square" lIns="91440" tIns="45720" rIns="91440" bIns="45720" numCol="1" anchor="t" anchorCtr="0" compatLnSpc="1">
                <a:prstTxWarp prst="textNoShape">
                  <a:avLst/>
                </a:prstTxWarp>
              </a:bodyPr>
              <a:lstStyle/>
              <a:p>
                <a:endParaRPr lang="id-ID"/>
              </a:p>
            </p:txBody>
          </p:sp>
          <p:pic>
            <p:nvPicPr>
              <p:cNvPr id="225" name="Picture 479"/>
              <p:cNvPicPr>
                <a:picLocks noChangeAspect="1"/>
              </p:cNvPicPr>
              <p:nvPr/>
            </p:nvPicPr>
            <p:blipFill>
              <a:blip r:embed="rId7"/>
              <a:stretch>
                <a:fillRect/>
              </a:stretch>
            </p:blipFill>
            <p:spPr>
              <a:xfrm>
                <a:off x="1652982" y="3070415"/>
                <a:ext cx="743607" cy="798505"/>
              </a:xfrm>
              <a:prstGeom prst="rect">
                <a:avLst/>
              </a:prstGeom>
            </p:spPr>
          </p:pic>
          <p:sp>
            <p:nvSpPr>
              <p:cNvPr id="226" name="Freeform 15"/>
              <p:cNvSpPr>
                <a:spLocks/>
              </p:cNvSpPr>
              <p:nvPr/>
            </p:nvSpPr>
            <p:spPr bwMode="auto">
              <a:xfrm>
                <a:off x="726718" y="3544562"/>
                <a:ext cx="305330" cy="453284"/>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7" name="Freeform 15"/>
              <p:cNvSpPr>
                <a:spLocks/>
              </p:cNvSpPr>
              <p:nvPr/>
            </p:nvSpPr>
            <p:spPr bwMode="auto">
              <a:xfrm>
                <a:off x="1699351" y="1237131"/>
                <a:ext cx="305330" cy="453284"/>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8" name="Freeform 15"/>
              <p:cNvSpPr>
                <a:spLocks/>
              </p:cNvSpPr>
              <p:nvPr/>
            </p:nvSpPr>
            <p:spPr bwMode="auto">
              <a:xfrm>
                <a:off x="3051947" y="3215842"/>
                <a:ext cx="305330" cy="453284"/>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9" name="Freeform 24"/>
              <p:cNvSpPr>
                <a:spLocks/>
              </p:cNvSpPr>
              <p:nvPr/>
            </p:nvSpPr>
            <p:spPr bwMode="auto">
              <a:xfrm>
                <a:off x="2097698" y="928561"/>
                <a:ext cx="2063650" cy="2063650"/>
              </a:xfrm>
              <a:custGeom>
                <a:avLst/>
                <a:gdLst>
                  <a:gd name="T0" fmla="*/ 630 w 707"/>
                  <a:gd name="T1" fmla="*/ 214 h 707"/>
                  <a:gd name="T2" fmla="*/ 493 w 707"/>
                  <a:gd name="T3" fmla="*/ 630 h 707"/>
                  <a:gd name="T4" fmla="*/ 77 w 707"/>
                  <a:gd name="T5" fmla="*/ 493 h 707"/>
                  <a:gd name="T6" fmla="*/ 214 w 707"/>
                  <a:gd name="T7" fmla="*/ 77 h 707"/>
                  <a:gd name="T8" fmla="*/ 630 w 707"/>
                  <a:gd name="T9" fmla="*/ 214 h 707"/>
                </a:gdLst>
                <a:ahLst/>
                <a:cxnLst>
                  <a:cxn ang="0">
                    <a:pos x="T0" y="T1"/>
                  </a:cxn>
                  <a:cxn ang="0">
                    <a:pos x="T2" y="T3"/>
                  </a:cxn>
                  <a:cxn ang="0">
                    <a:pos x="T4" y="T5"/>
                  </a:cxn>
                  <a:cxn ang="0">
                    <a:pos x="T6" y="T7"/>
                  </a:cxn>
                  <a:cxn ang="0">
                    <a:pos x="T8" y="T9"/>
                  </a:cxn>
                </a:cxnLst>
                <a:rect l="0" t="0" r="r" b="b"/>
                <a:pathLst>
                  <a:path w="707" h="707">
                    <a:moveTo>
                      <a:pt x="630" y="214"/>
                    </a:moveTo>
                    <a:cubicBezTo>
                      <a:pt x="707" y="367"/>
                      <a:pt x="646" y="553"/>
                      <a:pt x="493" y="630"/>
                    </a:cubicBezTo>
                    <a:cubicBezTo>
                      <a:pt x="341" y="707"/>
                      <a:pt x="154" y="646"/>
                      <a:pt x="77" y="493"/>
                    </a:cubicBezTo>
                    <a:cubicBezTo>
                      <a:pt x="0" y="340"/>
                      <a:pt x="61" y="154"/>
                      <a:pt x="214" y="77"/>
                    </a:cubicBezTo>
                    <a:cubicBezTo>
                      <a:pt x="367" y="0"/>
                      <a:pt x="553" y="61"/>
                      <a:pt x="630" y="214"/>
                    </a:cubicBezTo>
                    <a:close/>
                  </a:path>
                </a:pathLst>
              </a:custGeom>
              <a:solidFill>
                <a:srgbClr val="23AD39"/>
              </a:solidFill>
              <a:ln>
                <a:noFill/>
              </a:ln>
            </p:spPr>
            <p:txBody>
              <a:bodyPr vert="horz" wrap="square" lIns="91440" tIns="45720" rIns="91440" bIns="45720" numCol="1" anchor="t" anchorCtr="0" compatLnSpc="1">
                <a:prstTxWarp prst="textNoShape">
                  <a:avLst/>
                </a:prstTxWarp>
              </a:bodyPr>
              <a:lstStyle/>
              <a:p>
                <a:endParaRPr lang="id-ID"/>
              </a:p>
            </p:txBody>
          </p:sp>
          <p:pic>
            <p:nvPicPr>
              <p:cNvPr id="230" name="Picture 484"/>
              <p:cNvPicPr>
                <a:picLocks noChangeAspect="1"/>
              </p:cNvPicPr>
              <p:nvPr/>
            </p:nvPicPr>
            <p:blipFill>
              <a:blip r:embed="rId8"/>
              <a:stretch>
                <a:fillRect/>
              </a:stretch>
            </p:blipFill>
            <p:spPr>
              <a:xfrm>
                <a:off x="2415997" y="1655206"/>
                <a:ext cx="1415245" cy="588417"/>
              </a:xfrm>
              <a:prstGeom prst="rect">
                <a:avLst/>
              </a:prstGeom>
            </p:spPr>
          </p:pic>
        </p:grpSp>
        <p:grpSp>
          <p:nvGrpSpPr>
            <p:cNvPr id="84" name="Group 351"/>
            <p:cNvGrpSpPr/>
            <p:nvPr/>
          </p:nvGrpSpPr>
          <p:grpSpPr>
            <a:xfrm>
              <a:off x="2864044" y="3315155"/>
              <a:ext cx="4516238" cy="3184506"/>
              <a:chOff x="770747" y="3306018"/>
              <a:chExt cx="5007386" cy="3395506"/>
            </a:xfrm>
          </p:grpSpPr>
          <p:grpSp>
            <p:nvGrpSpPr>
              <p:cNvPr id="157" name="Group 411"/>
              <p:cNvGrpSpPr/>
              <p:nvPr/>
            </p:nvGrpSpPr>
            <p:grpSpPr>
              <a:xfrm>
                <a:off x="2775897" y="3306018"/>
                <a:ext cx="3002236" cy="3217344"/>
                <a:chOff x="1690688" y="1187432"/>
                <a:chExt cx="4600574" cy="4899043"/>
              </a:xfrm>
            </p:grpSpPr>
            <p:sp>
              <p:nvSpPr>
                <p:cNvPr id="165" name="Freeform 56"/>
                <p:cNvSpPr>
                  <a:spLocks/>
                </p:cNvSpPr>
                <p:nvPr/>
              </p:nvSpPr>
              <p:spPr bwMode="auto">
                <a:xfrm>
                  <a:off x="2682391" y="2528620"/>
                  <a:ext cx="2756382" cy="3557855"/>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66" name="Group 420"/>
                <p:cNvGrpSpPr/>
                <p:nvPr/>
              </p:nvGrpSpPr>
              <p:grpSpPr>
                <a:xfrm>
                  <a:off x="1847045" y="1187432"/>
                  <a:ext cx="4354390" cy="3446980"/>
                  <a:chOff x="7223605" y="1034167"/>
                  <a:chExt cx="4779675" cy="3671505"/>
                </a:xfrm>
                <a:solidFill>
                  <a:schemeClr val="accent5">
                    <a:alpha val="70000"/>
                  </a:schemeClr>
                </a:solidFill>
              </p:grpSpPr>
              <p:sp>
                <p:nvSpPr>
                  <p:cNvPr id="199" name="Oval 453"/>
                  <p:cNvSpPr/>
                  <p:nvPr/>
                </p:nvSpPr>
                <p:spPr>
                  <a:xfrm>
                    <a:off x="7223605" y="2907942"/>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0" name="Oval 454"/>
                  <p:cNvSpPr/>
                  <p:nvPr/>
                </p:nvSpPr>
                <p:spPr>
                  <a:xfrm>
                    <a:off x="8051873" y="4113273"/>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1" name="Oval 455"/>
                  <p:cNvSpPr/>
                  <p:nvPr/>
                </p:nvSpPr>
                <p:spPr>
                  <a:xfrm>
                    <a:off x="8576155" y="1922081"/>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2" name="Oval 456"/>
                  <p:cNvSpPr/>
                  <p:nvPr/>
                </p:nvSpPr>
                <p:spPr>
                  <a:xfrm>
                    <a:off x="9722732" y="3212873"/>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3" name="Oval 457"/>
                  <p:cNvSpPr/>
                  <p:nvPr/>
                </p:nvSpPr>
                <p:spPr>
                  <a:xfrm>
                    <a:off x="8647793" y="259875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4" name="Oval 458"/>
                  <p:cNvSpPr/>
                  <p:nvPr/>
                </p:nvSpPr>
                <p:spPr>
                  <a:xfrm>
                    <a:off x="10147702" y="416441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5" name="Oval 459"/>
                  <p:cNvSpPr/>
                  <p:nvPr/>
                </p:nvSpPr>
                <p:spPr>
                  <a:xfrm>
                    <a:off x="11150960" y="2163063"/>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6" name="Oval 460"/>
                  <p:cNvSpPr/>
                  <p:nvPr/>
                </p:nvSpPr>
                <p:spPr>
                  <a:xfrm>
                    <a:off x="11294540" y="3501142"/>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7" name="Oval 461"/>
                  <p:cNvSpPr/>
                  <p:nvPr/>
                </p:nvSpPr>
                <p:spPr>
                  <a:xfrm>
                    <a:off x="9368362" y="1034167"/>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67" name="Group 421"/>
                <p:cNvGrpSpPr/>
                <p:nvPr/>
              </p:nvGrpSpPr>
              <p:grpSpPr>
                <a:xfrm>
                  <a:off x="1745794" y="1475048"/>
                  <a:ext cx="4361990" cy="3503030"/>
                  <a:chOff x="7071416" y="1121303"/>
                  <a:chExt cx="4788017" cy="3731205"/>
                </a:xfrm>
                <a:solidFill>
                  <a:schemeClr val="accent2">
                    <a:alpha val="40000"/>
                  </a:schemeClr>
                </a:solidFill>
              </p:grpSpPr>
              <p:sp>
                <p:nvSpPr>
                  <p:cNvPr id="189" name="Oval 443"/>
                  <p:cNvSpPr/>
                  <p:nvPr/>
                </p:nvSpPr>
                <p:spPr>
                  <a:xfrm>
                    <a:off x="7071416" y="1970672"/>
                    <a:ext cx="604144" cy="604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0" name="Oval 444"/>
                  <p:cNvSpPr/>
                  <p:nvPr/>
                </p:nvSpPr>
                <p:spPr>
                  <a:xfrm>
                    <a:off x="10028885" y="2266337"/>
                    <a:ext cx="778885" cy="7788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1" name="Oval 445"/>
                  <p:cNvSpPr/>
                  <p:nvPr/>
                </p:nvSpPr>
                <p:spPr>
                  <a:xfrm>
                    <a:off x="8444595" y="4164419"/>
                    <a:ext cx="688089" cy="6880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2" name="Oval 446"/>
                  <p:cNvSpPr/>
                  <p:nvPr/>
                </p:nvSpPr>
                <p:spPr>
                  <a:xfrm>
                    <a:off x="10677336" y="3875937"/>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3" name="Oval 447"/>
                  <p:cNvSpPr/>
                  <p:nvPr/>
                </p:nvSpPr>
                <p:spPr>
                  <a:xfrm>
                    <a:off x="11598565" y="2698248"/>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4" name="Oval 448"/>
                  <p:cNvSpPr/>
                  <p:nvPr/>
                </p:nvSpPr>
                <p:spPr>
                  <a:xfrm>
                    <a:off x="7688405" y="2869385"/>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5" name="Oval 449"/>
                  <p:cNvSpPr/>
                  <p:nvPr/>
                </p:nvSpPr>
                <p:spPr>
                  <a:xfrm>
                    <a:off x="9592298" y="1865334"/>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6" name="Oval 450"/>
                  <p:cNvSpPr/>
                  <p:nvPr/>
                </p:nvSpPr>
                <p:spPr>
                  <a:xfrm>
                    <a:off x="7838577" y="1121303"/>
                    <a:ext cx="759965" cy="7599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7" name="Oval 451"/>
                  <p:cNvSpPr/>
                  <p:nvPr/>
                </p:nvSpPr>
                <p:spPr>
                  <a:xfrm>
                    <a:off x="9111041" y="3345133"/>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8" name="Oval 452"/>
                  <p:cNvSpPr/>
                  <p:nvPr/>
                </p:nvSpPr>
                <p:spPr>
                  <a:xfrm>
                    <a:off x="11106733" y="2785942"/>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68" name="Group 422"/>
                <p:cNvGrpSpPr/>
                <p:nvPr/>
              </p:nvGrpSpPr>
              <p:grpSpPr>
                <a:xfrm>
                  <a:off x="2326098" y="1787632"/>
                  <a:ext cx="3774188" cy="3235683"/>
                  <a:chOff x="7242069" y="1000204"/>
                  <a:chExt cx="4142805" cy="3446444"/>
                </a:xfrm>
                <a:solidFill>
                  <a:schemeClr val="accent1">
                    <a:alpha val="20000"/>
                  </a:schemeClr>
                </a:solidFill>
              </p:grpSpPr>
              <p:sp>
                <p:nvSpPr>
                  <p:cNvPr id="179" name="Oval 433"/>
                  <p:cNvSpPr/>
                  <p:nvPr/>
                </p:nvSpPr>
                <p:spPr>
                  <a:xfrm>
                    <a:off x="8373143" y="1000204"/>
                    <a:ext cx="1180478" cy="11804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0" name="Oval 434"/>
                  <p:cNvSpPr/>
                  <p:nvPr/>
                </p:nvSpPr>
                <p:spPr>
                  <a:xfrm>
                    <a:off x="9793458" y="1543897"/>
                    <a:ext cx="673424" cy="6734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1" name="Oval 435"/>
                  <p:cNvSpPr/>
                  <p:nvPr/>
                </p:nvSpPr>
                <p:spPr>
                  <a:xfrm>
                    <a:off x="7728795" y="3028844"/>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2" name="Oval 436"/>
                  <p:cNvSpPr/>
                  <p:nvPr/>
                </p:nvSpPr>
                <p:spPr>
                  <a:xfrm>
                    <a:off x="10055853" y="2924511"/>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3" name="Oval 437"/>
                  <p:cNvSpPr/>
                  <p:nvPr/>
                </p:nvSpPr>
                <p:spPr>
                  <a:xfrm>
                    <a:off x="7242069" y="1362158"/>
                    <a:ext cx="550776" cy="5507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4" name="Oval 438"/>
                  <p:cNvSpPr/>
                  <p:nvPr/>
                </p:nvSpPr>
                <p:spPr>
                  <a:xfrm>
                    <a:off x="7460786" y="2351919"/>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5" name="Oval 439"/>
                  <p:cNvSpPr/>
                  <p:nvPr/>
                </p:nvSpPr>
                <p:spPr>
                  <a:xfrm>
                    <a:off x="10593255" y="2042438"/>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6" name="Oval 440"/>
                  <p:cNvSpPr/>
                  <p:nvPr/>
                </p:nvSpPr>
                <p:spPr>
                  <a:xfrm>
                    <a:off x="11048082" y="1704777"/>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7" name="Oval 441"/>
                  <p:cNvSpPr/>
                  <p:nvPr/>
                </p:nvSpPr>
                <p:spPr>
                  <a:xfrm>
                    <a:off x="11027370" y="3450791"/>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8" name="Oval 442"/>
                  <p:cNvSpPr/>
                  <p:nvPr/>
                </p:nvSpPr>
                <p:spPr>
                  <a:xfrm>
                    <a:off x="8453970" y="3618181"/>
                    <a:ext cx="828467" cy="8284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69" name="Oval 423"/>
                <p:cNvSpPr/>
                <p:nvPr/>
              </p:nvSpPr>
              <p:spPr>
                <a:xfrm>
                  <a:off x="2444282" y="1314287"/>
                  <a:ext cx="1380067" cy="1422217"/>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0" name="Oval 424"/>
                <p:cNvSpPr/>
                <p:nvPr/>
              </p:nvSpPr>
              <p:spPr>
                <a:xfrm>
                  <a:off x="4365175" y="1553384"/>
                  <a:ext cx="1309284" cy="1349272"/>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1" name="Oval 425"/>
                <p:cNvSpPr/>
                <p:nvPr/>
              </p:nvSpPr>
              <p:spPr>
                <a:xfrm>
                  <a:off x="1690688" y="2890602"/>
                  <a:ext cx="1309284" cy="1349272"/>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2" name="Oval 426"/>
                <p:cNvSpPr/>
                <p:nvPr/>
              </p:nvSpPr>
              <p:spPr>
                <a:xfrm>
                  <a:off x="4981978" y="3088606"/>
                  <a:ext cx="1309284" cy="1349272"/>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73" name="Picture 4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1089" y="3414902"/>
                  <a:ext cx="786384" cy="786384"/>
                </a:xfrm>
                <a:prstGeom prst="rect">
                  <a:avLst/>
                </a:prstGeom>
              </p:spPr>
            </p:pic>
            <p:sp>
              <p:nvSpPr>
                <p:cNvPr id="174" name="Freeform 34"/>
                <p:cNvSpPr>
                  <a:spLocks noEditPoints="1"/>
                </p:cNvSpPr>
                <p:nvPr/>
              </p:nvSpPr>
              <p:spPr bwMode="auto">
                <a:xfrm>
                  <a:off x="2833019" y="1753798"/>
                  <a:ext cx="575505" cy="577074"/>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175" name="Group 429"/>
                <p:cNvGrpSpPr/>
                <p:nvPr/>
              </p:nvGrpSpPr>
              <p:grpSpPr>
                <a:xfrm>
                  <a:off x="2072057" y="3272227"/>
                  <a:ext cx="493350" cy="561786"/>
                  <a:chOff x="-17462" y="-3175"/>
                  <a:chExt cx="4600575" cy="5238750"/>
                </a:xfrm>
                <a:solidFill>
                  <a:schemeClr val="bg1"/>
                </a:solidFill>
              </p:grpSpPr>
              <p:sp>
                <p:nvSpPr>
                  <p:cNvPr id="177" name="Freeform 431"/>
                  <p:cNvSpPr>
                    <a:spLocks noEditPoints="1"/>
                  </p:cNvSpPr>
                  <p:nvPr/>
                </p:nvSpPr>
                <p:spPr bwMode="auto">
                  <a:xfrm>
                    <a:off x="-17462" y="-3175"/>
                    <a:ext cx="4600575" cy="5238750"/>
                  </a:xfrm>
                  <a:custGeom>
                    <a:avLst/>
                    <a:gdLst>
                      <a:gd name="T0" fmla="*/ 899 w 1224"/>
                      <a:gd name="T1" fmla="*/ 44 h 1394"/>
                      <a:gd name="T2" fmla="*/ 318 w 1224"/>
                      <a:gd name="T3" fmla="*/ 92 h 1394"/>
                      <a:gd name="T4" fmla="*/ 105 w 1224"/>
                      <a:gd name="T5" fmla="*/ 367 h 1394"/>
                      <a:gd name="T6" fmla="*/ 105 w 1224"/>
                      <a:gd name="T7" fmla="*/ 538 h 1394"/>
                      <a:gd name="T8" fmla="*/ 109 w 1224"/>
                      <a:gd name="T9" fmla="*/ 554 h 1394"/>
                      <a:gd name="T10" fmla="*/ 60 w 1224"/>
                      <a:gd name="T11" fmla="*/ 631 h 1394"/>
                      <a:gd name="T12" fmla="*/ 22 w 1224"/>
                      <a:gd name="T13" fmla="*/ 686 h 1394"/>
                      <a:gd name="T14" fmla="*/ 22 w 1224"/>
                      <a:gd name="T15" fmla="*/ 687 h 1394"/>
                      <a:gd name="T16" fmla="*/ 56 w 1224"/>
                      <a:gd name="T17" fmla="*/ 841 h 1394"/>
                      <a:gd name="T18" fmla="*/ 77 w 1224"/>
                      <a:gd name="T19" fmla="*/ 914 h 1394"/>
                      <a:gd name="T20" fmla="*/ 116 w 1224"/>
                      <a:gd name="T21" fmla="*/ 1011 h 1394"/>
                      <a:gd name="T22" fmla="*/ 116 w 1224"/>
                      <a:gd name="T23" fmla="*/ 1080 h 1394"/>
                      <a:gd name="T24" fmla="*/ 263 w 1224"/>
                      <a:gd name="T25" fmla="*/ 1204 h 1394"/>
                      <a:gd name="T26" fmla="*/ 380 w 1224"/>
                      <a:gd name="T27" fmla="*/ 1292 h 1394"/>
                      <a:gd name="T28" fmla="*/ 962 w 1224"/>
                      <a:gd name="T29" fmla="*/ 1394 h 1394"/>
                      <a:gd name="T30" fmla="*/ 1068 w 1224"/>
                      <a:gd name="T31" fmla="*/ 1268 h 1394"/>
                      <a:gd name="T32" fmla="*/ 1034 w 1224"/>
                      <a:gd name="T33" fmla="*/ 991 h 1394"/>
                      <a:gd name="T34" fmla="*/ 1209 w 1224"/>
                      <a:gd name="T35" fmla="*/ 649 h 1394"/>
                      <a:gd name="T36" fmla="*/ 1099 w 1224"/>
                      <a:gd name="T37" fmla="*/ 184 h 1394"/>
                      <a:gd name="T38" fmla="*/ 976 w 1224"/>
                      <a:gd name="T39" fmla="*/ 943 h 1394"/>
                      <a:gd name="T40" fmla="*/ 994 w 1224"/>
                      <a:gd name="T41" fmla="*/ 1281 h 1394"/>
                      <a:gd name="T42" fmla="*/ 962 w 1224"/>
                      <a:gd name="T43" fmla="*/ 1319 h 1394"/>
                      <a:gd name="T44" fmla="*/ 455 w 1224"/>
                      <a:gd name="T45" fmla="*/ 1288 h 1394"/>
                      <a:gd name="T46" fmla="*/ 405 w 1224"/>
                      <a:gd name="T47" fmla="*/ 1098 h 1394"/>
                      <a:gd name="T48" fmla="*/ 263 w 1224"/>
                      <a:gd name="T49" fmla="*/ 1129 h 1394"/>
                      <a:gd name="T50" fmla="*/ 157 w 1224"/>
                      <a:gd name="T51" fmla="*/ 940 h 1394"/>
                      <a:gd name="T52" fmla="*/ 171 w 1224"/>
                      <a:gd name="T53" fmla="*/ 884 h 1394"/>
                      <a:gd name="T54" fmla="*/ 134 w 1224"/>
                      <a:gd name="T55" fmla="*/ 864 h 1394"/>
                      <a:gd name="T56" fmla="*/ 146 w 1224"/>
                      <a:gd name="T57" fmla="*/ 807 h 1394"/>
                      <a:gd name="T58" fmla="*/ 101 w 1224"/>
                      <a:gd name="T59" fmla="*/ 781 h 1394"/>
                      <a:gd name="T60" fmla="*/ 85 w 1224"/>
                      <a:gd name="T61" fmla="*/ 727 h 1394"/>
                      <a:gd name="T62" fmla="*/ 174 w 1224"/>
                      <a:gd name="T63" fmla="*/ 594 h 1394"/>
                      <a:gd name="T64" fmla="*/ 178 w 1224"/>
                      <a:gd name="T65" fmla="*/ 522 h 1394"/>
                      <a:gd name="T66" fmla="*/ 177 w 1224"/>
                      <a:gd name="T67" fmla="*/ 386 h 1394"/>
                      <a:gd name="T68" fmla="*/ 1135 w 1224"/>
                      <a:gd name="T69" fmla="*/ 638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4" h="1394">
                        <a:moveTo>
                          <a:pt x="1099" y="184"/>
                        </a:moveTo>
                        <a:cubicBezTo>
                          <a:pt x="1047" y="122"/>
                          <a:pt x="979" y="75"/>
                          <a:pt x="899" y="44"/>
                        </a:cubicBezTo>
                        <a:cubicBezTo>
                          <a:pt x="827" y="15"/>
                          <a:pt x="745" y="0"/>
                          <a:pt x="662" y="0"/>
                        </a:cubicBezTo>
                        <a:cubicBezTo>
                          <a:pt x="538" y="0"/>
                          <a:pt x="417" y="33"/>
                          <a:pt x="318" y="92"/>
                        </a:cubicBezTo>
                        <a:cubicBezTo>
                          <a:pt x="265" y="123"/>
                          <a:pt x="221" y="162"/>
                          <a:pt x="185" y="206"/>
                        </a:cubicBezTo>
                        <a:cubicBezTo>
                          <a:pt x="146" y="255"/>
                          <a:pt x="119" y="309"/>
                          <a:pt x="105" y="367"/>
                        </a:cubicBezTo>
                        <a:cubicBezTo>
                          <a:pt x="92" y="417"/>
                          <a:pt x="91" y="475"/>
                          <a:pt x="101" y="522"/>
                        </a:cubicBezTo>
                        <a:cubicBezTo>
                          <a:pt x="105" y="538"/>
                          <a:pt x="105" y="538"/>
                          <a:pt x="105" y="538"/>
                        </a:cubicBezTo>
                        <a:cubicBezTo>
                          <a:pt x="106" y="543"/>
                          <a:pt x="107" y="548"/>
                          <a:pt x="109" y="551"/>
                        </a:cubicBezTo>
                        <a:cubicBezTo>
                          <a:pt x="109" y="552"/>
                          <a:pt x="109" y="553"/>
                          <a:pt x="109" y="554"/>
                        </a:cubicBezTo>
                        <a:cubicBezTo>
                          <a:pt x="106" y="561"/>
                          <a:pt x="106" y="561"/>
                          <a:pt x="106" y="561"/>
                        </a:cubicBezTo>
                        <a:cubicBezTo>
                          <a:pt x="95" y="584"/>
                          <a:pt x="78" y="607"/>
                          <a:pt x="60" y="631"/>
                        </a:cubicBezTo>
                        <a:cubicBezTo>
                          <a:pt x="48" y="649"/>
                          <a:pt x="35" y="667"/>
                          <a:pt x="22" y="686"/>
                        </a:cubicBezTo>
                        <a:cubicBezTo>
                          <a:pt x="22" y="686"/>
                          <a:pt x="22" y="686"/>
                          <a:pt x="22" y="686"/>
                        </a:cubicBezTo>
                        <a:cubicBezTo>
                          <a:pt x="22" y="686"/>
                          <a:pt x="22" y="686"/>
                          <a:pt x="22" y="686"/>
                        </a:cubicBezTo>
                        <a:cubicBezTo>
                          <a:pt x="22" y="687"/>
                          <a:pt x="22" y="687"/>
                          <a:pt x="22" y="687"/>
                        </a:cubicBezTo>
                        <a:cubicBezTo>
                          <a:pt x="4" y="715"/>
                          <a:pt x="0" y="748"/>
                          <a:pt x="9" y="779"/>
                        </a:cubicBezTo>
                        <a:cubicBezTo>
                          <a:pt x="17" y="805"/>
                          <a:pt x="34" y="827"/>
                          <a:pt x="56" y="841"/>
                        </a:cubicBezTo>
                        <a:cubicBezTo>
                          <a:pt x="55" y="860"/>
                          <a:pt x="58" y="880"/>
                          <a:pt x="67" y="897"/>
                        </a:cubicBezTo>
                        <a:cubicBezTo>
                          <a:pt x="70" y="903"/>
                          <a:pt x="73" y="909"/>
                          <a:pt x="77" y="914"/>
                        </a:cubicBezTo>
                        <a:cubicBezTo>
                          <a:pt x="75" y="938"/>
                          <a:pt x="81" y="964"/>
                          <a:pt x="97" y="984"/>
                        </a:cubicBezTo>
                        <a:cubicBezTo>
                          <a:pt x="116" y="1011"/>
                          <a:pt x="116" y="1011"/>
                          <a:pt x="116" y="1011"/>
                        </a:cubicBezTo>
                        <a:cubicBezTo>
                          <a:pt x="116" y="1014"/>
                          <a:pt x="116" y="1019"/>
                          <a:pt x="116" y="1022"/>
                        </a:cubicBezTo>
                        <a:cubicBezTo>
                          <a:pt x="115" y="1038"/>
                          <a:pt x="113" y="1059"/>
                          <a:pt x="116" y="1080"/>
                        </a:cubicBezTo>
                        <a:cubicBezTo>
                          <a:pt x="120" y="1113"/>
                          <a:pt x="131" y="1140"/>
                          <a:pt x="151" y="1161"/>
                        </a:cubicBezTo>
                        <a:cubicBezTo>
                          <a:pt x="178" y="1189"/>
                          <a:pt x="216" y="1204"/>
                          <a:pt x="263" y="1204"/>
                        </a:cubicBezTo>
                        <a:cubicBezTo>
                          <a:pt x="294" y="1204"/>
                          <a:pt x="330" y="1198"/>
                          <a:pt x="373" y="1186"/>
                        </a:cubicBezTo>
                        <a:cubicBezTo>
                          <a:pt x="375" y="1213"/>
                          <a:pt x="378" y="1247"/>
                          <a:pt x="380" y="1292"/>
                        </a:cubicBezTo>
                        <a:cubicBezTo>
                          <a:pt x="383" y="1349"/>
                          <a:pt x="430" y="1394"/>
                          <a:pt x="488" y="1394"/>
                        </a:cubicBezTo>
                        <a:cubicBezTo>
                          <a:pt x="962" y="1394"/>
                          <a:pt x="962" y="1394"/>
                          <a:pt x="962" y="1394"/>
                        </a:cubicBezTo>
                        <a:cubicBezTo>
                          <a:pt x="994" y="1394"/>
                          <a:pt x="1024" y="1380"/>
                          <a:pt x="1045" y="1356"/>
                        </a:cubicBezTo>
                        <a:cubicBezTo>
                          <a:pt x="1065" y="1331"/>
                          <a:pt x="1074" y="1299"/>
                          <a:pt x="1068" y="1268"/>
                        </a:cubicBezTo>
                        <a:cubicBezTo>
                          <a:pt x="1025" y="1025"/>
                          <a:pt x="1025" y="1025"/>
                          <a:pt x="1025" y="1025"/>
                        </a:cubicBezTo>
                        <a:cubicBezTo>
                          <a:pt x="1023" y="1013"/>
                          <a:pt x="1026" y="1001"/>
                          <a:pt x="1034" y="991"/>
                        </a:cubicBezTo>
                        <a:cubicBezTo>
                          <a:pt x="1068" y="950"/>
                          <a:pt x="1108" y="901"/>
                          <a:pt x="1141" y="843"/>
                        </a:cubicBezTo>
                        <a:cubicBezTo>
                          <a:pt x="1177" y="780"/>
                          <a:pt x="1199" y="717"/>
                          <a:pt x="1209" y="649"/>
                        </a:cubicBezTo>
                        <a:cubicBezTo>
                          <a:pt x="1224" y="553"/>
                          <a:pt x="1221" y="464"/>
                          <a:pt x="1201" y="384"/>
                        </a:cubicBezTo>
                        <a:cubicBezTo>
                          <a:pt x="1182" y="308"/>
                          <a:pt x="1148" y="240"/>
                          <a:pt x="1099" y="184"/>
                        </a:cubicBezTo>
                        <a:close/>
                        <a:moveTo>
                          <a:pt x="1135" y="638"/>
                        </a:moveTo>
                        <a:cubicBezTo>
                          <a:pt x="1116" y="765"/>
                          <a:pt x="1049" y="857"/>
                          <a:pt x="976" y="943"/>
                        </a:cubicBezTo>
                        <a:cubicBezTo>
                          <a:pt x="954" y="969"/>
                          <a:pt x="945" y="1004"/>
                          <a:pt x="951" y="1038"/>
                        </a:cubicBezTo>
                        <a:cubicBezTo>
                          <a:pt x="994" y="1281"/>
                          <a:pt x="994" y="1281"/>
                          <a:pt x="994" y="1281"/>
                        </a:cubicBezTo>
                        <a:cubicBezTo>
                          <a:pt x="996" y="1290"/>
                          <a:pt x="993" y="1300"/>
                          <a:pt x="987" y="1308"/>
                        </a:cubicBezTo>
                        <a:cubicBezTo>
                          <a:pt x="981" y="1315"/>
                          <a:pt x="972" y="1319"/>
                          <a:pt x="962" y="1319"/>
                        </a:cubicBezTo>
                        <a:cubicBezTo>
                          <a:pt x="488" y="1319"/>
                          <a:pt x="488" y="1319"/>
                          <a:pt x="488" y="1319"/>
                        </a:cubicBezTo>
                        <a:cubicBezTo>
                          <a:pt x="470" y="1319"/>
                          <a:pt x="456" y="1306"/>
                          <a:pt x="455" y="1288"/>
                        </a:cubicBezTo>
                        <a:cubicBezTo>
                          <a:pt x="451" y="1206"/>
                          <a:pt x="446" y="1155"/>
                          <a:pt x="443" y="1127"/>
                        </a:cubicBezTo>
                        <a:cubicBezTo>
                          <a:pt x="441" y="1114"/>
                          <a:pt x="423" y="1098"/>
                          <a:pt x="405" y="1098"/>
                        </a:cubicBezTo>
                        <a:cubicBezTo>
                          <a:pt x="401" y="1098"/>
                          <a:pt x="398" y="1099"/>
                          <a:pt x="395" y="1100"/>
                        </a:cubicBezTo>
                        <a:cubicBezTo>
                          <a:pt x="336" y="1120"/>
                          <a:pt x="294" y="1129"/>
                          <a:pt x="263" y="1129"/>
                        </a:cubicBezTo>
                        <a:cubicBezTo>
                          <a:pt x="148" y="1129"/>
                          <a:pt x="208" y="1009"/>
                          <a:pt x="186" y="979"/>
                        </a:cubicBezTo>
                        <a:cubicBezTo>
                          <a:pt x="157" y="940"/>
                          <a:pt x="157" y="940"/>
                          <a:pt x="157" y="940"/>
                        </a:cubicBezTo>
                        <a:cubicBezTo>
                          <a:pt x="150" y="930"/>
                          <a:pt x="150" y="917"/>
                          <a:pt x="156" y="907"/>
                        </a:cubicBezTo>
                        <a:cubicBezTo>
                          <a:pt x="171" y="884"/>
                          <a:pt x="171" y="884"/>
                          <a:pt x="171" y="884"/>
                        </a:cubicBezTo>
                        <a:cubicBezTo>
                          <a:pt x="152" y="879"/>
                          <a:pt x="152" y="879"/>
                          <a:pt x="152" y="879"/>
                        </a:cubicBezTo>
                        <a:cubicBezTo>
                          <a:pt x="144" y="877"/>
                          <a:pt x="138" y="871"/>
                          <a:pt x="134" y="864"/>
                        </a:cubicBezTo>
                        <a:cubicBezTo>
                          <a:pt x="130" y="857"/>
                          <a:pt x="130" y="848"/>
                          <a:pt x="133" y="841"/>
                        </a:cubicBezTo>
                        <a:cubicBezTo>
                          <a:pt x="146" y="807"/>
                          <a:pt x="146" y="807"/>
                          <a:pt x="146" y="807"/>
                        </a:cubicBezTo>
                        <a:cubicBezTo>
                          <a:pt x="148" y="804"/>
                          <a:pt x="146" y="801"/>
                          <a:pt x="143" y="799"/>
                        </a:cubicBezTo>
                        <a:cubicBezTo>
                          <a:pt x="101" y="781"/>
                          <a:pt x="101" y="781"/>
                          <a:pt x="101" y="781"/>
                        </a:cubicBezTo>
                        <a:cubicBezTo>
                          <a:pt x="92" y="776"/>
                          <a:pt x="84" y="768"/>
                          <a:pt x="81" y="758"/>
                        </a:cubicBezTo>
                        <a:cubicBezTo>
                          <a:pt x="78" y="747"/>
                          <a:pt x="80" y="736"/>
                          <a:pt x="85" y="727"/>
                        </a:cubicBezTo>
                        <a:cubicBezTo>
                          <a:pt x="86" y="726"/>
                          <a:pt x="86" y="726"/>
                          <a:pt x="86" y="726"/>
                        </a:cubicBezTo>
                        <a:cubicBezTo>
                          <a:pt x="114" y="681"/>
                          <a:pt x="150" y="641"/>
                          <a:pt x="174" y="594"/>
                        </a:cubicBezTo>
                        <a:cubicBezTo>
                          <a:pt x="184" y="573"/>
                          <a:pt x="184" y="573"/>
                          <a:pt x="184" y="573"/>
                        </a:cubicBezTo>
                        <a:cubicBezTo>
                          <a:pt x="191" y="559"/>
                          <a:pt x="182" y="537"/>
                          <a:pt x="178" y="522"/>
                        </a:cubicBezTo>
                        <a:cubicBezTo>
                          <a:pt x="175" y="505"/>
                          <a:pt x="175" y="505"/>
                          <a:pt x="175" y="505"/>
                        </a:cubicBezTo>
                        <a:cubicBezTo>
                          <a:pt x="166" y="468"/>
                          <a:pt x="168" y="422"/>
                          <a:pt x="177" y="386"/>
                        </a:cubicBezTo>
                        <a:cubicBezTo>
                          <a:pt x="227" y="187"/>
                          <a:pt x="445" y="75"/>
                          <a:pt x="662" y="75"/>
                        </a:cubicBezTo>
                        <a:cubicBezTo>
                          <a:pt x="929" y="75"/>
                          <a:pt x="1195" y="247"/>
                          <a:pt x="1135" y="6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8" name="Freeform 432"/>
                  <p:cNvSpPr>
                    <a:spLocks/>
                  </p:cNvSpPr>
                  <p:nvPr/>
                </p:nvSpPr>
                <p:spPr bwMode="auto">
                  <a:xfrm>
                    <a:off x="866776" y="496888"/>
                    <a:ext cx="3243263" cy="2638425"/>
                  </a:xfrm>
                  <a:custGeom>
                    <a:avLst/>
                    <a:gdLst>
                      <a:gd name="T0" fmla="*/ 571 w 863"/>
                      <a:gd name="T1" fmla="*/ 31 h 702"/>
                      <a:gd name="T2" fmla="*/ 506 w 863"/>
                      <a:gd name="T3" fmla="*/ 7 h 702"/>
                      <a:gd name="T4" fmla="*/ 463 w 863"/>
                      <a:gd name="T5" fmla="*/ 16 h 702"/>
                      <a:gd name="T6" fmla="*/ 416 w 863"/>
                      <a:gd name="T7" fmla="*/ 0 h 702"/>
                      <a:gd name="T8" fmla="*/ 378 w 863"/>
                      <a:gd name="T9" fmla="*/ 10 h 702"/>
                      <a:gd name="T10" fmla="*/ 348 w 863"/>
                      <a:gd name="T11" fmla="*/ 7 h 702"/>
                      <a:gd name="T12" fmla="*/ 262 w 863"/>
                      <a:gd name="T13" fmla="*/ 36 h 702"/>
                      <a:gd name="T14" fmla="*/ 253 w 863"/>
                      <a:gd name="T15" fmla="*/ 36 h 702"/>
                      <a:gd name="T16" fmla="*/ 149 w 863"/>
                      <a:gd name="T17" fmla="*/ 84 h 702"/>
                      <a:gd name="T18" fmla="*/ 58 w 863"/>
                      <a:gd name="T19" fmla="*/ 191 h 702"/>
                      <a:gd name="T20" fmla="*/ 23 w 863"/>
                      <a:gd name="T21" fmla="*/ 242 h 702"/>
                      <a:gd name="T22" fmla="*/ 24 w 863"/>
                      <a:gd name="T23" fmla="*/ 250 h 702"/>
                      <a:gd name="T24" fmla="*/ 0 w 863"/>
                      <a:gd name="T25" fmla="*/ 326 h 702"/>
                      <a:gd name="T26" fmla="*/ 61 w 863"/>
                      <a:gd name="T27" fmla="*/ 438 h 702"/>
                      <a:gd name="T28" fmla="*/ 161 w 863"/>
                      <a:gd name="T29" fmla="*/ 509 h 702"/>
                      <a:gd name="T30" fmla="*/ 211 w 863"/>
                      <a:gd name="T31" fmla="*/ 496 h 702"/>
                      <a:gd name="T32" fmla="*/ 275 w 863"/>
                      <a:gd name="T33" fmla="*/ 535 h 702"/>
                      <a:gd name="T34" fmla="*/ 405 w 863"/>
                      <a:gd name="T35" fmla="*/ 626 h 702"/>
                      <a:gd name="T36" fmla="*/ 460 w 863"/>
                      <a:gd name="T37" fmla="*/ 614 h 702"/>
                      <a:gd name="T38" fmla="*/ 609 w 863"/>
                      <a:gd name="T39" fmla="*/ 702 h 702"/>
                      <a:gd name="T40" fmla="*/ 766 w 863"/>
                      <a:gd name="T41" fmla="*/ 594 h 702"/>
                      <a:gd name="T42" fmla="*/ 854 w 863"/>
                      <a:gd name="T43" fmla="*/ 446 h 702"/>
                      <a:gd name="T44" fmla="*/ 852 w 863"/>
                      <a:gd name="T45" fmla="*/ 415 h 702"/>
                      <a:gd name="T46" fmla="*/ 863 w 863"/>
                      <a:gd name="T47" fmla="*/ 365 h 702"/>
                      <a:gd name="T48" fmla="*/ 834 w 863"/>
                      <a:gd name="T49" fmla="*/ 288 h 702"/>
                      <a:gd name="T50" fmla="*/ 836 w 863"/>
                      <a:gd name="T51" fmla="*/ 270 h 702"/>
                      <a:gd name="T52" fmla="*/ 767 w 863"/>
                      <a:gd name="T53" fmla="*/ 164 h 702"/>
                      <a:gd name="T54" fmla="*/ 571 w 863"/>
                      <a:gd name="T55"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3" h="702">
                        <a:moveTo>
                          <a:pt x="571" y="31"/>
                        </a:moveTo>
                        <a:cubicBezTo>
                          <a:pt x="554" y="16"/>
                          <a:pt x="531" y="7"/>
                          <a:pt x="506" y="7"/>
                        </a:cubicBezTo>
                        <a:cubicBezTo>
                          <a:pt x="490" y="7"/>
                          <a:pt x="476" y="10"/>
                          <a:pt x="463" y="16"/>
                        </a:cubicBezTo>
                        <a:cubicBezTo>
                          <a:pt x="450" y="6"/>
                          <a:pt x="434" y="0"/>
                          <a:pt x="416" y="0"/>
                        </a:cubicBezTo>
                        <a:cubicBezTo>
                          <a:pt x="402" y="0"/>
                          <a:pt x="389" y="3"/>
                          <a:pt x="378" y="10"/>
                        </a:cubicBezTo>
                        <a:cubicBezTo>
                          <a:pt x="368" y="8"/>
                          <a:pt x="358" y="7"/>
                          <a:pt x="348" y="7"/>
                        </a:cubicBezTo>
                        <a:cubicBezTo>
                          <a:pt x="315" y="7"/>
                          <a:pt x="285" y="18"/>
                          <a:pt x="262" y="36"/>
                        </a:cubicBezTo>
                        <a:cubicBezTo>
                          <a:pt x="259" y="36"/>
                          <a:pt x="256" y="36"/>
                          <a:pt x="253" y="36"/>
                        </a:cubicBezTo>
                        <a:cubicBezTo>
                          <a:pt x="212" y="36"/>
                          <a:pt x="175" y="55"/>
                          <a:pt x="149" y="84"/>
                        </a:cubicBezTo>
                        <a:cubicBezTo>
                          <a:pt x="98" y="93"/>
                          <a:pt x="60" y="137"/>
                          <a:pt x="58" y="191"/>
                        </a:cubicBezTo>
                        <a:cubicBezTo>
                          <a:pt x="38" y="198"/>
                          <a:pt x="23" y="219"/>
                          <a:pt x="23" y="242"/>
                        </a:cubicBezTo>
                        <a:cubicBezTo>
                          <a:pt x="23" y="245"/>
                          <a:pt x="23" y="247"/>
                          <a:pt x="24" y="250"/>
                        </a:cubicBezTo>
                        <a:cubicBezTo>
                          <a:pt x="9" y="271"/>
                          <a:pt x="0" y="297"/>
                          <a:pt x="0" y="326"/>
                        </a:cubicBezTo>
                        <a:cubicBezTo>
                          <a:pt x="0" y="373"/>
                          <a:pt x="24" y="414"/>
                          <a:pt x="61" y="438"/>
                        </a:cubicBezTo>
                        <a:cubicBezTo>
                          <a:pt x="75" y="479"/>
                          <a:pt x="114" y="509"/>
                          <a:pt x="161" y="509"/>
                        </a:cubicBezTo>
                        <a:cubicBezTo>
                          <a:pt x="179" y="509"/>
                          <a:pt x="196" y="504"/>
                          <a:pt x="211" y="496"/>
                        </a:cubicBezTo>
                        <a:cubicBezTo>
                          <a:pt x="226" y="516"/>
                          <a:pt x="249" y="531"/>
                          <a:pt x="275" y="535"/>
                        </a:cubicBezTo>
                        <a:cubicBezTo>
                          <a:pt x="294" y="588"/>
                          <a:pt x="345" y="626"/>
                          <a:pt x="405" y="626"/>
                        </a:cubicBezTo>
                        <a:cubicBezTo>
                          <a:pt x="424" y="626"/>
                          <a:pt x="443" y="622"/>
                          <a:pt x="460" y="614"/>
                        </a:cubicBezTo>
                        <a:cubicBezTo>
                          <a:pt x="489" y="667"/>
                          <a:pt x="545" y="702"/>
                          <a:pt x="609" y="702"/>
                        </a:cubicBezTo>
                        <a:cubicBezTo>
                          <a:pt x="681" y="702"/>
                          <a:pt x="742" y="658"/>
                          <a:pt x="766" y="594"/>
                        </a:cubicBezTo>
                        <a:cubicBezTo>
                          <a:pt x="819" y="565"/>
                          <a:pt x="854" y="510"/>
                          <a:pt x="854" y="446"/>
                        </a:cubicBezTo>
                        <a:cubicBezTo>
                          <a:pt x="854" y="435"/>
                          <a:pt x="853" y="425"/>
                          <a:pt x="852" y="415"/>
                        </a:cubicBezTo>
                        <a:cubicBezTo>
                          <a:pt x="859" y="400"/>
                          <a:pt x="863" y="383"/>
                          <a:pt x="863" y="365"/>
                        </a:cubicBezTo>
                        <a:cubicBezTo>
                          <a:pt x="863" y="335"/>
                          <a:pt x="852" y="308"/>
                          <a:pt x="834" y="288"/>
                        </a:cubicBezTo>
                        <a:cubicBezTo>
                          <a:pt x="835" y="282"/>
                          <a:pt x="836" y="276"/>
                          <a:pt x="836" y="270"/>
                        </a:cubicBezTo>
                        <a:cubicBezTo>
                          <a:pt x="836" y="223"/>
                          <a:pt x="808" y="182"/>
                          <a:pt x="767" y="164"/>
                        </a:cubicBezTo>
                        <a:cubicBezTo>
                          <a:pt x="734" y="87"/>
                          <a:pt x="659" y="33"/>
                          <a:pt x="571" y="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176" name="Picture 4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12867" y="1892307"/>
                  <a:ext cx="1204878" cy="680831"/>
                </a:xfrm>
                <a:prstGeom prst="rect">
                  <a:avLst/>
                </a:prstGeom>
              </p:spPr>
            </p:pic>
          </p:grpSp>
          <p:pic>
            <p:nvPicPr>
              <p:cNvPr id="158" name="图片 68"/>
              <p:cNvPicPr>
                <a:picLocks noChangeAspect="1"/>
              </p:cNvPicPr>
              <p:nvPr/>
            </p:nvPicPr>
            <p:blipFill>
              <a:blip r:embed="rId11"/>
              <a:stretch>
                <a:fillRect/>
              </a:stretch>
            </p:blipFill>
            <p:spPr>
              <a:xfrm>
                <a:off x="770747" y="4447943"/>
                <a:ext cx="1668449" cy="2243614"/>
              </a:xfrm>
              <a:prstGeom prst="rect">
                <a:avLst/>
              </a:prstGeom>
            </p:spPr>
          </p:pic>
          <p:grpSp>
            <p:nvGrpSpPr>
              <p:cNvPr id="159" name="组合 7"/>
              <p:cNvGrpSpPr/>
              <p:nvPr/>
            </p:nvGrpSpPr>
            <p:grpSpPr>
              <a:xfrm>
                <a:off x="2492558" y="5682125"/>
                <a:ext cx="1542335" cy="1019399"/>
                <a:chOff x="6309640" y="4700378"/>
                <a:chExt cx="1542335" cy="1019399"/>
              </a:xfrm>
            </p:grpSpPr>
            <p:sp>
              <p:nvSpPr>
                <p:cNvPr id="160" name="TextBox 414"/>
                <p:cNvSpPr txBox="1"/>
                <p:nvPr/>
              </p:nvSpPr>
              <p:spPr>
                <a:xfrm>
                  <a:off x="7438093" y="4857400"/>
                  <a:ext cx="413882" cy="862377"/>
                </a:xfrm>
                <a:prstGeom prst="rect">
                  <a:avLst/>
                </a:prstGeom>
                <a:noFill/>
              </p:spPr>
              <p:txBody>
                <a:bodyPr wrap="none" rtlCol="0">
                  <a:spAutoFit/>
                </a:bodyPr>
                <a:lstStyle/>
                <a:p>
                  <a:pPr algn="r"/>
                  <a:endParaRPr lang="id-ID" sz="2000" dirty="0"/>
                </a:p>
              </p:txBody>
            </p:sp>
            <p:grpSp>
              <p:nvGrpSpPr>
                <p:cNvPr id="161" name="Group 415"/>
                <p:cNvGrpSpPr/>
                <p:nvPr/>
              </p:nvGrpSpPr>
              <p:grpSpPr>
                <a:xfrm rot="15398962">
                  <a:off x="6305672" y="4704346"/>
                  <a:ext cx="488950" cy="481013"/>
                  <a:chOff x="7141104" y="1923522"/>
                  <a:chExt cx="488950" cy="481013"/>
                </a:xfrm>
                <a:solidFill>
                  <a:schemeClr val="accent6"/>
                </a:solidFill>
              </p:grpSpPr>
              <p:sp>
                <p:nvSpPr>
                  <p:cNvPr id="162" name="Freeform 58"/>
                  <p:cNvSpPr>
                    <a:spLocks/>
                  </p:cNvSpPr>
                  <p:nvPr/>
                </p:nvSpPr>
                <p:spPr bwMode="auto">
                  <a:xfrm>
                    <a:off x="7407804" y="1983847"/>
                    <a:ext cx="157162" cy="157163"/>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3" name="Freeform 59"/>
                  <p:cNvSpPr>
                    <a:spLocks noEditPoints="1"/>
                  </p:cNvSpPr>
                  <p:nvPr/>
                </p:nvSpPr>
                <p:spPr bwMode="auto">
                  <a:xfrm>
                    <a:off x="7141104" y="192352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4" name="Freeform 60"/>
                  <p:cNvSpPr>
                    <a:spLocks/>
                  </p:cNvSpPr>
                  <p:nvPr/>
                </p:nvSpPr>
                <p:spPr bwMode="auto">
                  <a:xfrm>
                    <a:off x="7399866" y="192352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grpSp>
          <p:nvGrpSpPr>
            <p:cNvPr id="87" name="Group 352"/>
            <p:cNvGrpSpPr/>
            <p:nvPr/>
          </p:nvGrpSpPr>
          <p:grpSpPr>
            <a:xfrm>
              <a:off x="5214109" y="154511"/>
              <a:ext cx="2215062" cy="1437480"/>
              <a:chOff x="7570992" y="3888147"/>
              <a:chExt cx="2075866" cy="1186141"/>
            </a:xfrm>
          </p:grpSpPr>
          <p:grpSp>
            <p:nvGrpSpPr>
              <p:cNvPr id="112" name="Group 371"/>
              <p:cNvGrpSpPr/>
              <p:nvPr/>
            </p:nvGrpSpPr>
            <p:grpSpPr>
              <a:xfrm flipH="1">
                <a:off x="7570992" y="4279858"/>
                <a:ext cx="481550" cy="422275"/>
                <a:chOff x="1588" y="1588"/>
                <a:chExt cx="1663700" cy="1458912"/>
              </a:xfrm>
              <a:solidFill>
                <a:schemeClr val="accent5"/>
              </a:solidFill>
            </p:grpSpPr>
            <p:sp>
              <p:nvSpPr>
                <p:cNvPr id="154" name="Oval 20"/>
                <p:cNvSpPr>
                  <a:spLocks noChangeArrowheads="1"/>
                </p:cNvSpPr>
                <p:nvPr/>
              </p:nvSpPr>
              <p:spPr bwMode="auto">
                <a:xfrm>
                  <a:off x="207963" y="1044575"/>
                  <a:ext cx="415925" cy="4159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Oval 21"/>
                <p:cNvSpPr>
                  <a:spLocks noChangeArrowheads="1"/>
                </p:cNvSpPr>
                <p:nvPr/>
              </p:nvSpPr>
              <p:spPr bwMode="auto">
                <a:xfrm>
                  <a:off x="1144588" y="1044575"/>
                  <a:ext cx="419100" cy="4159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Freeform 22"/>
                <p:cNvSpPr>
                  <a:spLocks noEditPoints="1"/>
                </p:cNvSpPr>
                <p:nvPr/>
              </p:nvSpPr>
              <p:spPr bwMode="auto">
                <a:xfrm>
                  <a:off x="1588" y="1588"/>
                  <a:ext cx="1663700" cy="1144587"/>
                </a:xfrm>
                <a:custGeom>
                  <a:avLst/>
                  <a:gdLst>
                    <a:gd name="T0" fmla="*/ 427 w 441"/>
                    <a:gd name="T1" fmla="*/ 0 h 303"/>
                    <a:gd name="T2" fmla="*/ 152 w 441"/>
                    <a:gd name="T3" fmla="*/ 0 h 303"/>
                    <a:gd name="T4" fmla="*/ 138 w 441"/>
                    <a:gd name="T5" fmla="*/ 14 h 303"/>
                    <a:gd name="T6" fmla="*/ 138 w 441"/>
                    <a:gd name="T7" fmla="*/ 55 h 303"/>
                    <a:gd name="T8" fmla="*/ 69 w 441"/>
                    <a:gd name="T9" fmla="*/ 55 h 303"/>
                    <a:gd name="T10" fmla="*/ 49 w 441"/>
                    <a:gd name="T11" fmla="*/ 67 h 303"/>
                    <a:gd name="T12" fmla="*/ 6 w 441"/>
                    <a:gd name="T13" fmla="*/ 153 h 303"/>
                    <a:gd name="T14" fmla="*/ 0 w 441"/>
                    <a:gd name="T15" fmla="*/ 179 h 303"/>
                    <a:gd name="T16" fmla="*/ 0 w 441"/>
                    <a:gd name="T17" fmla="*/ 262 h 303"/>
                    <a:gd name="T18" fmla="*/ 10 w 441"/>
                    <a:gd name="T19" fmla="*/ 285 h 303"/>
                    <a:gd name="T20" fmla="*/ 18 w 441"/>
                    <a:gd name="T21" fmla="*/ 294 h 303"/>
                    <a:gd name="T22" fmla="*/ 33 w 441"/>
                    <a:gd name="T23" fmla="*/ 302 h 303"/>
                    <a:gd name="T24" fmla="*/ 110 w 441"/>
                    <a:gd name="T25" fmla="*/ 248 h 303"/>
                    <a:gd name="T26" fmla="*/ 188 w 441"/>
                    <a:gd name="T27" fmla="*/ 303 h 303"/>
                    <a:gd name="T28" fmla="*/ 281 w 441"/>
                    <a:gd name="T29" fmla="*/ 303 h 303"/>
                    <a:gd name="T30" fmla="*/ 358 w 441"/>
                    <a:gd name="T31" fmla="*/ 248 h 303"/>
                    <a:gd name="T32" fmla="*/ 435 w 441"/>
                    <a:gd name="T33" fmla="*/ 301 h 303"/>
                    <a:gd name="T34" fmla="*/ 441 w 441"/>
                    <a:gd name="T35" fmla="*/ 289 h 303"/>
                    <a:gd name="T36" fmla="*/ 441 w 441"/>
                    <a:gd name="T37" fmla="*/ 14 h 303"/>
                    <a:gd name="T38" fmla="*/ 427 w 441"/>
                    <a:gd name="T39" fmla="*/ 0 h 303"/>
                    <a:gd name="T40" fmla="*/ 138 w 441"/>
                    <a:gd name="T41" fmla="*/ 165 h 303"/>
                    <a:gd name="T42" fmla="*/ 55 w 441"/>
                    <a:gd name="T43" fmla="*/ 165 h 303"/>
                    <a:gd name="T44" fmla="*/ 83 w 441"/>
                    <a:gd name="T45" fmla="*/ 83 h 303"/>
                    <a:gd name="T46" fmla="*/ 138 w 441"/>
                    <a:gd name="T47" fmla="*/ 83 h 303"/>
                    <a:gd name="T48" fmla="*/ 138 w 441"/>
                    <a:gd name="T49" fmla="*/ 1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303">
                      <a:moveTo>
                        <a:pt x="427" y="0"/>
                      </a:moveTo>
                      <a:cubicBezTo>
                        <a:pt x="152" y="0"/>
                        <a:pt x="152" y="0"/>
                        <a:pt x="152" y="0"/>
                      </a:cubicBezTo>
                      <a:cubicBezTo>
                        <a:pt x="144" y="0"/>
                        <a:pt x="138" y="6"/>
                        <a:pt x="138" y="14"/>
                      </a:cubicBezTo>
                      <a:cubicBezTo>
                        <a:pt x="138" y="55"/>
                        <a:pt x="138" y="55"/>
                        <a:pt x="138" y="55"/>
                      </a:cubicBezTo>
                      <a:cubicBezTo>
                        <a:pt x="69" y="55"/>
                        <a:pt x="69" y="55"/>
                        <a:pt x="69" y="55"/>
                      </a:cubicBezTo>
                      <a:cubicBezTo>
                        <a:pt x="61" y="55"/>
                        <a:pt x="52" y="61"/>
                        <a:pt x="49" y="67"/>
                      </a:cubicBezTo>
                      <a:cubicBezTo>
                        <a:pt x="6" y="153"/>
                        <a:pt x="6" y="153"/>
                        <a:pt x="6" y="153"/>
                      </a:cubicBezTo>
                      <a:cubicBezTo>
                        <a:pt x="3" y="160"/>
                        <a:pt x="0" y="172"/>
                        <a:pt x="0" y="179"/>
                      </a:cubicBezTo>
                      <a:cubicBezTo>
                        <a:pt x="0" y="262"/>
                        <a:pt x="0" y="262"/>
                        <a:pt x="0" y="262"/>
                      </a:cubicBezTo>
                      <a:cubicBezTo>
                        <a:pt x="0" y="270"/>
                        <a:pt x="4" y="280"/>
                        <a:pt x="10" y="285"/>
                      </a:cubicBezTo>
                      <a:cubicBezTo>
                        <a:pt x="18" y="294"/>
                        <a:pt x="18" y="294"/>
                        <a:pt x="18" y="294"/>
                      </a:cubicBezTo>
                      <a:cubicBezTo>
                        <a:pt x="21" y="297"/>
                        <a:pt x="27" y="300"/>
                        <a:pt x="33" y="302"/>
                      </a:cubicBezTo>
                      <a:cubicBezTo>
                        <a:pt x="45" y="271"/>
                        <a:pt x="75" y="248"/>
                        <a:pt x="110" y="248"/>
                      </a:cubicBezTo>
                      <a:cubicBezTo>
                        <a:pt x="146" y="248"/>
                        <a:pt x="176" y="271"/>
                        <a:pt x="188" y="303"/>
                      </a:cubicBezTo>
                      <a:cubicBezTo>
                        <a:pt x="281" y="303"/>
                        <a:pt x="281" y="303"/>
                        <a:pt x="281" y="303"/>
                      </a:cubicBezTo>
                      <a:cubicBezTo>
                        <a:pt x="292" y="271"/>
                        <a:pt x="323" y="248"/>
                        <a:pt x="358" y="248"/>
                      </a:cubicBezTo>
                      <a:cubicBezTo>
                        <a:pt x="393" y="248"/>
                        <a:pt x="423" y="270"/>
                        <a:pt x="435" y="301"/>
                      </a:cubicBezTo>
                      <a:cubicBezTo>
                        <a:pt x="439" y="298"/>
                        <a:pt x="441" y="294"/>
                        <a:pt x="441" y="289"/>
                      </a:cubicBezTo>
                      <a:cubicBezTo>
                        <a:pt x="441" y="14"/>
                        <a:pt x="441" y="14"/>
                        <a:pt x="441" y="14"/>
                      </a:cubicBezTo>
                      <a:cubicBezTo>
                        <a:pt x="441" y="6"/>
                        <a:pt x="435" y="0"/>
                        <a:pt x="427" y="0"/>
                      </a:cubicBezTo>
                      <a:close/>
                      <a:moveTo>
                        <a:pt x="138" y="165"/>
                      </a:moveTo>
                      <a:cubicBezTo>
                        <a:pt x="55" y="165"/>
                        <a:pt x="55" y="165"/>
                        <a:pt x="55" y="165"/>
                      </a:cubicBezTo>
                      <a:cubicBezTo>
                        <a:pt x="83" y="83"/>
                        <a:pt x="83" y="83"/>
                        <a:pt x="83" y="83"/>
                      </a:cubicBezTo>
                      <a:cubicBezTo>
                        <a:pt x="138" y="83"/>
                        <a:pt x="138" y="83"/>
                        <a:pt x="138" y="83"/>
                      </a:cubicBezTo>
                      <a:lnTo>
                        <a:pt x="138" y="1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3" name="Group 372"/>
              <p:cNvGrpSpPr/>
              <p:nvPr/>
            </p:nvGrpSpPr>
            <p:grpSpPr>
              <a:xfrm flipH="1">
                <a:off x="8383915" y="3943894"/>
                <a:ext cx="481550" cy="422275"/>
                <a:chOff x="1588" y="1588"/>
                <a:chExt cx="1663700" cy="1458912"/>
              </a:xfrm>
              <a:solidFill>
                <a:schemeClr val="accent1"/>
              </a:solidFill>
            </p:grpSpPr>
            <p:sp>
              <p:nvSpPr>
                <p:cNvPr id="151" name="Oval 20"/>
                <p:cNvSpPr>
                  <a:spLocks noChangeArrowheads="1"/>
                </p:cNvSpPr>
                <p:nvPr/>
              </p:nvSpPr>
              <p:spPr bwMode="auto">
                <a:xfrm>
                  <a:off x="207963" y="1044575"/>
                  <a:ext cx="415925" cy="4159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Oval 21"/>
                <p:cNvSpPr>
                  <a:spLocks noChangeArrowheads="1"/>
                </p:cNvSpPr>
                <p:nvPr/>
              </p:nvSpPr>
              <p:spPr bwMode="auto">
                <a:xfrm>
                  <a:off x="1144588" y="1044575"/>
                  <a:ext cx="419100" cy="4159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22"/>
                <p:cNvSpPr>
                  <a:spLocks noEditPoints="1"/>
                </p:cNvSpPr>
                <p:nvPr/>
              </p:nvSpPr>
              <p:spPr bwMode="auto">
                <a:xfrm>
                  <a:off x="1588" y="1588"/>
                  <a:ext cx="1663700" cy="1144587"/>
                </a:xfrm>
                <a:custGeom>
                  <a:avLst/>
                  <a:gdLst>
                    <a:gd name="T0" fmla="*/ 427 w 441"/>
                    <a:gd name="T1" fmla="*/ 0 h 303"/>
                    <a:gd name="T2" fmla="*/ 152 w 441"/>
                    <a:gd name="T3" fmla="*/ 0 h 303"/>
                    <a:gd name="T4" fmla="*/ 138 w 441"/>
                    <a:gd name="T5" fmla="*/ 14 h 303"/>
                    <a:gd name="T6" fmla="*/ 138 w 441"/>
                    <a:gd name="T7" fmla="*/ 55 h 303"/>
                    <a:gd name="T8" fmla="*/ 69 w 441"/>
                    <a:gd name="T9" fmla="*/ 55 h 303"/>
                    <a:gd name="T10" fmla="*/ 49 w 441"/>
                    <a:gd name="T11" fmla="*/ 67 h 303"/>
                    <a:gd name="T12" fmla="*/ 6 w 441"/>
                    <a:gd name="T13" fmla="*/ 153 h 303"/>
                    <a:gd name="T14" fmla="*/ 0 w 441"/>
                    <a:gd name="T15" fmla="*/ 179 h 303"/>
                    <a:gd name="T16" fmla="*/ 0 w 441"/>
                    <a:gd name="T17" fmla="*/ 262 h 303"/>
                    <a:gd name="T18" fmla="*/ 10 w 441"/>
                    <a:gd name="T19" fmla="*/ 285 h 303"/>
                    <a:gd name="T20" fmla="*/ 18 w 441"/>
                    <a:gd name="T21" fmla="*/ 294 h 303"/>
                    <a:gd name="T22" fmla="*/ 33 w 441"/>
                    <a:gd name="T23" fmla="*/ 302 h 303"/>
                    <a:gd name="T24" fmla="*/ 110 w 441"/>
                    <a:gd name="T25" fmla="*/ 248 h 303"/>
                    <a:gd name="T26" fmla="*/ 188 w 441"/>
                    <a:gd name="T27" fmla="*/ 303 h 303"/>
                    <a:gd name="T28" fmla="*/ 281 w 441"/>
                    <a:gd name="T29" fmla="*/ 303 h 303"/>
                    <a:gd name="T30" fmla="*/ 358 w 441"/>
                    <a:gd name="T31" fmla="*/ 248 h 303"/>
                    <a:gd name="T32" fmla="*/ 435 w 441"/>
                    <a:gd name="T33" fmla="*/ 301 h 303"/>
                    <a:gd name="T34" fmla="*/ 441 w 441"/>
                    <a:gd name="T35" fmla="*/ 289 h 303"/>
                    <a:gd name="T36" fmla="*/ 441 w 441"/>
                    <a:gd name="T37" fmla="*/ 14 h 303"/>
                    <a:gd name="T38" fmla="*/ 427 w 441"/>
                    <a:gd name="T39" fmla="*/ 0 h 303"/>
                    <a:gd name="T40" fmla="*/ 138 w 441"/>
                    <a:gd name="T41" fmla="*/ 165 h 303"/>
                    <a:gd name="T42" fmla="*/ 55 w 441"/>
                    <a:gd name="T43" fmla="*/ 165 h 303"/>
                    <a:gd name="T44" fmla="*/ 83 w 441"/>
                    <a:gd name="T45" fmla="*/ 83 h 303"/>
                    <a:gd name="T46" fmla="*/ 138 w 441"/>
                    <a:gd name="T47" fmla="*/ 83 h 303"/>
                    <a:gd name="T48" fmla="*/ 138 w 441"/>
                    <a:gd name="T49" fmla="*/ 1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303">
                      <a:moveTo>
                        <a:pt x="427" y="0"/>
                      </a:moveTo>
                      <a:cubicBezTo>
                        <a:pt x="152" y="0"/>
                        <a:pt x="152" y="0"/>
                        <a:pt x="152" y="0"/>
                      </a:cubicBezTo>
                      <a:cubicBezTo>
                        <a:pt x="144" y="0"/>
                        <a:pt x="138" y="6"/>
                        <a:pt x="138" y="14"/>
                      </a:cubicBezTo>
                      <a:cubicBezTo>
                        <a:pt x="138" y="55"/>
                        <a:pt x="138" y="55"/>
                        <a:pt x="138" y="55"/>
                      </a:cubicBezTo>
                      <a:cubicBezTo>
                        <a:pt x="69" y="55"/>
                        <a:pt x="69" y="55"/>
                        <a:pt x="69" y="55"/>
                      </a:cubicBezTo>
                      <a:cubicBezTo>
                        <a:pt x="61" y="55"/>
                        <a:pt x="52" y="61"/>
                        <a:pt x="49" y="67"/>
                      </a:cubicBezTo>
                      <a:cubicBezTo>
                        <a:pt x="6" y="153"/>
                        <a:pt x="6" y="153"/>
                        <a:pt x="6" y="153"/>
                      </a:cubicBezTo>
                      <a:cubicBezTo>
                        <a:pt x="3" y="160"/>
                        <a:pt x="0" y="172"/>
                        <a:pt x="0" y="179"/>
                      </a:cubicBezTo>
                      <a:cubicBezTo>
                        <a:pt x="0" y="262"/>
                        <a:pt x="0" y="262"/>
                        <a:pt x="0" y="262"/>
                      </a:cubicBezTo>
                      <a:cubicBezTo>
                        <a:pt x="0" y="270"/>
                        <a:pt x="4" y="280"/>
                        <a:pt x="10" y="285"/>
                      </a:cubicBezTo>
                      <a:cubicBezTo>
                        <a:pt x="18" y="294"/>
                        <a:pt x="18" y="294"/>
                        <a:pt x="18" y="294"/>
                      </a:cubicBezTo>
                      <a:cubicBezTo>
                        <a:pt x="21" y="297"/>
                        <a:pt x="27" y="300"/>
                        <a:pt x="33" y="302"/>
                      </a:cubicBezTo>
                      <a:cubicBezTo>
                        <a:pt x="45" y="271"/>
                        <a:pt x="75" y="248"/>
                        <a:pt x="110" y="248"/>
                      </a:cubicBezTo>
                      <a:cubicBezTo>
                        <a:pt x="146" y="248"/>
                        <a:pt x="176" y="271"/>
                        <a:pt x="188" y="303"/>
                      </a:cubicBezTo>
                      <a:cubicBezTo>
                        <a:pt x="281" y="303"/>
                        <a:pt x="281" y="303"/>
                        <a:pt x="281" y="303"/>
                      </a:cubicBezTo>
                      <a:cubicBezTo>
                        <a:pt x="292" y="271"/>
                        <a:pt x="323" y="248"/>
                        <a:pt x="358" y="248"/>
                      </a:cubicBezTo>
                      <a:cubicBezTo>
                        <a:pt x="393" y="248"/>
                        <a:pt x="423" y="270"/>
                        <a:pt x="435" y="301"/>
                      </a:cubicBezTo>
                      <a:cubicBezTo>
                        <a:pt x="439" y="298"/>
                        <a:pt x="441" y="294"/>
                        <a:pt x="441" y="289"/>
                      </a:cubicBezTo>
                      <a:cubicBezTo>
                        <a:pt x="441" y="14"/>
                        <a:pt x="441" y="14"/>
                        <a:pt x="441" y="14"/>
                      </a:cubicBezTo>
                      <a:cubicBezTo>
                        <a:pt x="441" y="6"/>
                        <a:pt x="435" y="0"/>
                        <a:pt x="427" y="0"/>
                      </a:cubicBezTo>
                      <a:close/>
                      <a:moveTo>
                        <a:pt x="138" y="165"/>
                      </a:moveTo>
                      <a:cubicBezTo>
                        <a:pt x="55" y="165"/>
                        <a:pt x="55" y="165"/>
                        <a:pt x="55" y="165"/>
                      </a:cubicBezTo>
                      <a:cubicBezTo>
                        <a:pt x="83" y="83"/>
                        <a:pt x="83" y="83"/>
                        <a:pt x="83" y="83"/>
                      </a:cubicBezTo>
                      <a:cubicBezTo>
                        <a:pt x="138" y="83"/>
                        <a:pt x="138" y="83"/>
                        <a:pt x="138" y="83"/>
                      </a:cubicBezTo>
                      <a:lnTo>
                        <a:pt x="138" y="1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4" name="Group 373"/>
              <p:cNvGrpSpPr/>
              <p:nvPr/>
            </p:nvGrpSpPr>
            <p:grpSpPr>
              <a:xfrm flipH="1">
                <a:off x="8293854" y="4652013"/>
                <a:ext cx="481550" cy="422275"/>
                <a:chOff x="1588" y="1588"/>
                <a:chExt cx="1663700" cy="1458912"/>
              </a:xfrm>
              <a:solidFill>
                <a:schemeClr val="accent3"/>
              </a:solidFill>
            </p:grpSpPr>
            <p:sp>
              <p:nvSpPr>
                <p:cNvPr id="148" name="Oval 20"/>
                <p:cNvSpPr>
                  <a:spLocks noChangeArrowheads="1"/>
                </p:cNvSpPr>
                <p:nvPr/>
              </p:nvSpPr>
              <p:spPr bwMode="auto">
                <a:xfrm>
                  <a:off x="207963" y="1044575"/>
                  <a:ext cx="415925" cy="4159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Oval 21"/>
                <p:cNvSpPr>
                  <a:spLocks noChangeArrowheads="1"/>
                </p:cNvSpPr>
                <p:nvPr/>
              </p:nvSpPr>
              <p:spPr bwMode="auto">
                <a:xfrm>
                  <a:off x="1144588" y="1044575"/>
                  <a:ext cx="419100" cy="4159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Freeform 22"/>
                <p:cNvSpPr>
                  <a:spLocks noEditPoints="1"/>
                </p:cNvSpPr>
                <p:nvPr/>
              </p:nvSpPr>
              <p:spPr bwMode="auto">
                <a:xfrm>
                  <a:off x="1588" y="1588"/>
                  <a:ext cx="1663700" cy="1144587"/>
                </a:xfrm>
                <a:custGeom>
                  <a:avLst/>
                  <a:gdLst>
                    <a:gd name="T0" fmla="*/ 427 w 441"/>
                    <a:gd name="T1" fmla="*/ 0 h 303"/>
                    <a:gd name="T2" fmla="*/ 152 w 441"/>
                    <a:gd name="T3" fmla="*/ 0 h 303"/>
                    <a:gd name="T4" fmla="*/ 138 w 441"/>
                    <a:gd name="T5" fmla="*/ 14 h 303"/>
                    <a:gd name="T6" fmla="*/ 138 w 441"/>
                    <a:gd name="T7" fmla="*/ 55 h 303"/>
                    <a:gd name="T8" fmla="*/ 69 w 441"/>
                    <a:gd name="T9" fmla="*/ 55 h 303"/>
                    <a:gd name="T10" fmla="*/ 49 w 441"/>
                    <a:gd name="T11" fmla="*/ 67 h 303"/>
                    <a:gd name="T12" fmla="*/ 6 w 441"/>
                    <a:gd name="T13" fmla="*/ 153 h 303"/>
                    <a:gd name="T14" fmla="*/ 0 w 441"/>
                    <a:gd name="T15" fmla="*/ 179 h 303"/>
                    <a:gd name="T16" fmla="*/ 0 w 441"/>
                    <a:gd name="T17" fmla="*/ 262 h 303"/>
                    <a:gd name="T18" fmla="*/ 10 w 441"/>
                    <a:gd name="T19" fmla="*/ 285 h 303"/>
                    <a:gd name="T20" fmla="*/ 18 w 441"/>
                    <a:gd name="T21" fmla="*/ 294 h 303"/>
                    <a:gd name="T22" fmla="*/ 33 w 441"/>
                    <a:gd name="T23" fmla="*/ 302 h 303"/>
                    <a:gd name="T24" fmla="*/ 110 w 441"/>
                    <a:gd name="T25" fmla="*/ 248 h 303"/>
                    <a:gd name="T26" fmla="*/ 188 w 441"/>
                    <a:gd name="T27" fmla="*/ 303 h 303"/>
                    <a:gd name="T28" fmla="*/ 281 w 441"/>
                    <a:gd name="T29" fmla="*/ 303 h 303"/>
                    <a:gd name="T30" fmla="*/ 358 w 441"/>
                    <a:gd name="T31" fmla="*/ 248 h 303"/>
                    <a:gd name="T32" fmla="*/ 435 w 441"/>
                    <a:gd name="T33" fmla="*/ 301 h 303"/>
                    <a:gd name="T34" fmla="*/ 441 w 441"/>
                    <a:gd name="T35" fmla="*/ 289 h 303"/>
                    <a:gd name="T36" fmla="*/ 441 w 441"/>
                    <a:gd name="T37" fmla="*/ 14 h 303"/>
                    <a:gd name="T38" fmla="*/ 427 w 441"/>
                    <a:gd name="T39" fmla="*/ 0 h 303"/>
                    <a:gd name="T40" fmla="*/ 138 w 441"/>
                    <a:gd name="T41" fmla="*/ 165 h 303"/>
                    <a:gd name="T42" fmla="*/ 55 w 441"/>
                    <a:gd name="T43" fmla="*/ 165 h 303"/>
                    <a:gd name="T44" fmla="*/ 83 w 441"/>
                    <a:gd name="T45" fmla="*/ 83 h 303"/>
                    <a:gd name="T46" fmla="*/ 138 w 441"/>
                    <a:gd name="T47" fmla="*/ 83 h 303"/>
                    <a:gd name="T48" fmla="*/ 138 w 441"/>
                    <a:gd name="T49" fmla="*/ 1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303">
                      <a:moveTo>
                        <a:pt x="427" y="0"/>
                      </a:moveTo>
                      <a:cubicBezTo>
                        <a:pt x="152" y="0"/>
                        <a:pt x="152" y="0"/>
                        <a:pt x="152" y="0"/>
                      </a:cubicBezTo>
                      <a:cubicBezTo>
                        <a:pt x="144" y="0"/>
                        <a:pt x="138" y="6"/>
                        <a:pt x="138" y="14"/>
                      </a:cubicBezTo>
                      <a:cubicBezTo>
                        <a:pt x="138" y="55"/>
                        <a:pt x="138" y="55"/>
                        <a:pt x="138" y="55"/>
                      </a:cubicBezTo>
                      <a:cubicBezTo>
                        <a:pt x="69" y="55"/>
                        <a:pt x="69" y="55"/>
                        <a:pt x="69" y="55"/>
                      </a:cubicBezTo>
                      <a:cubicBezTo>
                        <a:pt x="61" y="55"/>
                        <a:pt x="52" y="61"/>
                        <a:pt x="49" y="67"/>
                      </a:cubicBezTo>
                      <a:cubicBezTo>
                        <a:pt x="6" y="153"/>
                        <a:pt x="6" y="153"/>
                        <a:pt x="6" y="153"/>
                      </a:cubicBezTo>
                      <a:cubicBezTo>
                        <a:pt x="3" y="160"/>
                        <a:pt x="0" y="172"/>
                        <a:pt x="0" y="179"/>
                      </a:cubicBezTo>
                      <a:cubicBezTo>
                        <a:pt x="0" y="262"/>
                        <a:pt x="0" y="262"/>
                        <a:pt x="0" y="262"/>
                      </a:cubicBezTo>
                      <a:cubicBezTo>
                        <a:pt x="0" y="270"/>
                        <a:pt x="4" y="280"/>
                        <a:pt x="10" y="285"/>
                      </a:cubicBezTo>
                      <a:cubicBezTo>
                        <a:pt x="18" y="294"/>
                        <a:pt x="18" y="294"/>
                        <a:pt x="18" y="294"/>
                      </a:cubicBezTo>
                      <a:cubicBezTo>
                        <a:pt x="21" y="297"/>
                        <a:pt x="27" y="300"/>
                        <a:pt x="33" y="302"/>
                      </a:cubicBezTo>
                      <a:cubicBezTo>
                        <a:pt x="45" y="271"/>
                        <a:pt x="75" y="248"/>
                        <a:pt x="110" y="248"/>
                      </a:cubicBezTo>
                      <a:cubicBezTo>
                        <a:pt x="146" y="248"/>
                        <a:pt x="176" y="271"/>
                        <a:pt x="188" y="303"/>
                      </a:cubicBezTo>
                      <a:cubicBezTo>
                        <a:pt x="281" y="303"/>
                        <a:pt x="281" y="303"/>
                        <a:pt x="281" y="303"/>
                      </a:cubicBezTo>
                      <a:cubicBezTo>
                        <a:pt x="292" y="271"/>
                        <a:pt x="323" y="248"/>
                        <a:pt x="358" y="248"/>
                      </a:cubicBezTo>
                      <a:cubicBezTo>
                        <a:pt x="393" y="248"/>
                        <a:pt x="423" y="270"/>
                        <a:pt x="435" y="301"/>
                      </a:cubicBezTo>
                      <a:cubicBezTo>
                        <a:pt x="439" y="298"/>
                        <a:pt x="441" y="294"/>
                        <a:pt x="441" y="289"/>
                      </a:cubicBezTo>
                      <a:cubicBezTo>
                        <a:pt x="441" y="14"/>
                        <a:pt x="441" y="14"/>
                        <a:pt x="441" y="14"/>
                      </a:cubicBezTo>
                      <a:cubicBezTo>
                        <a:pt x="441" y="6"/>
                        <a:pt x="435" y="0"/>
                        <a:pt x="427" y="0"/>
                      </a:cubicBezTo>
                      <a:close/>
                      <a:moveTo>
                        <a:pt x="138" y="165"/>
                      </a:moveTo>
                      <a:cubicBezTo>
                        <a:pt x="55" y="165"/>
                        <a:pt x="55" y="165"/>
                        <a:pt x="55" y="165"/>
                      </a:cubicBezTo>
                      <a:cubicBezTo>
                        <a:pt x="83" y="83"/>
                        <a:pt x="83" y="83"/>
                        <a:pt x="83" y="83"/>
                      </a:cubicBezTo>
                      <a:cubicBezTo>
                        <a:pt x="138" y="83"/>
                        <a:pt x="138" y="83"/>
                        <a:pt x="138" y="83"/>
                      </a:cubicBezTo>
                      <a:lnTo>
                        <a:pt x="138" y="1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9" name="Group 374"/>
              <p:cNvGrpSpPr/>
              <p:nvPr/>
            </p:nvGrpSpPr>
            <p:grpSpPr>
              <a:xfrm flipH="1">
                <a:off x="9165308" y="4241655"/>
                <a:ext cx="481550" cy="422275"/>
                <a:chOff x="1588" y="1588"/>
                <a:chExt cx="1663700" cy="1458912"/>
              </a:xfrm>
              <a:solidFill>
                <a:schemeClr val="accent2"/>
              </a:solidFill>
            </p:grpSpPr>
            <p:sp>
              <p:nvSpPr>
                <p:cNvPr id="145" name="Oval 20"/>
                <p:cNvSpPr>
                  <a:spLocks noChangeArrowheads="1"/>
                </p:cNvSpPr>
                <p:nvPr/>
              </p:nvSpPr>
              <p:spPr bwMode="auto">
                <a:xfrm>
                  <a:off x="207963" y="1044575"/>
                  <a:ext cx="415925" cy="4159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Oval 21"/>
                <p:cNvSpPr>
                  <a:spLocks noChangeArrowheads="1"/>
                </p:cNvSpPr>
                <p:nvPr/>
              </p:nvSpPr>
              <p:spPr bwMode="auto">
                <a:xfrm>
                  <a:off x="1144588" y="1044575"/>
                  <a:ext cx="419100" cy="4159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7" name="Freeform 22"/>
                <p:cNvSpPr>
                  <a:spLocks noEditPoints="1"/>
                </p:cNvSpPr>
                <p:nvPr/>
              </p:nvSpPr>
              <p:spPr bwMode="auto">
                <a:xfrm>
                  <a:off x="1588" y="1588"/>
                  <a:ext cx="1663700" cy="1144587"/>
                </a:xfrm>
                <a:custGeom>
                  <a:avLst/>
                  <a:gdLst>
                    <a:gd name="T0" fmla="*/ 427 w 441"/>
                    <a:gd name="T1" fmla="*/ 0 h 303"/>
                    <a:gd name="T2" fmla="*/ 152 w 441"/>
                    <a:gd name="T3" fmla="*/ 0 h 303"/>
                    <a:gd name="T4" fmla="*/ 138 w 441"/>
                    <a:gd name="T5" fmla="*/ 14 h 303"/>
                    <a:gd name="T6" fmla="*/ 138 w 441"/>
                    <a:gd name="T7" fmla="*/ 55 h 303"/>
                    <a:gd name="T8" fmla="*/ 69 w 441"/>
                    <a:gd name="T9" fmla="*/ 55 h 303"/>
                    <a:gd name="T10" fmla="*/ 49 w 441"/>
                    <a:gd name="T11" fmla="*/ 67 h 303"/>
                    <a:gd name="T12" fmla="*/ 6 w 441"/>
                    <a:gd name="T13" fmla="*/ 153 h 303"/>
                    <a:gd name="T14" fmla="*/ 0 w 441"/>
                    <a:gd name="T15" fmla="*/ 179 h 303"/>
                    <a:gd name="T16" fmla="*/ 0 w 441"/>
                    <a:gd name="T17" fmla="*/ 262 h 303"/>
                    <a:gd name="T18" fmla="*/ 10 w 441"/>
                    <a:gd name="T19" fmla="*/ 285 h 303"/>
                    <a:gd name="T20" fmla="*/ 18 w 441"/>
                    <a:gd name="T21" fmla="*/ 294 h 303"/>
                    <a:gd name="T22" fmla="*/ 33 w 441"/>
                    <a:gd name="T23" fmla="*/ 302 h 303"/>
                    <a:gd name="T24" fmla="*/ 110 w 441"/>
                    <a:gd name="T25" fmla="*/ 248 h 303"/>
                    <a:gd name="T26" fmla="*/ 188 w 441"/>
                    <a:gd name="T27" fmla="*/ 303 h 303"/>
                    <a:gd name="T28" fmla="*/ 281 w 441"/>
                    <a:gd name="T29" fmla="*/ 303 h 303"/>
                    <a:gd name="T30" fmla="*/ 358 w 441"/>
                    <a:gd name="T31" fmla="*/ 248 h 303"/>
                    <a:gd name="T32" fmla="*/ 435 w 441"/>
                    <a:gd name="T33" fmla="*/ 301 h 303"/>
                    <a:gd name="T34" fmla="*/ 441 w 441"/>
                    <a:gd name="T35" fmla="*/ 289 h 303"/>
                    <a:gd name="T36" fmla="*/ 441 w 441"/>
                    <a:gd name="T37" fmla="*/ 14 h 303"/>
                    <a:gd name="T38" fmla="*/ 427 w 441"/>
                    <a:gd name="T39" fmla="*/ 0 h 303"/>
                    <a:gd name="T40" fmla="*/ 138 w 441"/>
                    <a:gd name="T41" fmla="*/ 165 h 303"/>
                    <a:gd name="T42" fmla="*/ 55 w 441"/>
                    <a:gd name="T43" fmla="*/ 165 h 303"/>
                    <a:gd name="T44" fmla="*/ 83 w 441"/>
                    <a:gd name="T45" fmla="*/ 83 h 303"/>
                    <a:gd name="T46" fmla="*/ 138 w 441"/>
                    <a:gd name="T47" fmla="*/ 83 h 303"/>
                    <a:gd name="T48" fmla="*/ 138 w 441"/>
                    <a:gd name="T49" fmla="*/ 1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303">
                      <a:moveTo>
                        <a:pt x="427" y="0"/>
                      </a:moveTo>
                      <a:cubicBezTo>
                        <a:pt x="152" y="0"/>
                        <a:pt x="152" y="0"/>
                        <a:pt x="152" y="0"/>
                      </a:cubicBezTo>
                      <a:cubicBezTo>
                        <a:pt x="144" y="0"/>
                        <a:pt x="138" y="6"/>
                        <a:pt x="138" y="14"/>
                      </a:cubicBezTo>
                      <a:cubicBezTo>
                        <a:pt x="138" y="55"/>
                        <a:pt x="138" y="55"/>
                        <a:pt x="138" y="55"/>
                      </a:cubicBezTo>
                      <a:cubicBezTo>
                        <a:pt x="69" y="55"/>
                        <a:pt x="69" y="55"/>
                        <a:pt x="69" y="55"/>
                      </a:cubicBezTo>
                      <a:cubicBezTo>
                        <a:pt x="61" y="55"/>
                        <a:pt x="52" y="61"/>
                        <a:pt x="49" y="67"/>
                      </a:cubicBezTo>
                      <a:cubicBezTo>
                        <a:pt x="6" y="153"/>
                        <a:pt x="6" y="153"/>
                        <a:pt x="6" y="153"/>
                      </a:cubicBezTo>
                      <a:cubicBezTo>
                        <a:pt x="3" y="160"/>
                        <a:pt x="0" y="172"/>
                        <a:pt x="0" y="179"/>
                      </a:cubicBezTo>
                      <a:cubicBezTo>
                        <a:pt x="0" y="262"/>
                        <a:pt x="0" y="262"/>
                        <a:pt x="0" y="262"/>
                      </a:cubicBezTo>
                      <a:cubicBezTo>
                        <a:pt x="0" y="270"/>
                        <a:pt x="4" y="280"/>
                        <a:pt x="10" y="285"/>
                      </a:cubicBezTo>
                      <a:cubicBezTo>
                        <a:pt x="18" y="294"/>
                        <a:pt x="18" y="294"/>
                        <a:pt x="18" y="294"/>
                      </a:cubicBezTo>
                      <a:cubicBezTo>
                        <a:pt x="21" y="297"/>
                        <a:pt x="27" y="300"/>
                        <a:pt x="33" y="302"/>
                      </a:cubicBezTo>
                      <a:cubicBezTo>
                        <a:pt x="45" y="271"/>
                        <a:pt x="75" y="248"/>
                        <a:pt x="110" y="248"/>
                      </a:cubicBezTo>
                      <a:cubicBezTo>
                        <a:pt x="146" y="248"/>
                        <a:pt x="176" y="271"/>
                        <a:pt x="188" y="303"/>
                      </a:cubicBezTo>
                      <a:cubicBezTo>
                        <a:pt x="281" y="303"/>
                        <a:pt x="281" y="303"/>
                        <a:pt x="281" y="303"/>
                      </a:cubicBezTo>
                      <a:cubicBezTo>
                        <a:pt x="292" y="271"/>
                        <a:pt x="323" y="248"/>
                        <a:pt x="358" y="248"/>
                      </a:cubicBezTo>
                      <a:cubicBezTo>
                        <a:pt x="393" y="248"/>
                        <a:pt x="423" y="270"/>
                        <a:pt x="435" y="301"/>
                      </a:cubicBezTo>
                      <a:cubicBezTo>
                        <a:pt x="439" y="298"/>
                        <a:pt x="441" y="294"/>
                        <a:pt x="441" y="289"/>
                      </a:cubicBezTo>
                      <a:cubicBezTo>
                        <a:pt x="441" y="14"/>
                        <a:pt x="441" y="14"/>
                        <a:pt x="441" y="14"/>
                      </a:cubicBezTo>
                      <a:cubicBezTo>
                        <a:pt x="441" y="6"/>
                        <a:pt x="435" y="0"/>
                        <a:pt x="427" y="0"/>
                      </a:cubicBezTo>
                      <a:close/>
                      <a:moveTo>
                        <a:pt x="138" y="165"/>
                      </a:moveTo>
                      <a:cubicBezTo>
                        <a:pt x="55" y="165"/>
                        <a:pt x="55" y="165"/>
                        <a:pt x="55" y="165"/>
                      </a:cubicBezTo>
                      <a:cubicBezTo>
                        <a:pt x="83" y="83"/>
                        <a:pt x="83" y="83"/>
                        <a:pt x="83" y="83"/>
                      </a:cubicBezTo>
                      <a:cubicBezTo>
                        <a:pt x="138" y="83"/>
                        <a:pt x="138" y="83"/>
                        <a:pt x="138" y="83"/>
                      </a:cubicBezTo>
                      <a:lnTo>
                        <a:pt x="138" y="1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20" name="Freeform 15"/>
              <p:cNvSpPr>
                <a:spLocks/>
              </p:cNvSpPr>
              <p:nvPr/>
            </p:nvSpPr>
            <p:spPr bwMode="auto">
              <a:xfrm rot="2455293">
                <a:off x="8098184" y="4074737"/>
                <a:ext cx="113520" cy="260383"/>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15"/>
              <p:cNvSpPr>
                <a:spLocks/>
              </p:cNvSpPr>
              <p:nvPr/>
            </p:nvSpPr>
            <p:spPr bwMode="auto">
              <a:xfrm rot="2455293">
                <a:off x="8907114" y="4214115"/>
                <a:ext cx="278018" cy="12931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15"/>
              <p:cNvSpPr>
                <a:spLocks/>
              </p:cNvSpPr>
              <p:nvPr/>
            </p:nvSpPr>
            <p:spPr bwMode="auto">
              <a:xfrm rot="2695720">
                <a:off x="8020761" y="4683027"/>
                <a:ext cx="278018" cy="12931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15"/>
              <p:cNvSpPr>
                <a:spLocks/>
              </p:cNvSpPr>
              <p:nvPr/>
            </p:nvSpPr>
            <p:spPr bwMode="auto">
              <a:xfrm rot="20202849">
                <a:off x="8759744" y="4618698"/>
                <a:ext cx="278018" cy="12931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125" name="Group 379"/>
              <p:cNvGrpSpPr/>
              <p:nvPr/>
            </p:nvGrpSpPr>
            <p:grpSpPr>
              <a:xfrm rot="6674000">
                <a:off x="7769158" y="4052320"/>
                <a:ext cx="202443" cy="178493"/>
                <a:chOff x="6026943" y="4020824"/>
                <a:chExt cx="554558" cy="488950"/>
              </a:xfrm>
            </p:grpSpPr>
            <p:sp>
              <p:nvSpPr>
                <p:cNvPr id="141" name="Freeform 59"/>
                <p:cNvSpPr>
                  <a:spLocks noEditPoints="1"/>
                </p:cNvSpPr>
                <p:nvPr/>
              </p:nvSpPr>
              <p:spPr bwMode="auto">
                <a:xfrm rot="15398962">
                  <a:off x="6096520" y="402479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2" name="Freeform 60"/>
                <p:cNvSpPr>
                  <a:spLocks/>
                </p:cNvSpPr>
                <p:nvPr/>
              </p:nvSpPr>
              <p:spPr bwMode="auto">
                <a:xfrm rot="15398962">
                  <a:off x="6074617" y="4058528"/>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60"/>
                <p:cNvSpPr>
                  <a:spLocks/>
                </p:cNvSpPr>
                <p:nvPr/>
              </p:nvSpPr>
              <p:spPr bwMode="auto">
                <a:xfrm rot="15398962">
                  <a:off x="6121917" y="4095316"/>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60"/>
                <p:cNvSpPr>
                  <a:spLocks/>
                </p:cNvSpPr>
                <p:nvPr/>
              </p:nvSpPr>
              <p:spPr bwMode="auto">
                <a:xfrm rot="15398962">
                  <a:off x="6026943" y="403145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26" name="Group 380"/>
              <p:cNvGrpSpPr/>
              <p:nvPr/>
            </p:nvGrpSpPr>
            <p:grpSpPr>
              <a:xfrm rot="6674000">
                <a:off x="8376419" y="4458568"/>
                <a:ext cx="202443" cy="178493"/>
                <a:chOff x="6026943" y="4020824"/>
                <a:chExt cx="554558" cy="488950"/>
              </a:xfrm>
            </p:grpSpPr>
            <p:sp>
              <p:nvSpPr>
                <p:cNvPr id="137" name="Freeform 59"/>
                <p:cNvSpPr>
                  <a:spLocks noEditPoints="1"/>
                </p:cNvSpPr>
                <p:nvPr/>
              </p:nvSpPr>
              <p:spPr bwMode="auto">
                <a:xfrm rot="15398962">
                  <a:off x="6096520" y="402479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Freeform 60"/>
                <p:cNvSpPr>
                  <a:spLocks/>
                </p:cNvSpPr>
                <p:nvPr/>
              </p:nvSpPr>
              <p:spPr bwMode="auto">
                <a:xfrm rot="15398962">
                  <a:off x="6074617" y="4058528"/>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60"/>
                <p:cNvSpPr>
                  <a:spLocks/>
                </p:cNvSpPr>
                <p:nvPr/>
              </p:nvSpPr>
              <p:spPr bwMode="auto">
                <a:xfrm rot="15398962">
                  <a:off x="6121917" y="4095316"/>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Freeform 60"/>
                <p:cNvSpPr>
                  <a:spLocks/>
                </p:cNvSpPr>
                <p:nvPr/>
              </p:nvSpPr>
              <p:spPr bwMode="auto">
                <a:xfrm rot="15398962">
                  <a:off x="6026943" y="403145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27" name="Group 381"/>
              <p:cNvGrpSpPr/>
              <p:nvPr/>
            </p:nvGrpSpPr>
            <p:grpSpPr>
              <a:xfrm rot="11248794">
                <a:off x="8832923" y="3888147"/>
                <a:ext cx="202443" cy="178493"/>
                <a:chOff x="6026943" y="4020824"/>
                <a:chExt cx="554558" cy="488950"/>
              </a:xfrm>
            </p:grpSpPr>
            <p:sp>
              <p:nvSpPr>
                <p:cNvPr id="133" name="Freeform 59"/>
                <p:cNvSpPr>
                  <a:spLocks noEditPoints="1"/>
                </p:cNvSpPr>
                <p:nvPr/>
              </p:nvSpPr>
              <p:spPr bwMode="auto">
                <a:xfrm rot="15398962">
                  <a:off x="6096520" y="402479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60"/>
                <p:cNvSpPr>
                  <a:spLocks/>
                </p:cNvSpPr>
                <p:nvPr/>
              </p:nvSpPr>
              <p:spPr bwMode="auto">
                <a:xfrm rot="15398962">
                  <a:off x="6074617" y="4058528"/>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60"/>
                <p:cNvSpPr>
                  <a:spLocks/>
                </p:cNvSpPr>
                <p:nvPr/>
              </p:nvSpPr>
              <p:spPr bwMode="auto">
                <a:xfrm rot="15398962">
                  <a:off x="6121917" y="4095316"/>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60"/>
                <p:cNvSpPr>
                  <a:spLocks/>
                </p:cNvSpPr>
                <p:nvPr/>
              </p:nvSpPr>
              <p:spPr bwMode="auto">
                <a:xfrm rot="15398962">
                  <a:off x="6026943" y="403145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28" name="Group 382"/>
              <p:cNvGrpSpPr/>
              <p:nvPr/>
            </p:nvGrpSpPr>
            <p:grpSpPr>
              <a:xfrm rot="18133946">
                <a:off x="9018149" y="4645251"/>
                <a:ext cx="202443" cy="178493"/>
                <a:chOff x="6026943" y="4020824"/>
                <a:chExt cx="554558" cy="488950"/>
              </a:xfrm>
            </p:grpSpPr>
            <p:sp>
              <p:nvSpPr>
                <p:cNvPr id="129" name="Freeform 59"/>
                <p:cNvSpPr>
                  <a:spLocks noEditPoints="1"/>
                </p:cNvSpPr>
                <p:nvPr/>
              </p:nvSpPr>
              <p:spPr bwMode="auto">
                <a:xfrm rot="15398962">
                  <a:off x="6096520" y="402479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15398962">
                  <a:off x="6074617" y="4058528"/>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1" name="Freeform 60"/>
                <p:cNvSpPr>
                  <a:spLocks/>
                </p:cNvSpPr>
                <p:nvPr/>
              </p:nvSpPr>
              <p:spPr bwMode="auto">
                <a:xfrm rot="15398962">
                  <a:off x="6121917" y="4095316"/>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2" name="Freeform 60"/>
                <p:cNvSpPr>
                  <a:spLocks/>
                </p:cNvSpPr>
                <p:nvPr/>
              </p:nvSpPr>
              <p:spPr bwMode="auto">
                <a:xfrm rot="15398962">
                  <a:off x="6026943" y="403145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88" name="Straight Connector 353"/>
            <p:cNvCxnSpPr/>
            <p:nvPr/>
          </p:nvCxnSpPr>
          <p:spPr>
            <a:xfrm flipH="1">
              <a:off x="8327594" y="1587582"/>
              <a:ext cx="700800"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354"/>
            <p:cNvCxnSpPr/>
            <p:nvPr/>
          </p:nvCxnSpPr>
          <p:spPr>
            <a:xfrm flipV="1">
              <a:off x="8327594" y="733079"/>
              <a:ext cx="0" cy="85450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355"/>
            <p:cNvCxnSpPr/>
            <p:nvPr/>
          </p:nvCxnSpPr>
          <p:spPr>
            <a:xfrm flipH="1">
              <a:off x="7425068" y="733079"/>
              <a:ext cx="902526" cy="267"/>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356"/>
            <p:cNvCxnSpPr/>
            <p:nvPr/>
          </p:nvCxnSpPr>
          <p:spPr>
            <a:xfrm flipH="1" flipV="1">
              <a:off x="9626665" y="4873826"/>
              <a:ext cx="3764" cy="126511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357"/>
            <p:cNvCxnSpPr/>
            <p:nvPr/>
          </p:nvCxnSpPr>
          <p:spPr>
            <a:xfrm flipV="1">
              <a:off x="9024295" y="1607011"/>
              <a:ext cx="4099" cy="477143"/>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358"/>
            <p:cNvCxnSpPr/>
            <p:nvPr/>
          </p:nvCxnSpPr>
          <p:spPr>
            <a:xfrm flipV="1">
              <a:off x="6066736" y="1566096"/>
              <a:ext cx="0" cy="85450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359"/>
            <p:cNvCxnSpPr/>
            <p:nvPr/>
          </p:nvCxnSpPr>
          <p:spPr>
            <a:xfrm flipH="1" flipV="1">
              <a:off x="4459499" y="2374716"/>
              <a:ext cx="1510337" cy="37657"/>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360"/>
            <p:cNvCxnSpPr/>
            <p:nvPr/>
          </p:nvCxnSpPr>
          <p:spPr>
            <a:xfrm flipV="1">
              <a:off x="3106367" y="3414454"/>
              <a:ext cx="0" cy="85450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361"/>
            <p:cNvCxnSpPr/>
            <p:nvPr/>
          </p:nvCxnSpPr>
          <p:spPr>
            <a:xfrm flipH="1">
              <a:off x="2555734" y="4305458"/>
              <a:ext cx="561866" cy="2448"/>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362"/>
            <p:cNvCxnSpPr/>
            <p:nvPr/>
          </p:nvCxnSpPr>
          <p:spPr>
            <a:xfrm flipV="1">
              <a:off x="2619414" y="4287003"/>
              <a:ext cx="0" cy="85450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363"/>
            <p:cNvCxnSpPr/>
            <p:nvPr/>
          </p:nvCxnSpPr>
          <p:spPr>
            <a:xfrm flipH="1">
              <a:off x="2570545" y="5211387"/>
              <a:ext cx="527648" cy="9359"/>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364"/>
            <p:cNvCxnSpPr/>
            <p:nvPr/>
          </p:nvCxnSpPr>
          <p:spPr>
            <a:xfrm flipH="1">
              <a:off x="6742711" y="5565957"/>
              <a:ext cx="1423438" cy="1027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365"/>
            <p:cNvCxnSpPr/>
            <p:nvPr/>
          </p:nvCxnSpPr>
          <p:spPr>
            <a:xfrm flipV="1">
              <a:off x="8166149" y="5538047"/>
              <a:ext cx="0" cy="55156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366"/>
            <p:cNvCxnSpPr/>
            <p:nvPr/>
          </p:nvCxnSpPr>
          <p:spPr>
            <a:xfrm flipH="1">
              <a:off x="8158945" y="6084475"/>
              <a:ext cx="1423438" cy="1027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6" name="TextBox 338"/>
          <p:cNvSpPr txBox="1"/>
          <p:nvPr/>
        </p:nvSpPr>
        <p:spPr>
          <a:xfrm>
            <a:off x="67026" y="892678"/>
            <a:ext cx="9076974" cy="954107"/>
          </a:xfrm>
          <a:prstGeom prst="rect">
            <a:avLst/>
          </a:prstGeom>
          <a:noFill/>
        </p:spPr>
        <p:txBody>
          <a:bodyPr wrap="square" rtlCol="0">
            <a:spAutoFit/>
          </a:bodyPr>
          <a:lstStyle/>
          <a:p>
            <a:r>
              <a:rPr lang="en-US" altLang="zh-CN" sz="2800" i="1" u="sng" dirty="0">
                <a:solidFill>
                  <a:schemeClr val="accent5"/>
                </a:solidFill>
              </a:rPr>
              <a:t>Vastly varied </a:t>
            </a:r>
            <a:r>
              <a:rPr lang="en-US" altLang="zh-CN" sz="2800" u="sng" dirty="0"/>
              <a:t>Physical processes with </a:t>
            </a:r>
            <a:r>
              <a:rPr lang="en-US" altLang="zh-CN" sz="2800" i="1" u="sng" dirty="0">
                <a:solidFill>
                  <a:srgbClr val="C00000"/>
                </a:solidFill>
              </a:rPr>
              <a:t>heterogenous</a:t>
            </a:r>
            <a:r>
              <a:rPr lang="en-US" altLang="zh-CN" sz="2800" u="sng" dirty="0"/>
              <a:t> underlying evolving mechanism</a:t>
            </a:r>
            <a:endParaRPr lang="id-ID" sz="2800" u="sng" dirty="0"/>
          </a:p>
        </p:txBody>
      </p:sp>
      <p:sp>
        <p:nvSpPr>
          <p:cNvPr id="437" name="TextBox 690"/>
          <p:cNvSpPr txBox="1"/>
          <p:nvPr/>
        </p:nvSpPr>
        <p:spPr>
          <a:xfrm>
            <a:off x="741157" y="4996456"/>
            <a:ext cx="1883749" cy="338554"/>
          </a:xfrm>
          <a:prstGeom prst="rect">
            <a:avLst/>
          </a:prstGeom>
          <a:noFill/>
        </p:spPr>
        <p:txBody>
          <a:bodyPr wrap="none" rtlCol="0">
            <a:spAutoFit/>
          </a:bodyPr>
          <a:lstStyle/>
          <a:p>
            <a:r>
              <a:rPr lang="en-US" sz="1600" dirty="0">
                <a:solidFill>
                  <a:srgbClr val="FF0000"/>
                </a:solidFill>
              </a:rPr>
              <a:t>Smart Health Care</a:t>
            </a:r>
          </a:p>
        </p:txBody>
      </p:sp>
      <p:sp>
        <p:nvSpPr>
          <p:cNvPr id="438" name="TextBox 691"/>
          <p:cNvSpPr txBox="1"/>
          <p:nvPr/>
        </p:nvSpPr>
        <p:spPr>
          <a:xfrm>
            <a:off x="-53472" y="2358190"/>
            <a:ext cx="2032000" cy="830997"/>
          </a:xfrm>
          <a:prstGeom prst="rect">
            <a:avLst/>
          </a:prstGeom>
          <a:noFill/>
        </p:spPr>
        <p:txBody>
          <a:bodyPr wrap="square" rtlCol="0">
            <a:spAutoFit/>
          </a:bodyPr>
          <a:lstStyle/>
          <a:p>
            <a:pPr algn="ctr"/>
            <a:r>
              <a:rPr lang="en-US" sz="1600" dirty="0">
                <a:solidFill>
                  <a:srgbClr val="FF0000"/>
                </a:solidFill>
              </a:rPr>
              <a:t>Smart Cities &amp; Disaster Response Systems</a:t>
            </a:r>
          </a:p>
        </p:txBody>
      </p:sp>
      <p:sp>
        <p:nvSpPr>
          <p:cNvPr id="439" name="TextBox 692"/>
          <p:cNvSpPr txBox="1"/>
          <p:nvPr/>
        </p:nvSpPr>
        <p:spPr>
          <a:xfrm>
            <a:off x="5911898" y="1882274"/>
            <a:ext cx="2431675" cy="338554"/>
          </a:xfrm>
          <a:prstGeom prst="rect">
            <a:avLst/>
          </a:prstGeom>
          <a:noFill/>
        </p:spPr>
        <p:txBody>
          <a:bodyPr wrap="none" rtlCol="0">
            <a:spAutoFit/>
          </a:bodyPr>
          <a:lstStyle/>
          <a:p>
            <a:r>
              <a:rPr lang="en-US" sz="1600" dirty="0">
                <a:solidFill>
                  <a:srgbClr val="FF0000"/>
                </a:solidFill>
              </a:rPr>
              <a:t>Intelligent Transportation</a:t>
            </a:r>
          </a:p>
        </p:txBody>
      </p:sp>
      <p:sp>
        <p:nvSpPr>
          <p:cNvPr id="440" name="TextBox 693"/>
          <p:cNvSpPr txBox="1"/>
          <p:nvPr/>
        </p:nvSpPr>
        <p:spPr>
          <a:xfrm>
            <a:off x="7522103" y="3737530"/>
            <a:ext cx="1642939" cy="584776"/>
          </a:xfrm>
          <a:prstGeom prst="rect">
            <a:avLst/>
          </a:prstGeom>
          <a:noFill/>
        </p:spPr>
        <p:txBody>
          <a:bodyPr wrap="square" rtlCol="0">
            <a:spAutoFit/>
          </a:bodyPr>
          <a:lstStyle/>
          <a:p>
            <a:pPr algn="ctr"/>
            <a:r>
              <a:rPr lang="en-US" sz="1600" dirty="0">
                <a:solidFill>
                  <a:srgbClr val="FF0000"/>
                </a:solidFill>
              </a:rPr>
              <a:t>Energy and Sustainability</a:t>
            </a:r>
          </a:p>
        </p:txBody>
      </p:sp>
      <p:sp>
        <p:nvSpPr>
          <p:cNvPr id="442" name="TextBox 168"/>
          <p:cNvSpPr txBox="1"/>
          <p:nvPr/>
        </p:nvSpPr>
        <p:spPr>
          <a:xfrm>
            <a:off x="2823309" y="6037703"/>
            <a:ext cx="3556102" cy="523220"/>
          </a:xfrm>
          <a:prstGeom prst="rect">
            <a:avLst/>
          </a:prstGeom>
          <a:noFill/>
        </p:spPr>
        <p:txBody>
          <a:bodyPr wrap="none" rtlCol="0">
            <a:spAutoFit/>
          </a:bodyPr>
          <a:lstStyle/>
          <a:p>
            <a:r>
              <a:rPr lang="en-US" altLang="zh-CN" sz="2800" dirty="0">
                <a:solidFill>
                  <a:schemeClr val="accent5"/>
                </a:solidFill>
              </a:rPr>
              <a:t>Cyber-physical Systems</a:t>
            </a:r>
            <a:endParaRPr lang="id-ID" sz="2800" dirty="0">
              <a:solidFill>
                <a:schemeClr val="accent5"/>
              </a:solidFill>
            </a:endParaRPr>
          </a:p>
        </p:txBody>
      </p:sp>
    </p:spTree>
    <p:extLst>
      <p:ext uri="{BB962C8B-B14F-4D97-AF65-F5344CB8AC3E}">
        <p14:creationId xmlns:p14="http://schemas.microsoft.com/office/powerpoint/2010/main" val="24750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1000"/>
                                        <p:tgtEl>
                                          <p:spTgt spid="436"/>
                                        </p:tgtEl>
                                      </p:cBhvr>
                                    </p:animEffect>
                                    <p:anim calcmode="lin" valueType="num">
                                      <p:cBhvr>
                                        <p:cTn id="8" dur="1000" fill="hold"/>
                                        <p:tgtEl>
                                          <p:spTgt spid="436"/>
                                        </p:tgtEl>
                                        <p:attrNameLst>
                                          <p:attrName>ppt_x</p:attrName>
                                        </p:attrNameLst>
                                      </p:cBhvr>
                                      <p:tavLst>
                                        <p:tav tm="0">
                                          <p:val>
                                            <p:strVal val="#ppt_x"/>
                                          </p:val>
                                        </p:tav>
                                        <p:tav tm="100000">
                                          <p:val>
                                            <p:strVal val="#ppt_x"/>
                                          </p:val>
                                        </p:tav>
                                      </p:tavLst>
                                    </p:anim>
                                    <p:anim calcmode="lin" valueType="num">
                                      <p:cBhvr>
                                        <p:cTn id="9" dur="1000" fill="hold"/>
                                        <p:tgtEl>
                                          <p:spTgt spid="4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lide Number Placeholder 50"/>
          <p:cNvSpPr>
            <a:spLocks noGrp="1"/>
          </p:cNvSpPr>
          <p:nvPr>
            <p:ph type="sldNum" sz="quarter" idx="12"/>
          </p:nvPr>
        </p:nvSpPr>
        <p:spPr/>
        <p:txBody>
          <a:bodyPr/>
          <a:lstStyle/>
          <a:p>
            <a:fld id="{929874C7-10E7-490D-B9F0-6C8187C22D83}" type="slidenum">
              <a:rPr lang="en-US" smtClean="0"/>
              <a:t>50</a:t>
            </a:fld>
            <a:endParaRPr lang="en-US"/>
          </a:p>
        </p:txBody>
      </p:sp>
      <p:sp>
        <p:nvSpPr>
          <p:cNvPr id="76" name="Title 2"/>
          <p:cNvSpPr>
            <a:spLocks noGrp="1"/>
          </p:cNvSpPr>
          <p:nvPr>
            <p:ph type="title"/>
          </p:nvPr>
        </p:nvSpPr>
        <p:spPr>
          <a:xfrm>
            <a:off x="0" y="-75755"/>
            <a:ext cx="9011286" cy="908882"/>
          </a:xfrm>
        </p:spPr>
        <p:txBody>
          <a:bodyPr>
            <a:noAutofit/>
          </a:bodyPr>
          <a:lstStyle/>
          <a:p>
            <a:r>
              <a:rPr lang="en-US" dirty="0"/>
              <a:t>Example: Precise/Personalized medicine</a:t>
            </a:r>
          </a:p>
        </p:txBody>
      </p:sp>
      <p:pic>
        <p:nvPicPr>
          <p:cNvPr id="2" name="图片 1"/>
          <p:cNvPicPr>
            <a:picLocks noChangeAspect="1"/>
          </p:cNvPicPr>
          <p:nvPr/>
        </p:nvPicPr>
        <p:blipFill>
          <a:blip r:embed="rId3"/>
          <a:stretch>
            <a:fillRect/>
          </a:stretch>
        </p:blipFill>
        <p:spPr>
          <a:xfrm>
            <a:off x="77873" y="945709"/>
            <a:ext cx="6923228" cy="2065494"/>
          </a:xfrm>
          <a:prstGeom prst="rect">
            <a:avLst/>
          </a:prstGeom>
        </p:spPr>
      </p:pic>
      <p:pic>
        <p:nvPicPr>
          <p:cNvPr id="3" name="图片 2"/>
          <p:cNvPicPr>
            <a:picLocks noChangeAspect="1"/>
          </p:cNvPicPr>
          <p:nvPr/>
        </p:nvPicPr>
        <p:blipFill>
          <a:blip r:embed="rId4"/>
          <a:stretch>
            <a:fillRect/>
          </a:stretch>
        </p:blipFill>
        <p:spPr>
          <a:xfrm>
            <a:off x="347662" y="3100408"/>
            <a:ext cx="7396163" cy="2362756"/>
          </a:xfrm>
          <a:prstGeom prst="rect">
            <a:avLst/>
          </a:prstGeom>
        </p:spPr>
      </p:pic>
      <p:pic>
        <p:nvPicPr>
          <p:cNvPr id="4" name="图片 3"/>
          <p:cNvPicPr>
            <a:picLocks noChangeAspect="1"/>
          </p:cNvPicPr>
          <p:nvPr/>
        </p:nvPicPr>
        <p:blipFill>
          <a:blip r:embed="rId5"/>
          <a:stretch>
            <a:fillRect/>
          </a:stretch>
        </p:blipFill>
        <p:spPr>
          <a:xfrm>
            <a:off x="2243455" y="1208808"/>
            <a:ext cx="4524375" cy="266700"/>
          </a:xfrm>
          <a:prstGeom prst="rect">
            <a:avLst/>
          </a:prstGeom>
        </p:spPr>
      </p:pic>
      <p:cxnSp>
        <p:nvCxnSpPr>
          <p:cNvPr id="84" name="Straight Connector 164"/>
          <p:cNvCxnSpPr/>
          <p:nvPr/>
        </p:nvCxnSpPr>
        <p:spPr>
          <a:xfrm flipV="1">
            <a:off x="3438525" y="2514600"/>
            <a:ext cx="2895600" cy="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164"/>
          <p:cNvCxnSpPr/>
          <p:nvPr/>
        </p:nvCxnSpPr>
        <p:spPr>
          <a:xfrm flipV="1">
            <a:off x="5629275" y="3904390"/>
            <a:ext cx="895350" cy="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164"/>
          <p:cNvCxnSpPr/>
          <p:nvPr/>
        </p:nvCxnSpPr>
        <p:spPr>
          <a:xfrm flipV="1">
            <a:off x="5629275" y="5066440"/>
            <a:ext cx="895350" cy="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164"/>
          <p:cNvCxnSpPr/>
          <p:nvPr/>
        </p:nvCxnSpPr>
        <p:spPr>
          <a:xfrm flipV="1">
            <a:off x="5774712" y="1414150"/>
            <a:ext cx="895350" cy="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164"/>
          <p:cNvCxnSpPr/>
          <p:nvPr/>
        </p:nvCxnSpPr>
        <p:spPr>
          <a:xfrm flipV="1">
            <a:off x="478812" y="1421090"/>
            <a:ext cx="895350" cy="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4661590" y="5605686"/>
            <a:ext cx="4016944" cy="707886"/>
          </a:xfrm>
          <a:prstGeom prst="rect">
            <a:avLst/>
          </a:prstGeom>
          <a:noFill/>
        </p:spPr>
        <p:txBody>
          <a:bodyPr wrap="square" rtlCol="0">
            <a:spAutoFit/>
          </a:bodyPr>
          <a:lstStyle/>
          <a:p>
            <a:r>
              <a:rPr lang="en-US" sz="2000" b="1" i="1" u="sng" dirty="0">
                <a:solidFill>
                  <a:srgbClr val="C00000"/>
                </a:solidFill>
              </a:rPr>
              <a:t>100</a:t>
            </a:r>
            <a:r>
              <a:rPr lang="en-US" sz="2000" b="1" i="1" u="sng" dirty="0"/>
              <a:t> to </a:t>
            </a:r>
            <a:r>
              <a:rPr lang="en-US" sz="2000" b="1" i="1" u="sng" dirty="0">
                <a:solidFill>
                  <a:srgbClr val="C00000"/>
                </a:solidFill>
              </a:rPr>
              <a:t>1,000</a:t>
            </a:r>
            <a:r>
              <a:rPr lang="en-US" sz="2000" b="1" i="1" u="sng" dirty="0"/>
              <a:t> times </a:t>
            </a:r>
            <a:r>
              <a:rPr lang="en-US" sz="2000" b="1" i="1" u="sng" dirty="0">
                <a:solidFill>
                  <a:srgbClr val="C00000"/>
                </a:solidFill>
              </a:rPr>
              <a:t>greater</a:t>
            </a:r>
            <a:r>
              <a:rPr lang="en-US" sz="2000" b="1" i="1" u="sng" dirty="0"/>
              <a:t> than the computing power we have by then </a:t>
            </a:r>
          </a:p>
        </p:txBody>
      </p:sp>
      <p:sp>
        <p:nvSpPr>
          <p:cNvPr id="97" name="TextBox 170"/>
          <p:cNvSpPr txBox="1"/>
          <p:nvPr/>
        </p:nvSpPr>
        <p:spPr>
          <a:xfrm>
            <a:off x="347662" y="5552369"/>
            <a:ext cx="5008306" cy="584775"/>
          </a:xfrm>
          <a:prstGeom prst="rect">
            <a:avLst/>
          </a:prstGeom>
          <a:noFill/>
        </p:spPr>
        <p:txBody>
          <a:bodyPr wrap="square" rtlCol="0">
            <a:spAutoFit/>
          </a:bodyPr>
          <a:lstStyle/>
          <a:p>
            <a:r>
              <a:rPr lang="en-US" sz="1600" dirty="0">
                <a:solidFill>
                  <a:srgbClr val="C00000"/>
                </a:solidFill>
              </a:rPr>
              <a:t>Storage :  ~40EB</a:t>
            </a:r>
          </a:p>
          <a:p>
            <a:r>
              <a:rPr lang="en-US" sz="1600" dirty="0">
                <a:solidFill>
                  <a:srgbClr val="C00000"/>
                </a:solidFill>
              </a:rPr>
              <a:t>Processing: ~10,000 Trillion CPU hours</a:t>
            </a:r>
            <a:endParaRPr lang="id-ID" sz="1600" dirty="0">
              <a:solidFill>
                <a:srgbClr val="C00000"/>
              </a:solidFill>
            </a:endParaRPr>
          </a:p>
        </p:txBody>
      </p:sp>
      <p:sp>
        <p:nvSpPr>
          <p:cNvPr id="99" name="TextBox 170"/>
          <p:cNvSpPr txBox="1"/>
          <p:nvPr/>
        </p:nvSpPr>
        <p:spPr>
          <a:xfrm>
            <a:off x="347662" y="6129057"/>
            <a:ext cx="5008306" cy="584775"/>
          </a:xfrm>
          <a:prstGeom prst="rect">
            <a:avLst/>
          </a:prstGeom>
          <a:noFill/>
        </p:spPr>
        <p:txBody>
          <a:bodyPr wrap="square" rtlCol="0">
            <a:spAutoFit/>
          </a:bodyPr>
          <a:lstStyle/>
          <a:p>
            <a:r>
              <a:rPr lang="en-US" sz="1600" dirty="0">
                <a:solidFill>
                  <a:srgbClr val="C00000"/>
                </a:solidFill>
              </a:rPr>
              <a:t>EB=10</a:t>
            </a:r>
            <a:r>
              <a:rPr lang="en-US" sz="1600" baseline="30000" dirty="0">
                <a:solidFill>
                  <a:srgbClr val="C00000"/>
                </a:solidFill>
              </a:rPr>
              <a:t>18</a:t>
            </a:r>
            <a:r>
              <a:rPr lang="en-US" sz="1600" dirty="0">
                <a:solidFill>
                  <a:srgbClr val="C00000"/>
                </a:solidFill>
              </a:rPr>
              <a:t> Bytes= 1 Billion GB</a:t>
            </a:r>
          </a:p>
          <a:p>
            <a:r>
              <a:rPr lang="en-US" sz="1600" dirty="0">
                <a:solidFill>
                  <a:srgbClr val="C00000"/>
                </a:solidFill>
              </a:rPr>
              <a:t>1PB=0.001 EB</a:t>
            </a:r>
            <a:endParaRPr lang="id-ID" sz="1600" dirty="0">
              <a:solidFill>
                <a:srgbClr val="C00000"/>
              </a:solidFill>
            </a:endParaRPr>
          </a:p>
        </p:txBody>
      </p:sp>
    </p:spTree>
    <p:extLst>
      <p:ext uri="{BB962C8B-B14F-4D97-AF65-F5344CB8AC3E}">
        <p14:creationId xmlns:p14="http://schemas.microsoft.com/office/powerpoint/2010/main" val="370504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1000"/>
                                        <p:tgtEl>
                                          <p:spTgt spid="87"/>
                                        </p:tgtEl>
                                      </p:cBhvr>
                                    </p:animEffect>
                                    <p:anim calcmode="lin" valueType="num">
                                      <p:cBhvr>
                                        <p:cTn id="15" dur="1000" fill="hold"/>
                                        <p:tgtEl>
                                          <p:spTgt spid="87"/>
                                        </p:tgtEl>
                                        <p:attrNameLst>
                                          <p:attrName>ppt_x</p:attrName>
                                        </p:attrNameLst>
                                      </p:cBhvr>
                                      <p:tavLst>
                                        <p:tav tm="0">
                                          <p:val>
                                            <p:strVal val="#ppt_x"/>
                                          </p:val>
                                        </p:tav>
                                        <p:tav tm="100000">
                                          <p:val>
                                            <p:strVal val="#ppt_x"/>
                                          </p:val>
                                        </p:tav>
                                      </p:tavLst>
                                    </p:anim>
                                    <p:anim calcmode="lin" valueType="num">
                                      <p:cBhvr>
                                        <p:cTn id="1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1000"/>
                                        <p:tgtEl>
                                          <p:spTgt spid="91"/>
                                        </p:tgtEl>
                                      </p:cBhvr>
                                    </p:animEffect>
                                    <p:anim calcmode="lin" valueType="num">
                                      <p:cBhvr>
                                        <p:cTn id="22" dur="1000" fill="hold"/>
                                        <p:tgtEl>
                                          <p:spTgt spid="91"/>
                                        </p:tgtEl>
                                        <p:attrNameLst>
                                          <p:attrName>ppt_x</p:attrName>
                                        </p:attrNameLst>
                                      </p:cBhvr>
                                      <p:tavLst>
                                        <p:tav tm="0">
                                          <p:val>
                                            <p:strVal val="#ppt_x"/>
                                          </p:val>
                                        </p:tav>
                                        <p:tav tm="100000">
                                          <p:val>
                                            <p:strVal val="#ppt_x"/>
                                          </p:val>
                                        </p:tav>
                                      </p:tavLst>
                                    </p:anim>
                                    <p:anim calcmode="lin" valueType="num">
                                      <p:cBhvr>
                                        <p:cTn id="23"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1000"/>
                                        <p:tgtEl>
                                          <p:spTgt spid="94"/>
                                        </p:tgtEl>
                                      </p:cBhvr>
                                    </p:animEffect>
                                    <p:anim calcmode="lin" valueType="num">
                                      <p:cBhvr>
                                        <p:cTn id="29" dur="1000" fill="hold"/>
                                        <p:tgtEl>
                                          <p:spTgt spid="94"/>
                                        </p:tgtEl>
                                        <p:attrNameLst>
                                          <p:attrName>ppt_x</p:attrName>
                                        </p:attrNameLst>
                                      </p:cBhvr>
                                      <p:tavLst>
                                        <p:tav tm="0">
                                          <p:val>
                                            <p:strVal val="#ppt_x"/>
                                          </p:val>
                                        </p:tav>
                                        <p:tav tm="100000">
                                          <p:val>
                                            <p:strVal val="#ppt_x"/>
                                          </p:val>
                                        </p:tav>
                                      </p:tavLst>
                                    </p:anim>
                                    <p:anim calcmode="lin" valueType="num">
                                      <p:cBhvr>
                                        <p:cTn id="30"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1000"/>
                                        <p:tgtEl>
                                          <p:spTgt spid="95"/>
                                        </p:tgtEl>
                                      </p:cBhvr>
                                    </p:animEffect>
                                    <p:anim calcmode="lin" valueType="num">
                                      <p:cBhvr>
                                        <p:cTn id="36" dur="1000" fill="hold"/>
                                        <p:tgtEl>
                                          <p:spTgt spid="95"/>
                                        </p:tgtEl>
                                        <p:attrNameLst>
                                          <p:attrName>ppt_x</p:attrName>
                                        </p:attrNameLst>
                                      </p:cBhvr>
                                      <p:tavLst>
                                        <p:tav tm="0">
                                          <p:val>
                                            <p:strVal val="#ppt_x"/>
                                          </p:val>
                                        </p:tav>
                                        <p:tav tm="100000">
                                          <p:val>
                                            <p:strVal val="#ppt_x"/>
                                          </p:val>
                                        </p:tav>
                                      </p:tavLst>
                                    </p:anim>
                                    <p:anim calcmode="lin" valueType="num">
                                      <p:cBhvr>
                                        <p:cTn id="37"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1000"/>
                                        <p:tgtEl>
                                          <p:spTgt spid="97"/>
                                        </p:tgtEl>
                                      </p:cBhvr>
                                    </p:animEffect>
                                    <p:anim calcmode="lin" valueType="num">
                                      <p:cBhvr>
                                        <p:cTn id="43" dur="1000" fill="hold"/>
                                        <p:tgtEl>
                                          <p:spTgt spid="97"/>
                                        </p:tgtEl>
                                        <p:attrNameLst>
                                          <p:attrName>ppt_x</p:attrName>
                                        </p:attrNameLst>
                                      </p:cBhvr>
                                      <p:tavLst>
                                        <p:tav tm="0">
                                          <p:val>
                                            <p:strVal val="#ppt_x"/>
                                          </p:val>
                                        </p:tav>
                                        <p:tav tm="100000">
                                          <p:val>
                                            <p:strVal val="#ppt_x"/>
                                          </p:val>
                                        </p:tav>
                                      </p:tavLst>
                                    </p:anim>
                                    <p:anim calcmode="lin" valueType="num">
                                      <p:cBhvr>
                                        <p:cTn id="44"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1000"/>
                                        <p:tgtEl>
                                          <p:spTgt spid="99"/>
                                        </p:tgtEl>
                                      </p:cBhvr>
                                    </p:animEffect>
                                    <p:anim calcmode="lin" valueType="num">
                                      <p:cBhvr>
                                        <p:cTn id="50" dur="1000" fill="hold"/>
                                        <p:tgtEl>
                                          <p:spTgt spid="99"/>
                                        </p:tgtEl>
                                        <p:attrNameLst>
                                          <p:attrName>ppt_x</p:attrName>
                                        </p:attrNameLst>
                                      </p:cBhvr>
                                      <p:tavLst>
                                        <p:tav tm="0">
                                          <p:val>
                                            <p:strVal val="#ppt_x"/>
                                          </p:val>
                                        </p:tav>
                                        <p:tav tm="100000">
                                          <p:val>
                                            <p:strVal val="#ppt_x"/>
                                          </p:val>
                                        </p:tav>
                                      </p:tavLst>
                                    </p:anim>
                                    <p:anim calcmode="lin" valueType="num">
                                      <p:cBhvr>
                                        <p:cTn id="51"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2714" y="-38100"/>
            <a:ext cx="9011286" cy="908882"/>
          </a:xfrm>
        </p:spPr>
        <p:txBody>
          <a:bodyPr>
            <a:noAutofit/>
          </a:bodyPr>
          <a:lstStyle/>
          <a:p>
            <a:r>
              <a:rPr lang="en-US" dirty="0"/>
              <a:t>Demanding needs: </a:t>
            </a:r>
            <a:r>
              <a:rPr lang="en-US" i="1" dirty="0"/>
              <a:t>Not</a:t>
            </a:r>
            <a:r>
              <a:rPr lang="en-US" dirty="0"/>
              <a:t> a projection into 2025</a:t>
            </a:r>
          </a:p>
        </p:txBody>
      </p:sp>
      <p:sp>
        <p:nvSpPr>
          <p:cNvPr id="51" name="Slide Number Placeholder 50"/>
          <p:cNvSpPr>
            <a:spLocks noGrp="1"/>
          </p:cNvSpPr>
          <p:nvPr>
            <p:ph type="sldNum" sz="quarter" idx="12"/>
          </p:nvPr>
        </p:nvSpPr>
        <p:spPr>
          <a:xfrm>
            <a:off x="6407150" y="6330951"/>
            <a:ext cx="2057400" cy="365125"/>
          </a:xfrm>
        </p:spPr>
        <p:txBody>
          <a:bodyPr/>
          <a:lstStyle/>
          <a:p>
            <a:fld id="{929874C7-10E7-490D-B9F0-6C8187C22D83}" type="slidenum">
              <a:rPr lang="en-US" smtClean="0"/>
              <a:t>51</a:t>
            </a:fld>
            <a:endParaRPr lang="en-US"/>
          </a:p>
        </p:txBody>
      </p:sp>
      <p:pic>
        <p:nvPicPr>
          <p:cNvPr id="2" name="图片 1"/>
          <p:cNvPicPr>
            <a:picLocks noChangeAspect="1"/>
          </p:cNvPicPr>
          <p:nvPr/>
        </p:nvPicPr>
        <p:blipFill>
          <a:blip r:embed="rId3"/>
          <a:stretch>
            <a:fillRect/>
          </a:stretch>
        </p:blipFill>
        <p:spPr>
          <a:xfrm>
            <a:off x="49127" y="4996232"/>
            <a:ext cx="4681657" cy="1311273"/>
          </a:xfrm>
          <a:prstGeom prst="rect">
            <a:avLst/>
          </a:prstGeom>
        </p:spPr>
      </p:pic>
      <p:sp>
        <p:nvSpPr>
          <p:cNvPr id="5" name="内容占位符 1"/>
          <p:cNvSpPr>
            <a:spLocks noGrp="1"/>
          </p:cNvSpPr>
          <p:nvPr>
            <p:ph idx="1"/>
          </p:nvPr>
        </p:nvSpPr>
        <p:spPr>
          <a:xfrm>
            <a:off x="66357" y="1214947"/>
            <a:ext cx="9144000" cy="481652"/>
          </a:xfrm>
        </p:spPr>
        <p:txBody>
          <a:bodyPr>
            <a:normAutofit/>
          </a:bodyPr>
          <a:lstStyle/>
          <a:p>
            <a:r>
              <a:rPr lang="en-US" sz="2400" b="1" dirty="0"/>
              <a:t>Example in Precise medicine: </a:t>
            </a:r>
            <a:r>
              <a:rPr lang="en-US" sz="2400" b="1" dirty="0" err="1"/>
              <a:t>illumina</a:t>
            </a:r>
            <a:r>
              <a:rPr lang="en-US" sz="2400" b="1" dirty="0"/>
              <a:t> High </a:t>
            </a:r>
            <a:r>
              <a:rPr lang="en-US" sz="2400" b="1" dirty="0" err="1"/>
              <a:t>Seq</a:t>
            </a:r>
            <a:r>
              <a:rPr lang="en-US" sz="2400" b="1" dirty="0"/>
              <a:t> X sequencer system </a:t>
            </a:r>
            <a:endParaRPr lang="en-US" sz="2400" dirty="0"/>
          </a:p>
        </p:txBody>
      </p:sp>
      <p:sp>
        <p:nvSpPr>
          <p:cNvPr id="32" name="内容占位符 1"/>
          <p:cNvSpPr txBox="1">
            <a:spLocks/>
          </p:cNvSpPr>
          <p:nvPr/>
        </p:nvSpPr>
        <p:spPr>
          <a:xfrm>
            <a:off x="66357" y="1696599"/>
            <a:ext cx="9144000" cy="481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Most advanced short-read sequencer to date </a:t>
            </a:r>
            <a:endParaRPr lang="en-US" sz="2400" dirty="0"/>
          </a:p>
        </p:txBody>
      </p:sp>
      <p:sp>
        <p:nvSpPr>
          <p:cNvPr id="33" name="内容占位符 1"/>
          <p:cNvSpPr txBox="1">
            <a:spLocks/>
          </p:cNvSpPr>
          <p:nvPr/>
        </p:nvSpPr>
        <p:spPr>
          <a:xfrm>
            <a:off x="66357" y="2256624"/>
            <a:ext cx="9144000" cy="481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Raw sequenced data with coverage 30X</a:t>
            </a:r>
            <a:endParaRPr lang="en-US" sz="2400" dirty="0"/>
          </a:p>
        </p:txBody>
      </p:sp>
      <p:sp>
        <p:nvSpPr>
          <p:cNvPr id="34" name="Rectangle 16"/>
          <p:cNvSpPr/>
          <p:nvPr/>
        </p:nvSpPr>
        <p:spPr>
          <a:xfrm>
            <a:off x="11272" y="3154663"/>
            <a:ext cx="3058885" cy="130682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sz="2400"/>
          </a:p>
        </p:txBody>
      </p:sp>
      <p:sp>
        <p:nvSpPr>
          <p:cNvPr id="35" name="Rectangle 21"/>
          <p:cNvSpPr/>
          <p:nvPr/>
        </p:nvSpPr>
        <p:spPr>
          <a:xfrm>
            <a:off x="11272" y="2826040"/>
            <a:ext cx="3058885"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36" name="Rectangle 22"/>
          <p:cNvSpPr/>
          <p:nvPr/>
        </p:nvSpPr>
        <p:spPr>
          <a:xfrm>
            <a:off x="11272" y="2806320"/>
            <a:ext cx="3058885" cy="3483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sz="2400"/>
          </a:p>
        </p:txBody>
      </p:sp>
      <p:sp>
        <p:nvSpPr>
          <p:cNvPr id="37" name="TextBox 23"/>
          <p:cNvSpPr txBox="1"/>
          <p:nvPr/>
        </p:nvSpPr>
        <p:spPr>
          <a:xfrm>
            <a:off x="506044" y="2826039"/>
            <a:ext cx="2069349" cy="318100"/>
          </a:xfrm>
          <a:prstGeom prst="rect">
            <a:avLst/>
          </a:prstGeom>
          <a:noFill/>
        </p:spPr>
        <p:txBody>
          <a:bodyPr wrap="none" rtlCol="0">
            <a:spAutoFit/>
          </a:bodyPr>
          <a:lstStyle/>
          <a:p>
            <a:pPr algn="ctr"/>
            <a:r>
              <a:rPr lang="en-US" sz="1467" dirty="0">
                <a:solidFill>
                  <a:schemeClr val="bg1"/>
                </a:solidFill>
              </a:rPr>
              <a:t>Raw whole genome data</a:t>
            </a:r>
            <a:endParaRPr lang="id-ID" sz="1467" dirty="0">
              <a:solidFill>
                <a:schemeClr val="bg1"/>
              </a:solidFill>
            </a:endParaRPr>
          </a:p>
        </p:txBody>
      </p:sp>
      <p:sp>
        <p:nvSpPr>
          <p:cNvPr id="38" name="TextBox 24"/>
          <p:cNvSpPr txBox="1"/>
          <p:nvPr/>
        </p:nvSpPr>
        <p:spPr>
          <a:xfrm>
            <a:off x="34534" y="3109298"/>
            <a:ext cx="3012364" cy="1077218"/>
          </a:xfrm>
          <a:prstGeom prst="rect">
            <a:avLst/>
          </a:prstGeom>
          <a:noFill/>
        </p:spPr>
        <p:txBody>
          <a:bodyPr wrap="none" rtlCol="0">
            <a:spAutoFit/>
          </a:bodyPr>
          <a:lstStyle/>
          <a:p>
            <a:pPr algn="ctr"/>
            <a:r>
              <a:rPr lang="en-US" sz="6400" b="1" dirty="0">
                <a:solidFill>
                  <a:schemeClr val="bg1"/>
                </a:solidFill>
              </a:rPr>
              <a:t>&gt;</a:t>
            </a:r>
            <a:r>
              <a:rPr lang="id-ID" sz="6400" b="1" dirty="0">
                <a:solidFill>
                  <a:schemeClr val="bg1"/>
                </a:solidFill>
              </a:rPr>
              <a:t>1</a:t>
            </a:r>
            <a:r>
              <a:rPr lang="en-US" sz="6400" b="1" dirty="0">
                <a:solidFill>
                  <a:schemeClr val="bg1"/>
                </a:solidFill>
              </a:rPr>
              <a:t>5</a:t>
            </a:r>
            <a:r>
              <a:rPr lang="id-ID" sz="6400" b="1" dirty="0">
                <a:solidFill>
                  <a:schemeClr val="bg1"/>
                </a:solidFill>
              </a:rPr>
              <a:t>0</a:t>
            </a:r>
            <a:r>
              <a:rPr lang="en-US" sz="6400" b="1" dirty="0">
                <a:solidFill>
                  <a:schemeClr val="bg1"/>
                </a:solidFill>
              </a:rPr>
              <a:t> GB</a:t>
            </a:r>
            <a:endParaRPr lang="id-ID" sz="6400" b="1" dirty="0">
              <a:solidFill>
                <a:schemeClr val="bg1"/>
              </a:solidFill>
            </a:endParaRPr>
          </a:p>
        </p:txBody>
      </p:sp>
      <p:sp>
        <p:nvSpPr>
          <p:cNvPr id="40" name="TextBox 26"/>
          <p:cNvSpPr txBox="1"/>
          <p:nvPr/>
        </p:nvSpPr>
        <p:spPr>
          <a:xfrm>
            <a:off x="1005154" y="3994623"/>
            <a:ext cx="1071127" cy="338554"/>
          </a:xfrm>
          <a:prstGeom prst="rect">
            <a:avLst/>
          </a:prstGeom>
          <a:noFill/>
        </p:spPr>
        <p:txBody>
          <a:bodyPr wrap="none" rtlCol="0">
            <a:spAutoFit/>
          </a:bodyPr>
          <a:lstStyle/>
          <a:p>
            <a:pPr algn="ctr"/>
            <a:r>
              <a:rPr lang="id-ID" sz="1600" i="1" dirty="0">
                <a:solidFill>
                  <a:schemeClr val="bg1"/>
                </a:solidFill>
              </a:rPr>
              <a:t>per </a:t>
            </a:r>
            <a:r>
              <a:rPr lang="en-US" sz="1600" i="1" dirty="0">
                <a:solidFill>
                  <a:schemeClr val="bg1"/>
                </a:solidFill>
              </a:rPr>
              <a:t>person</a:t>
            </a:r>
            <a:endParaRPr lang="id-ID" sz="1600" i="1" dirty="0">
              <a:solidFill>
                <a:schemeClr val="bg1"/>
              </a:solidFill>
            </a:endParaRPr>
          </a:p>
        </p:txBody>
      </p:sp>
      <p:sp>
        <p:nvSpPr>
          <p:cNvPr id="14" name="Rectangle 16"/>
          <p:cNvSpPr/>
          <p:nvPr/>
        </p:nvSpPr>
        <p:spPr>
          <a:xfrm>
            <a:off x="3084977" y="3144139"/>
            <a:ext cx="3058885" cy="130682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5" name="Rectangle 21"/>
          <p:cNvSpPr/>
          <p:nvPr/>
        </p:nvSpPr>
        <p:spPr>
          <a:xfrm>
            <a:off x="3084977" y="2815516"/>
            <a:ext cx="3058885"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6" name="Rectangle 22"/>
          <p:cNvSpPr/>
          <p:nvPr/>
        </p:nvSpPr>
        <p:spPr>
          <a:xfrm>
            <a:off x="3084977" y="2795796"/>
            <a:ext cx="3058885" cy="348343"/>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7" name="TextBox 23"/>
          <p:cNvSpPr txBox="1"/>
          <p:nvPr/>
        </p:nvSpPr>
        <p:spPr>
          <a:xfrm>
            <a:off x="3871980" y="2815515"/>
            <a:ext cx="1484895" cy="318100"/>
          </a:xfrm>
          <a:prstGeom prst="rect">
            <a:avLst/>
          </a:prstGeom>
          <a:noFill/>
        </p:spPr>
        <p:txBody>
          <a:bodyPr wrap="none" rtlCol="0">
            <a:spAutoFit/>
          </a:bodyPr>
          <a:lstStyle/>
          <a:p>
            <a:pPr algn="ctr"/>
            <a:r>
              <a:rPr lang="en-US" sz="1467" dirty="0">
                <a:solidFill>
                  <a:schemeClr val="bg1"/>
                </a:solidFill>
              </a:rPr>
              <a:t>Throughput 24/7</a:t>
            </a:r>
            <a:endParaRPr lang="id-ID" sz="1467" dirty="0">
              <a:solidFill>
                <a:schemeClr val="bg1"/>
              </a:solidFill>
            </a:endParaRPr>
          </a:p>
        </p:txBody>
      </p:sp>
      <p:sp>
        <p:nvSpPr>
          <p:cNvPr id="18" name="TextBox 24"/>
          <p:cNvSpPr txBox="1"/>
          <p:nvPr/>
        </p:nvSpPr>
        <p:spPr>
          <a:xfrm>
            <a:off x="3169954" y="3098774"/>
            <a:ext cx="2888932" cy="1077218"/>
          </a:xfrm>
          <a:prstGeom prst="rect">
            <a:avLst/>
          </a:prstGeom>
          <a:noFill/>
        </p:spPr>
        <p:txBody>
          <a:bodyPr wrap="none" rtlCol="0">
            <a:spAutoFit/>
          </a:bodyPr>
          <a:lstStyle/>
          <a:p>
            <a:pPr algn="ctr"/>
            <a:r>
              <a:rPr lang="en-US" sz="6400" b="1" dirty="0">
                <a:solidFill>
                  <a:schemeClr val="bg1"/>
                </a:solidFill>
              </a:rPr>
              <a:t>&gt;</a:t>
            </a:r>
            <a:r>
              <a:rPr lang="id-ID" sz="6400" b="1" dirty="0">
                <a:solidFill>
                  <a:schemeClr val="bg1"/>
                </a:solidFill>
              </a:rPr>
              <a:t>1</a:t>
            </a:r>
            <a:r>
              <a:rPr lang="en-US" sz="6400" b="1" dirty="0">
                <a:solidFill>
                  <a:schemeClr val="bg1"/>
                </a:solidFill>
              </a:rPr>
              <a:t>8,00</a:t>
            </a:r>
            <a:r>
              <a:rPr lang="id-ID" sz="6400" b="1" dirty="0">
                <a:solidFill>
                  <a:schemeClr val="bg1"/>
                </a:solidFill>
              </a:rPr>
              <a:t>0</a:t>
            </a:r>
          </a:p>
        </p:txBody>
      </p:sp>
      <p:sp>
        <p:nvSpPr>
          <p:cNvPr id="19" name="TextBox 26"/>
          <p:cNvSpPr txBox="1"/>
          <p:nvPr/>
        </p:nvSpPr>
        <p:spPr>
          <a:xfrm>
            <a:off x="4179046" y="3984099"/>
            <a:ext cx="870751" cy="338554"/>
          </a:xfrm>
          <a:prstGeom prst="rect">
            <a:avLst/>
          </a:prstGeom>
          <a:noFill/>
        </p:spPr>
        <p:txBody>
          <a:bodyPr wrap="none" rtlCol="0">
            <a:spAutoFit/>
          </a:bodyPr>
          <a:lstStyle/>
          <a:p>
            <a:pPr algn="ctr"/>
            <a:r>
              <a:rPr lang="id-ID" sz="1600" i="1" dirty="0">
                <a:solidFill>
                  <a:schemeClr val="bg1"/>
                </a:solidFill>
              </a:rPr>
              <a:t>Per</a:t>
            </a:r>
            <a:r>
              <a:rPr lang="en-US" sz="1600" i="1" dirty="0">
                <a:solidFill>
                  <a:schemeClr val="bg1"/>
                </a:solidFill>
              </a:rPr>
              <a:t> year</a:t>
            </a:r>
            <a:endParaRPr lang="id-ID" sz="1600" i="1" dirty="0">
              <a:solidFill>
                <a:schemeClr val="bg1"/>
              </a:solidFill>
            </a:endParaRPr>
          </a:p>
        </p:txBody>
      </p:sp>
      <p:sp>
        <p:nvSpPr>
          <p:cNvPr id="20" name="Rectangle 16"/>
          <p:cNvSpPr/>
          <p:nvPr/>
        </p:nvSpPr>
        <p:spPr>
          <a:xfrm>
            <a:off x="6162738" y="3143646"/>
            <a:ext cx="2991542" cy="130682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sz="2400"/>
          </a:p>
        </p:txBody>
      </p:sp>
      <p:sp>
        <p:nvSpPr>
          <p:cNvPr id="21" name="Rectangle 21"/>
          <p:cNvSpPr/>
          <p:nvPr/>
        </p:nvSpPr>
        <p:spPr>
          <a:xfrm>
            <a:off x="6162738" y="2815023"/>
            <a:ext cx="3000138"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2" name="Rectangle 22"/>
          <p:cNvSpPr/>
          <p:nvPr/>
        </p:nvSpPr>
        <p:spPr>
          <a:xfrm>
            <a:off x="6162737" y="2795303"/>
            <a:ext cx="2981263" cy="3483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sz="2400"/>
          </a:p>
        </p:txBody>
      </p:sp>
      <p:sp>
        <p:nvSpPr>
          <p:cNvPr id="23" name="TextBox 23"/>
          <p:cNvSpPr txBox="1"/>
          <p:nvPr/>
        </p:nvSpPr>
        <p:spPr>
          <a:xfrm>
            <a:off x="6693422" y="2815022"/>
            <a:ext cx="1997535" cy="318100"/>
          </a:xfrm>
          <a:prstGeom prst="rect">
            <a:avLst/>
          </a:prstGeom>
          <a:noFill/>
        </p:spPr>
        <p:txBody>
          <a:bodyPr wrap="none" rtlCol="0">
            <a:spAutoFit/>
          </a:bodyPr>
          <a:lstStyle/>
          <a:p>
            <a:pPr algn="ctr"/>
            <a:r>
              <a:rPr lang="en-US" sz="1467" dirty="0">
                <a:solidFill>
                  <a:schemeClr val="bg1"/>
                </a:solidFill>
              </a:rPr>
              <a:t>Processing requirement</a:t>
            </a:r>
            <a:endParaRPr lang="id-ID" sz="1467" dirty="0">
              <a:solidFill>
                <a:schemeClr val="bg1"/>
              </a:solidFill>
            </a:endParaRPr>
          </a:p>
        </p:txBody>
      </p:sp>
      <p:sp>
        <p:nvSpPr>
          <p:cNvPr id="24" name="TextBox 24"/>
          <p:cNvSpPr txBox="1"/>
          <p:nvPr/>
        </p:nvSpPr>
        <p:spPr>
          <a:xfrm>
            <a:off x="6230082" y="3098281"/>
            <a:ext cx="2924197" cy="1077218"/>
          </a:xfrm>
          <a:prstGeom prst="rect">
            <a:avLst/>
          </a:prstGeom>
          <a:noFill/>
        </p:spPr>
        <p:txBody>
          <a:bodyPr wrap="none" rtlCol="0">
            <a:spAutoFit/>
          </a:bodyPr>
          <a:lstStyle/>
          <a:p>
            <a:pPr algn="ctr"/>
            <a:r>
              <a:rPr lang="en-US" sz="6400" b="1" dirty="0">
                <a:solidFill>
                  <a:schemeClr val="bg1"/>
                </a:solidFill>
              </a:rPr>
              <a:t>&lt;29 min</a:t>
            </a:r>
            <a:endParaRPr lang="id-ID" sz="6400" b="1" dirty="0">
              <a:solidFill>
                <a:schemeClr val="bg1"/>
              </a:solidFill>
            </a:endParaRPr>
          </a:p>
        </p:txBody>
      </p:sp>
      <p:sp>
        <p:nvSpPr>
          <p:cNvPr id="25" name="TextBox 26"/>
          <p:cNvSpPr txBox="1"/>
          <p:nvPr/>
        </p:nvSpPr>
        <p:spPr>
          <a:xfrm>
            <a:off x="7140589" y="3983606"/>
            <a:ext cx="1103187" cy="338554"/>
          </a:xfrm>
          <a:prstGeom prst="rect">
            <a:avLst/>
          </a:prstGeom>
          <a:noFill/>
        </p:spPr>
        <p:txBody>
          <a:bodyPr wrap="none" rtlCol="0">
            <a:spAutoFit/>
          </a:bodyPr>
          <a:lstStyle/>
          <a:p>
            <a:pPr algn="ctr"/>
            <a:r>
              <a:rPr lang="id-ID" sz="1600" i="1" dirty="0">
                <a:solidFill>
                  <a:schemeClr val="bg1"/>
                </a:solidFill>
              </a:rPr>
              <a:t>per </a:t>
            </a:r>
            <a:r>
              <a:rPr lang="en-US" sz="1600" i="1" dirty="0">
                <a:solidFill>
                  <a:schemeClr val="bg1"/>
                </a:solidFill>
              </a:rPr>
              <a:t>sample</a:t>
            </a:r>
            <a:endParaRPr lang="id-ID" sz="1600" i="1" dirty="0">
              <a:solidFill>
                <a:schemeClr val="bg1"/>
              </a:solidFill>
            </a:endParaRPr>
          </a:p>
        </p:txBody>
      </p:sp>
    </p:spTree>
    <p:extLst>
      <p:ext uri="{BB962C8B-B14F-4D97-AF65-F5344CB8AC3E}">
        <p14:creationId xmlns:p14="http://schemas.microsoft.com/office/powerpoint/2010/main" val="24963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2">
                                            <p:txEl>
                                              <p:pRg st="0" end="0"/>
                                            </p:txEl>
                                          </p:spTgt>
                                        </p:tgtEl>
                                        <p:attrNameLst>
                                          <p:attrName>style.visibility</p:attrName>
                                        </p:attrNameLst>
                                      </p:cBhvr>
                                      <p:to>
                                        <p:strVal val="visible"/>
                                      </p:to>
                                    </p:set>
                                    <p:animEffect transition="in" filter="fade">
                                      <p:cBhvr>
                                        <p:cTn id="14" dur="1000"/>
                                        <p:tgtEl>
                                          <p:spTgt spid="32">
                                            <p:txEl>
                                              <p:pRg st="0" end="0"/>
                                            </p:txEl>
                                          </p:spTgt>
                                        </p:tgtEl>
                                      </p:cBhvr>
                                    </p:animEffect>
                                    <p:anim calcmode="lin" valueType="num">
                                      <p:cBhvr>
                                        <p:cTn id="1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txEl>
                                              <p:pRg st="0" end="0"/>
                                            </p:txEl>
                                          </p:spTgt>
                                        </p:tgtEl>
                                        <p:attrNameLst>
                                          <p:attrName>style.visibility</p:attrName>
                                        </p:attrNameLst>
                                      </p:cBhvr>
                                      <p:to>
                                        <p:strVal val="visible"/>
                                      </p:to>
                                    </p:set>
                                    <p:animEffect transition="in" filter="fade">
                                      <p:cBhvr>
                                        <p:cTn id="21" dur="1000"/>
                                        <p:tgtEl>
                                          <p:spTgt spid="33">
                                            <p:txEl>
                                              <p:pRg st="0" end="0"/>
                                            </p:txEl>
                                          </p:spTgt>
                                        </p:tgtEl>
                                      </p:cBhvr>
                                    </p:animEffect>
                                    <p:anim calcmode="lin" valueType="num">
                                      <p:cBhvr>
                                        <p:cTn id="22"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24" presetID="2" presetClass="entr" presetSubtype="12"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fill="hold"/>
                                        <p:tgtEl>
                                          <p:spTgt spid="34"/>
                                        </p:tgtEl>
                                        <p:attrNameLst>
                                          <p:attrName>ppt_x</p:attrName>
                                        </p:attrNameLst>
                                      </p:cBhvr>
                                      <p:tavLst>
                                        <p:tav tm="0">
                                          <p:val>
                                            <p:strVal val="0-#ppt_w/2"/>
                                          </p:val>
                                        </p:tav>
                                        <p:tav tm="100000">
                                          <p:val>
                                            <p:strVal val="#ppt_x"/>
                                          </p:val>
                                        </p:tav>
                                      </p:tavLst>
                                    </p:anim>
                                    <p:anim calcmode="lin" valueType="num">
                                      <p:cBhvr additive="base">
                                        <p:cTn id="27" dur="500" fill="hold"/>
                                        <p:tgtEl>
                                          <p:spTgt spid="34"/>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fill="hold"/>
                                        <p:tgtEl>
                                          <p:spTgt spid="35"/>
                                        </p:tgtEl>
                                        <p:attrNameLst>
                                          <p:attrName>ppt_x</p:attrName>
                                        </p:attrNameLst>
                                      </p:cBhvr>
                                      <p:tavLst>
                                        <p:tav tm="0">
                                          <p:val>
                                            <p:strVal val="0-#ppt_w/2"/>
                                          </p:val>
                                        </p:tav>
                                        <p:tav tm="100000">
                                          <p:val>
                                            <p:strVal val="#ppt_x"/>
                                          </p:val>
                                        </p:tav>
                                      </p:tavLst>
                                    </p:anim>
                                    <p:anim calcmode="lin" valueType="num">
                                      <p:cBhvr additive="base">
                                        <p:cTn id="31" dur="500" fill="hold"/>
                                        <p:tgtEl>
                                          <p:spTgt spid="35"/>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0-#ppt_w/2"/>
                                          </p:val>
                                        </p:tav>
                                        <p:tav tm="100000">
                                          <p:val>
                                            <p:strVal val="#ppt_x"/>
                                          </p:val>
                                        </p:tav>
                                      </p:tavLst>
                                    </p:anim>
                                    <p:anim calcmode="lin" valueType="num">
                                      <p:cBhvr additive="base">
                                        <p:cTn id="35" dur="500" fill="hold"/>
                                        <p:tgtEl>
                                          <p:spTgt spid="3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fill="hold"/>
                                        <p:tgtEl>
                                          <p:spTgt spid="37"/>
                                        </p:tgtEl>
                                        <p:attrNameLst>
                                          <p:attrName>ppt_x</p:attrName>
                                        </p:attrNameLst>
                                      </p:cBhvr>
                                      <p:tavLst>
                                        <p:tav tm="0">
                                          <p:val>
                                            <p:strVal val="0-#ppt_w/2"/>
                                          </p:val>
                                        </p:tav>
                                        <p:tav tm="100000">
                                          <p:val>
                                            <p:strVal val="#ppt_x"/>
                                          </p:val>
                                        </p:tav>
                                      </p:tavLst>
                                    </p:anim>
                                    <p:anim calcmode="lin" valueType="num">
                                      <p:cBhvr additive="base">
                                        <p:cTn id="39" dur="500" fill="hold"/>
                                        <p:tgtEl>
                                          <p:spTgt spid="3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0-#ppt_w/2"/>
                                          </p:val>
                                        </p:tav>
                                        <p:tav tm="100000">
                                          <p:val>
                                            <p:strVal val="#ppt_x"/>
                                          </p:val>
                                        </p:tav>
                                      </p:tavLst>
                                    </p:anim>
                                    <p:anim calcmode="lin" valueType="num">
                                      <p:cBhvr additive="base">
                                        <p:cTn id="43" dur="500" fill="hold"/>
                                        <p:tgtEl>
                                          <p:spTgt spid="38"/>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0-#ppt_w/2"/>
                                          </p:val>
                                        </p:tav>
                                        <p:tav tm="100000">
                                          <p:val>
                                            <p:strVal val="#ppt_x"/>
                                          </p:val>
                                        </p:tav>
                                      </p:tavLst>
                                    </p:anim>
                                    <p:anim calcmode="lin" valueType="num">
                                      <p:cBhvr additive="base">
                                        <p:cTn id="47" dur="500" fill="hold"/>
                                        <p:tgtEl>
                                          <p:spTgt spid="40"/>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0-#ppt_w/2"/>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par>
                                <p:cTn id="52" presetID="2" presetClass="entr" presetSubtype="12"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0-#ppt_w/2"/>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par>
                                <p:cTn id="56" presetID="2" presetClass="entr" presetSubtype="12"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0-#ppt_w/2"/>
                                          </p:val>
                                        </p:tav>
                                        <p:tav tm="100000">
                                          <p:val>
                                            <p:strVal val="#ppt_x"/>
                                          </p:val>
                                        </p:tav>
                                      </p:tavLst>
                                    </p:anim>
                                    <p:anim calcmode="lin" valueType="num">
                                      <p:cBhvr additive="base">
                                        <p:cTn id="59" dur="500" fill="hold"/>
                                        <p:tgtEl>
                                          <p:spTgt spid="16"/>
                                        </p:tgtEl>
                                        <p:attrNameLst>
                                          <p:attrName>ppt_y</p:attrName>
                                        </p:attrNameLst>
                                      </p:cBhvr>
                                      <p:tavLst>
                                        <p:tav tm="0">
                                          <p:val>
                                            <p:strVal val="1+#ppt_h/2"/>
                                          </p:val>
                                        </p:tav>
                                        <p:tav tm="100000">
                                          <p:val>
                                            <p:strVal val="#ppt_y"/>
                                          </p:val>
                                        </p:tav>
                                      </p:tavLst>
                                    </p:anim>
                                  </p:childTnLst>
                                </p:cTn>
                              </p:par>
                              <p:par>
                                <p:cTn id="60" presetID="2" presetClass="entr" presetSubtype="12"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fill="hold"/>
                                        <p:tgtEl>
                                          <p:spTgt spid="18"/>
                                        </p:tgtEl>
                                        <p:attrNameLst>
                                          <p:attrName>ppt_x</p:attrName>
                                        </p:attrNameLst>
                                      </p:cBhvr>
                                      <p:tavLst>
                                        <p:tav tm="0">
                                          <p:val>
                                            <p:strVal val="0-#ppt_w/2"/>
                                          </p:val>
                                        </p:tav>
                                        <p:tav tm="100000">
                                          <p:val>
                                            <p:strVal val="#ppt_x"/>
                                          </p:val>
                                        </p:tav>
                                      </p:tavLst>
                                    </p:anim>
                                    <p:anim calcmode="lin" valueType="num">
                                      <p:cBhvr additive="base">
                                        <p:cTn id="67" dur="500" fill="hold"/>
                                        <p:tgtEl>
                                          <p:spTgt spid="18"/>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0-#ppt_w/2"/>
                                          </p:val>
                                        </p:tav>
                                        <p:tav tm="100000">
                                          <p:val>
                                            <p:strVal val="#ppt_x"/>
                                          </p:val>
                                        </p:tav>
                                      </p:tavLst>
                                    </p:anim>
                                    <p:anim calcmode="lin" valueType="num">
                                      <p:cBhvr additive="base">
                                        <p:cTn id="71" dur="500" fill="hold"/>
                                        <p:tgtEl>
                                          <p:spTgt spid="19"/>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500" fill="hold"/>
                                        <p:tgtEl>
                                          <p:spTgt spid="20"/>
                                        </p:tgtEl>
                                        <p:attrNameLst>
                                          <p:attrName>ppt_x</p:attrName>
                                        </p:attrNameLst>
                                      </p:cBhvr>
                                      <p:tavLst>
                                        <p:tav tm="0">
                                          <p:val>
                                            <p:strVal val="0-#ppt_w/2"/>
                                          </p:val>
                                        </p:tav>
                                        <p:tav tm="100000">
                                          <p:val>
                                            <p:strVal val="#ppt_x"/>
                                          </p:val>
                                        </p:tav>
                                      </p:tavLst>
                                    </p:anim>
                                    <p:anim calcmode="lin" valueType="num">
                                      <p:cBhvr additive="base">
                                        <p:cTn id="75" dur="500" fill="hold"/>
                                        <p:tgtEl>
                                          <p:spTgt spid="20"/>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fill="hold"/>
                                        <p:tgtEl>
                                          <p:spTgt spid="21"/>
                                        </p:tgtEl>
                                        <p:attrNameLst>
                                          <p:attrName>ppt_x</p:attrName>
                                        </p:attrNameLst>
                                      </p:cBhvr>
                                      <p:tavLst>
                                        <p:tav tm="0">
                                          <p:val>
                                            <p:strVal val="0-#ppt_w/2"/>
                                          </p:val>
                                        </p:tav>
                                        <p:tav tm="100000">
                                          <p:val>
                                            <p:strVal val="#ppt_x"/>
                                          </p:val>
                                        </p:tav>
                                      </p:tavLst>
                                    </p:anim>
                                    <p:anim calcmode="lin" valueType="num">
                                      <p:cBhvr additive="base">
                                        <p:cTn id="79" dur="500" fill="hold"/>
                                        <p:tgtEl>
                                          <p:spTgt spid="21"/>
                                        </p:tgtEl>
                                        <p:attrNameLst>
                                          <p:attrName>ppt_y</p:attrName>
                                        </p:attrNameLst>
                                      </p:cBhvr>
                                      <p:tavLst>
                                        <p:tav tm="0">
                                          <p:val>
                                            <p:strVal val="1+#ppt_h/2"/>
                                          </p:val>
                                        </p:tav>
                                        <p:tav tm="100000">
                                          <p:val>
                                            <p:strVal val="#ppt_y"/>
                                          </p:val>
                                        </p:tav>
                                      </p:tavLst>
                                    </p:anim>
                                  </p:childTnLst>
                                </p:cTn>
                              </p:par>
                              <p:par>
                                <p:cTn id="80" presetID="2" presetClass="entr" presetSubtype="12"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0-#ppt_w/2"/>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par>
                                <p:cTn id="84" presetID="2" presetClass="entr" presetSubtype="12"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0-#ppt_w/2"/>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par>
                                <p:cTn id="88" presetID="2" presetClass="entr" presetSubtype="12"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 calcmode="lin" valueType="num">
                                      <p:cBhvr additive="base">
                                        <p:cTn id="90" dur="500" fill="hold"/>
                                        <p:tgtEl>
                                          <p:spTgt spid="24"/>
                                        </p:tgtEl>
                                        <p:attrNameLst>
                                          <p:attrName>ppt_x</p:attrName>
                                        </p:attrNameLst>
                                      </p:cBhvr>
                                      <p:tavLst>
                                        <p:tav tm="0">
                                          <p:val>
                                            <p:strVal val="0-#ppt_w/2"/>
                                          </p:val>
                                        </p:tav>
                                        <p:tav tm="100000">
                                          <p:val>
                                            <p:strVal val="#ppt_x"/>
                                          </p:val>
                                        </p:tav>
                                      </p:tavLst>
                                    </p:anim>
                                    <p:anim calcmode="lin" valueType="num">
                                      <p:cBhvr additive="base">
                                        <p:cTn id="91" dur="500" fill="hold"/>
                                        <p:tgtEl>
                                          <p:spTgt spid="24"/>
                                        </p:tgtEl>
                                        <p:attrNameLst>
                                          <p:attrName>ppt_y</p:attrName>
                                        </p:attrNameLst>
                                      </p:cBhvr>
                                      <p:tavLst>
                                        <p:tav tm="0">
                                          <p:val>
                                            <p:strVal val="1+#ppt_h/2"/>
                                          </p:val>
                                        </p:tav>
                                        <p:tav tm="100000">
                                          <p:val>
                                            <p:strVal val="#ppt_y"/>
                                          </p:val>
                                        </p:tav>
                                      </p:tavLst>
                                    </p:anim>
                                  </p:childTnLst>
                                </p:cTn>
                              </p:par>
                              <p:par>
                                <p:cTn id="92" presetID="2" presetClass="entr" presetSubtype="12"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additive="base">
                                        <p:cTn id="94" dur="500" fill="hold"/>
                                        <p:tgtEl>
                                          <p:spTgt spid="25"/>
                                        </p:tgtEl>
                                        <p:attrNameLst>
                                          <p:attrName>ppt_x</p:attrName>
                                        </p:attrNameLst>
                                      </p:cBhvr>
                                      <p:tavLst>
                                        <p:tav tm="0">
                                          <p:val>
                                            <p:strVal val="0-#ppt_w/2"/>
                                          </p:val>
                                        </p:tav>
                                        <p:tav tm="100000">
                                          <p:val>
                                            <p:strVal val="#ppt_x"/>
                                          </p:val>
                                        </p:tav>
                                      </p:tavLst>
                                    </p:anim>
                                    <p:anim calcmode="lin" valueType="num">
                                      <p:cBhvr additive="base">
                                        <p:cTn id="9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2" grpId="0" build="p"/>
      <p:bldP spid="33" grpId="0" build="p"/>
      <p:bldP spid="34" grpId="0" animBg="1"/>
      <p:bldP spid="35" grpId="0" animBg="1"/>
      <p:bldP spid="36" grpId="0" animBg="1"/>
      <p:bldP spid="37" grpId="0"/>
      <p:bldP spid="38" grpId="0"/>
      <p:bldP spid="40" grpId="0"/>
      <p:bldP spid="14" grpId="0" animBg="1"/>
      <p:bldP spid="15" grpId="0" animBg="1"/>
      <p:bldP spid="16" grpId="0" animBg="1"/>
      <p:bldP spid="17" grpId="0"/>
      <p:bldP spid="18" grpId="0"/>
      <p:bldP spid="19" grpId="0"/>
      <p:bldP spid="20" grpId="0" animBg="1"/>
      <p:bldP spid="21" grpId="0" animBg="1"/>
      <p:bldP spid="22" grpId="0" animBg="1"/>
      <p:bldP spid="23" grpId="0"/>
      <p:bldP spid="24"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2714" y="-38100"/>
            <a:ext cx="9011286" cy="908882"/>
          </a:xfrm>
        </p:spPr>
        <p:txBody>
          <a:bodyPr>
            <a:noAutofit/>
          </a:bodyPr>
          <a:lstStyle/>
          <a:p>
            <a:r>
              <a:rPr lang="en-US" dirty="0"/>
              <a:t>Demanding needs: </a:t>
            </a:r>
            <a:r>
              <a:rPr lang="en-US" i="1" dirty="0"/>
              <a:t>Not</a:t>
            </a:r>
            <a:r>
              <a:rPr lang="en-US" dirty="0"/>
              <a:t> a projection into 2025</a:t>
            </a:r>
          </a:p>
        </p:txBody>
      </p:sp>
      <p:sp>
        <p:nvSpPr>
          <p:cNvPr id="51" name="Slide Number Placeholder 50"/>
          <p:cNvSpPr>
            <a:spLocks noGrp="1"/>
          </p:cNvSpPr>
          <p:nvPr>
            <p:ph type="sldNum" sz="quarter" idx="12"/>
          </p:nvPr>
        </p:nvSpPr>
        <p:spPr>
          <a:xfrm>
            <a:off x="6407150" y="6330951"/>
            <a:ext cx="2057400" cy="365125"/>
          </a:xfrm>
        </p:spPr>
        <p:txBody>
          <a:bodyPr/>
          <a:lstStyle/>
          <a:p>
            <a:fld id="{929874C7-10E7-490D-B9F0-6C8187C22D83}" type="slidenum">
              <a:rPr lang="en-US" smtClean="0"/>
              <a:t>52</a:t>
            </a:fld>
            <a:endParaRPr lang="en-US"/>
          </a:p>
        </p:txBody>
      </p:sp>
      <p:pic>
        <p:nvPicPr>
          <p:cNvPr id="2" name="图片 1"/>
          <p:cNvPicPr>
            <a:picLocks noChangeAspect="1"/>
          </p:cNvPicPr>
          <p:nvPr/>
        </p:nvPicPr>
        <p:blipFill>
          <a:blip r:embed="rId3"/>
          <a:stretch>
            <a:fillRect/>
          </a:stretch>
        </p:blipFill>
        <p:spPr>
          <a:xfrm>
            <a:off x="49127" y="4996232"/>
            <a:ext cx="4681657" cy="1311273"/>
          </a:xfrm>
          <a:prstGeom prst="rect">
            <a:avLst/>
          </a:prstGeom>
        </p:spPr>
      </p:pic>
      <p:sp>
        <p:nvSpPr>
          <p:cNvPr id="5" name="内容占位符 1"/>
          <p:cNvSpPr>
            <a:spLocks noGrp="1"/>
          </p:cNvSpPr>
          <p:nvPr>
            <p:ph idx="1"/>
          </p:nvPr>
        </p:nvSpPr>
        <p:spPr>
          <a:xfrm>
            <a:off x="66357" y="1214947"/>
            <a:ext cx="9144000" cy="481652"/>
          </a:xfrm>
        </p:spPr>
        <p:txBody>
          <a:bodyPr>
            <a:normAutofit/>
          </a:bodyPr>
          <a:lstStyle/>
          <a:p>
            <a:r>
              <a:rPr lang="en-US" sz="2400" b="1" dirty="0"/>
              <a:t>Example in Precise medicine: </a:t>
            </a:r>
            <a:r>
              <a:rPr lang="en-US" sz="2400" b="1" dirty="0" err="1"/>
              <a:t>illumina</a:t>
            </a:r>
            <a:r>
              <a:rPr lang="en-US" sz="2400" b="1" dirty="0"/>
              <a:t> High </a:t>
            </a:r>
            <a:r>
              <a:rPr lang="en-US" sz="2400" b="1" dirty="0" err="1"/>
              <a:t>Seq</a:t>
            </a:r>
            <a:r>
              <a:rPr lang="en-US" sz="2400" b="1" dirty="0"/>
              <a:t> X sequencer system </a:t>
            </a:r>
            <a:endParaRPr lang="en-US" sz="2400" dirty="0"/>
          </a:p>
        </p:txBody>
      </p:sp>
      <p:sp>
        <p:nvSpPr>
          <p:cNvPr id="32" name="内容占位符 1"/>
          <p:cNvSpPr txBox="1">
            <a:spLocks/>
          </p:cNvSpPr>
          <p:nvPr/>
        </p:nvSpPr>
        <p:spPr>
          <a:xfrm>
            <a:off x="66357" y="1696599"/>
            <a:ext cx="9144000" cy="481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Most advanced short-read sequencer to date </a:t>
            </a:r>
            <a:endParaRPr lang="en-US" sz="2400" dirty="0"/>
          </a:p>
        </p:txBody>
      </p:sp>
      <p:sp>
        <p:nvSpPr>
          <p:cNvPr id="33" name="内容占位符 1"/>
          <p:cNvSpPr txBox="1">
            <a:spLocks/>
          </p:cNvSpPr>
          <p:nvPr/>
        </p:nvSpPr>
        <p:spPr>
          <a:xfrm>
            <a:off x="66357" y="2256624"/>
            <a:ext cx="9144000" cy="481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Raw sequenced data with coverage 30X</a:t>
            </a:r>
            <a:endParaRPr lang="en-US" sz="2400" dirty="0"/>
          </a:p>
        </p:txBody>
      </p:sp>
      <p:sp>
        <p:nvSpPr>
          <p:cNvPr id="34" name="Rectangle 16"/>
          <p:cNvSpPr/>
          <p:nvPr/>
        </p:nvSpPr>
        <p:spPr>
          <a:xfrm>
            <a:off x="11272" y="3154663"/>
            <a:ext cx="3058885" cy="130682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sz="2400"/>
          </a:p>
        </p:txBody>
      </p:sp>
      <p:sp>
        <p:nvSpPr>
          <p:cNvPr id="35" name="Rectangle 21"/>
          <p:cNvSpPr/>
          <p:nvPr/>
        </p:nvSpPr>
        <p:spPr>
          <a:xfrm>
            <a:off x="11272" y="2826040"/>
            <a:ext cx="3058885"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36" name="Rectangle 22"/>
          <p:cNvSpPr/>
          <p:nvPr/>
        </p:nvSpPr>
        <p:spPr>
          <a:xfrm>
            <a:off x="11272" y="2806320"/>
            <a:ext cx="3058885" cy="3483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sz="2400"/>
          </a:p>
        </p:txBody>
      </p:sp>
      <p:sp>
        <p:nvSpPr>
          <p:cNvPr id="37" name="TextBox 23"/>
          <p:cNvSpPr txBox="1"/>
          <p:nvPr/>
        </p:nvSpPr>
        <p:spPr>
          <a:xfrm>
            <a:off x="506044" y="2826039"/>
            <a:ext cx="2069349" cy="318100"/>
          </a:xfrm>
          <a:prstGeom prst="rect">
            <a:avLst/>
          </a:prstGeom>
          <a:noFill/>
        </p:spPr>
        <p:txBody>
          <a:bodyPr wrap="none" rtlCol="0">
            <a:spAutoFit/>
          </a:bodyPr>
          <a:lstStyle/>
          <a:p>
            <a:pPr algn="ctr"/>
            <a:r>
              <a:rPr lang="en-US" sz="1467" dirty="0">
                <a:solidFill>
                  <a:schemeClr val="bg1"/>
                </a:solidFill>
              </a:rPr>
              <a:t>Raw whole genome data</a:t>
            </a:r>
            <a:endParaRPr lang="id-ID" sz="1467" dirty="0">
              <a:solidFill>
                <a:schemeClr val="bg1"/>
              </a:solidFill>
            </a:endParaRPr>
          </a:p>
        </p:txBody>
      </p:sp>
      <p:sp>
        <p:nvSpPr>
          <p:cNvPr id="38" name="TextBox 24"/>
          <p:cNvSpPr txBox="1"/>
          <p:nvPr/>
        </p:nvSpPr>
        <p:spPr>
          <a:xfrm>
            <a:off x="34534" y="3109298"/>
            <a:ext cx="3012364" cy="1077218"/>
          </a:xfrm>
          <a:prstGeom prst="rect">
            <a:avLst/>
          </a:prstGeom>
          <a:noFill/>
        </p:spPr>
        <p:txBody>
          <a:bodyPr wrap="none" rtlCol="0">
            <a:spAutoFit/>
          </a:bodyPr>
          <a:lstStyle/>
          <a:p>
            <a:pPr algn="ctr"/>
            <a:r>
              <a:rPr lang="en-US" sz="6400" b="1" dirty="0">
                <a:solidFill>
                  <a:schemeClr val="bg1"/>
                </a:solidFill>
              </a:rPr>
              <a:t>&gt;</a:t>
            </a:r>
            <a:r>
              <a:rPr lang="id-ID" sz="6400" b="1" dirty="0">
                <a:solidFill>
                  <a:schemeClr val="bg1"/>
                </a:solidFill>
              </a:rPr>
              <a:t>1</a:t>
            </a:r>
            <a:r>
              <a:rPr lang="en-US" sz="6400" b="1" dirty="0">
                <a:solidFill>
                  <a:schemeClr val="bg1"/>
                </a:solidFill>
              </a:rPr>
              <a:t>5</a:t>
            </a:r>
            <a:r>
              <a:rPr lang="id-ID" sz="6400" b="1" dirty="0">
                <a:solidFill>
                  <a:schemeClr val="bg1"/>
                </a:solidFill>
              </a:rPr>
              <a:t>0</a:t>
            </a:r>
            <a:r>
              <a:rPr lang="en-US" sz="6400" b="1" dirty="0">
                <a:solidFill>
                  <a:schemeClr val="bg1"/>
                </a:solidFill>
              </a:rPr>
              <a:t> GB</a:t>
            </a:r>
            <a:endParaRPr lang="id-ID" sz="6400" b="1" dirty="0">
              <a:solidFill>
                <a:schemeClr val="bg1"/>
              </a:solidFill>
            </a:endParaRPr>
          </a:p>
        </p:txBody>
      </p:sp>
      <p:sp>
        <p:nvSpPr>
          <p:cNvPr id="40" name="TextBox 26"/>
          <p:cNvSpPr txBox="1"/>
          <p:nvPr/>
        </p:nvSpPr>
        <p:spPr>
          <a:xfrm>
            <a:off x="1005154" y="3994623"/>
            <a:ext cx="1071127" cy="338554"/>
          </a:xfrm>
          <a:prstGeom prst="rect">
            <a:avLst/>
          </a:prstGeom>
          <a:noFill/>
        </p:spPr>
        <p:txBody>
          <a:bodyPr wrap="none" rtlCol="0">
            <a:spAutoFit/>
          </a:bodyPr>
          <a:lstStyle/>
          <a:p>
            <a:pPr algn="ctr"/>
            <a:r>
              <a:rPr lang="id-ID" sz="1600" i="1" dirty="0">
                <a:solidFill>
                  <a:schemeClr val="bg1"/>
                </a:solidFill>
              </a:rPr>
              <a:t>per </a:t>
            </a:r>
            <a:r>
              <a:rPr lang="en-US" sz="1600" i="1" dirty="0">
                <a:solidFill>
                  <a:schemeClr val="bg1"/>
                </a:solidFill>
              </a:rPr>
              <a:t>person</a:t>
            </a:r>
            <a:endParaRPr lang="id-ID" sz="1600" i="1" dirty="0">
              <a:solidFill>
                <a:schemeClr val="bg1"/>
              </a:solidFill>
            </a:endParaRPr>
          </a:p>
        </p:txBody>
      </p:sp>
      <p:sp>
        <p:nvSpPr>
          <p:cNvPr id="14" name="Rectangle 16"/>
          <p:cNvSpPr/>
          <p:nvPr/>
        </p:nvSpPr>
        <p:spPr>
          <a:xfrm>
            <a:off x="3084977" y="3144139"/>
            <a:ext cx="3058885" cy="130682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5" name="Rectangle 21"/>
          <p:cNvSpPr/>
          <p:nvPr/>
        </p:nvSpPr>
        <p:spPr>
          <a:xfrm>
            <a:off x="3084977" y="2815516"/>
            <a:ext cx="3058885"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6" name="Rectangle 22"/>
          <p:cNvSpPr/>
          <p:nvPr/>
        </p:nvSpPr>
        <p:spPr>
          <a:xfrm>
            <a:off x="3084977" y="2795796"/>
            <a:ext cx="3058885" cy="348343"/>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7" name="TextBox 23"/>
          <p:cNvSpPr txBox="1"/>
          <p:nvPr/>
        </p:nvSpPr>
        <p:spPr>
          <a:xfrm>
            <a:off x="3871980" y="2815515"/>
            <a:ext cx="1484895" cy="318100"/>
          </a:xfrm>
          <a:prstGeom prst="rect">
            <a:avLst/>
          </a:prstGeom>
          <a:noFill/>
        </p:spPr>
        <p:txBody>
          <a:bodyPr wrap="none" rtlCol="0">
            <a:spAutoFit/>
          </a:bodyPr>
          <a:lstStyle/>
          <a:p>
            <a:pPr algn="ctr"/>
            <a:r>
              <a:rPr lang="en-US" sz="1467" dirty="0">
                <a:solidFill>
                  <a:schemeClr val="bg1"/>
                </a:solidFill>
              </a:rPr>
              <a:t>Throughput 24/7</a:t>
            </a:r>
            <a:endParaRPr lang="id-ID" sz="1467" dirty="0">
              <a:solidFill>
                <a:schemeClr val="bg1"/>
              </a:solidFill>
            </a:endParaRPr>
          </a:p>
        </p:txBody>
      </p:sp>
      <p:sp>
        <p:nvSpPr>
          <p:cNvPr id="18" name="TextBox 24"/>
          <p:cNvSpPr txBox="1"/>
          <p:nvPr/>
        </p:nvSpPr>
        <p:spPr>
          <a:xfrm>
            <a:off x="3169954" y="3098774"/>
            <a:ext cx="2888932" cy="1077218"/>
          </a:xfrm>
          <a:prstGeom prst="rect">
            <a:avLst/>
          </a:prstGeom>
          <a:noFill/>
        </p:spPr>
        <p:txBody>
          <a:bodyPr wrap="none" rtlCol="0">
            <a:spAutoFit/>
          </a:bodyPr>
          <a:lstStyle/>
          <a:p>
            <a:pPr algn="ctr"/>
            <a:r>
              <a:rPr lang="en-US" sz="6400" b="1" dirty="0">
                <a:solidFill>
                  <a:schemeClr val="bg1"/>
                </a:solidFill>
              </a:rPr>
              <a:t>&gt;</a:t>
            </a:r>
            <a:r>
              <a:rPr lang="id-ID" sz="6400" b="1" dirty="0">
                <a:solidFill>
                  <a:schemeClr val="bg1"/>
                </a:solidFill>
              </a:rPr>
              <a:t>1</a:t>
            </a:r>
            <a:r>
              <a:rPr lang="en-US" sz="6400" b="1" dirty="0">
                <a:solidFill>
                  <a:schemeClr val="bg1"/>
                </a:solidFill>
              </a:rPr>
              <a:t>8,00</a:t>
            </a:r>
            <a:r>
              <a:rPr lang="id-ID" sz="6400" b="1" dirty="0">
                <a:solidFill>
                  <a:schemeClr val="bg1"/>
                </a:solidFill>
              </a:rPr>
              <a:t>0</a:t>
            </a:r>
          </a:p>
        </p:txBody>
      </p:sp>
      <p:sp>
        <p:nvSpPr>
          <p:cNvPr id="19" name="TextBox 26"/>
          <p:cNvSpPr txBox="1"/>
          <p:nvPr/>
        </p:nvSpPr>
        <p:spPr>
          <a:xfrm>
            <a:off x="4179046" y="3984099"/>
            <a:ext cx="870751" cy="338554"/>
          </a:xfrm>
          <a:prstGeom prst="rect">
            <a:avLst/>
          </a:prstGeom>
          <a:noFill/>
        </p:spPr>
        <p:txBody>
          <a:bodyPr wrap="none" rtlCol="0">
            <a:spAutoFit/>
          </a:bodyPr>
          <a:lstStyle/>
          <a:p>
            <a:pPr algn="ctr"/>
            <a:r>
              <a:rPr lang="id-ID" sz="1600" i="1" dirty="0">
                <a:solidFill>
                  <a:schemeClr val="bg1"/>
                </a:solidFill>
              </a:rPr>
              <a:t>Per</a:t>
            </a:r>
            <a:r>
              <a:rPr lang="en-US" sz="1600" i="1" dirty="0">
                <a:solidFill>
                  <a:schemeClr val="bg1"/>
                </a:solidFill>
              </a:rPr>
              <a:t> year</a:t>
            </a:r>
            <a:endParaRPr lang="id-ID" sz="1600" i="1" dirty="0">
              <a:solidFill>
                <a:schemeClr val="bg1"/>
              </a:solidFill>
            </a:endParaRPr>
          </a:p>
        </p:txBody>
      </p:sp>
      <p:sp>
        <p:nvSpPr>
          <p:cNvPr id="20" name="Rectangle 16"/>
          <p:cNvSpPr/>
          <p:nvPr/>
        </p:nvSpPr>
        <p:spPr>
          <a:xfrm>
            <a:off x="6162738" y="3143646"/>
            <a:ext cx="2991542" cy="130682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sz="2400"/>
          </a:p>
        </p:txBody>
      </p:sp>
      <p:sp>
        <p:nvSpPr>
          <p:cNvPr id="21" name="Rectangle 21"/>
          <p:cNvSpPr/>
          <p:nvPr/>
        </p:nvSpPr>
        <p:spPr>
          <a:xfrm>
            <a:off x="6162738" y="2815023"/>
            <a:ext cx="3000138"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2" name="Rectangle 22"/>
          <p:cNvSpPr/>
          <p:nvPr/>
        </p:nvSpPr>
        <p:spPr>
          <a:xfrm>
            <a:off x="6162737" y="2795303"/>
            <a:ext cx="2981263" cy="3483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sz="2400"/>
          </a:p>
        </p:txBody>
      </p:sp>
      <p:sp>
        <p:nvSpPr>
          <p:cNvPr id="23" name="TextBox 23"/>
          <p:cNvSpPr txBox="1"/>
          <p:nvPr/>
        </p:nvSpPr>
        <p:spPr>
          <a:xfrm>
            <a:off x="6693422" y="2815022"/>
            <a:ext cx="1997535" cy="318100"/>
          </a:xfrm>
          <a:prstGeom prst="rect">
            <a:avLst/>
          </a:prstGeom>
          <a:noFill/>
        </p:spPr>
        <p:txBody>
          <a:bodyPr wrap="none" rtlCol="0">
            <a:spAutoFit/>
          </a:bodyPr>
          <a:lstStyle/>
          <a:p>
            <a:pPr algn="ctr"/>
            <a:r>
              <a:rPr lang="en-US" sz="1467" dirty="0">
                <a:solidFill>
                  <a:schemeClr val="bg1"/>
                </a:solidFill>
              </a:rPr>
              <a:t>Processing requirement</a:t>
            </a:r>
            <a:endParaRPr lang="id-ID" sz="1467" dirty="0">
              <a:solidFill>
                <a:schemeClr val="bg1"/>
              </a:solidFill>
            </a:endParaRPr>
          </a:p>
        </p:txBody>
      </p:sp>
      <p:sp>
        <p:nvSpPr>
          <p:cNvPr id="24" name="TextBox 24"/>
          <p:cNvSpPr txBox="1"/>
          <p:nvPr/>
        </p:nvSpPr>
        <p:spPr>
          <a:xfrm>
            <a:off x="6230082" y="3098281"/>
            <a:ext cx="2924197" cy="1077218"/>
          </a:xfrm>
          <a:prstGeom prst="rect">
            <a:avLst/>
          </a:prstGeom>
          <a:noFill/>
        </p:spPr>
        <p:txBody>
          <a:bodyPr wrap="none" rtlCol="0">
            <a:spAutoFit/>
          </a:bodyPr>
          <a:lstStyle/>
          <a:p>
            <a:pPr algn="ctr"/>
            <a:r>
              <a:rPr lang="en-US" sz="6400" b="1" dirty="0">
                <a:solidFill>
                  <a:schemeClr val="bg1"/>
                </a:solidFill>
              </a:rPr>
              <a:t>&lt;29 min</a:t>
            </a:r>
            <a:endParaRPr lang="id-ID" sz="6400" b="1" dirty="0">
              <a:solidFill>
                <a:schemeClr val="bg1"/>
              </a:solidFill>
            </a:endParaRPr>
          </a:p>
        </p:txBody>
      </p:sp>
      <p:sp>
        <p:nvSpPr>
          <p:cNvPr id="25" name="TextBox 26"/>
          <p:cNvSpPr txBox="1"/>
          <p:nvPr/>
        </p:nvSpPr>
        <p:spPr>
          <a:xfrm>
            <a:off x="7140589" y="3983606"/>
            <a:ext cx="1103187" cy="338554"/>
          </a:xfrm>
          <a:prstGeom prst="rect">
            <a:avLst/>
          </a:prstGeom>
          <a:noFill/>
        </p:spPr>
        <p:txBody>
          <a:bodyPr wrap="none" rtlCol="0">
            <a:spAutoFit/>
          </a:bodyPr>
          <a:lstStyle/>
          <a:p>
            <a:pPr algn="ctr"/>
            <a:r>
              <a:rPr lang="id-ID" sz="1600" i="1" dirty="0">
                <a:solidFill>
                  <a:schemeClr val="bg1"/>
                </a:solidFill>
              </a:rPr>
              <a:t>per </a:t>
            </a:r>
            <a:r>
              <a:rPr lang="en-US" sz="1600" i="1" dirty="0">
                <a:solidFill>
                  <a:schemeClr val="bg1"/>
                </a:solidFill>
              </a:rPr>
              <a:t>sample</a:t>
            </a:r>
            <a:endParaRPr lang="id-ID" sz="1600" i="1" dirty="0">
              <a:solidFill>
                <a:schemeClr val="bg1"/>
              </a:solidFill>
            </a:endParaRPr>
          </a:p>
        </p:txBody>
      </p:sp>
      <p:sp>
        <p:nvSpPr>
          <p:cNvPr id="26" name="内容占位符 1"/>
          <p:cNvSpPr txBox="1">
            <a:spLocks/>
          </p:cNvSpPr>
          <p:nvPr/>
        </p:nvSpPr>
        <p:spPr>
          <a:xfrm>
            <a:off x="4938723" y="4933140"/>
            <a:ext cx="3752234"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C00000"/>
                </a:solidFill>
              </a:rPr>
              <a:t>Comparison: &gt;</a:t>
            </a:r>
            <a:r>
              <a:rPr lang="en-US" sz="2400" dirty="0">
                <a:solidFill>
                  <a:srgbClr val="C00000"/>
                </a:solidFill>
              </a:rPr>
              <a:t>32</a:t>
            </a:r>
            <a:r>
              <a:rPr lang="en-US" sz="2000" dirty="0">
                <a:solidFill>
                  <a:srgbClr val="C00000"/>
                </a:solidFill>
              </a:rPr>
              <a:t> Hours(from raw data to VCF file) using BWA-GATK</a:t>
            </a:r>
          </a:p>
          <a:p>
            <a:pPr marL="0" indent="0">
              <a:buNone/>
            </a:pPr>
            <a:r>
              <a:rPr lang="en-US" sz="2000" dirty="0">
                <a:solidFill>
                  <a:srgbClr val="C00000"/>
                </a:solidFill>
              </a:rPr>
              <a:t>Platform: 12-core Xeon E5-2697 v2 with 128GB memory</a:t>
            </a:r>
          </a:p>
        </p:txBody>
      </p:sp>
    </p:spTree>
    <p:extLst>
      <p:ext uri="{BB962C8B-B14F-4D97-AF65-F5344CB8AC3E}">
        <p14:creationId xmlns:p14="http://schemas.microsoft.com/office/powerpoint/2010/main" val="184375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2">
                                            <p:txEl>
                                              <p:pRg st="0" end="0"/>
                                            </p:txEl>
                                          </p:spTgt>
                                        </p:tgtEl>
                                        <p:attrNameLst>
                                          <p:attrName>style.visibility</p:attrName>
                                        </p:attrNameLst>
                                      </p:cBhvr>
                                      <p:to>
                                        <p:strVal val="visible"/>
                                      </p:to>
                                    </p:set>
                                    <p:animEffect transition="in" filter="fade">
                                      <p:cBhvr>
                                        <p:cTn id="14" dur="1000"/>
                                        <p:tgtEl>
                                          <p:spTgt spid="32">
                                            <p:txEl>
                                              <p:pRg st="0" end="0"/>
                                            </p:txEl>
                                          </p:spTgt>
                                        </p:tgtEl>
                                      </p:cBhvr>
                                    </p:animEffect>
                                    <p:anim calcmode="lin" valueType="num">
                                      <p:cBhvr>
                                        <p:cTn id="1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txEl>
                                              <p:pRg st="0" end="0"/>
                                            </p:txEl>
                                          </p:spTgt>
                                        </p:tgtEl>
                                        <p:attrNameLst>
                                          <p:attrName>style.visibility</p:attrName>
                                        </p:attrNameLst>
                                      </p:cBhvr>
                                      <p:to>
                                        <p:strVal val="visible"/>
                                      </p:to>
                                    </p:set>
                                    <p:animEffect transition="in" filter="fade">
                                      <p:cBhvr>
                                        <p:cTn id="21" dur="1000"/>
                                        <p:tgtEl>
                                          <p:spTgt spid="33">
                                            <p:txEl>
                                              <p:pRg st="0" end="0"/>
                                            </p:txEl>
                                          </p:spTgt>
                                        </p:tgtEl>
                                      </p:cBhvr>
                                    </p:animEffect>
                                    <p:anim calcmode="lin" valueType="num">
                                      <p:cBhvr>
                                        <p:cTn id="22"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24" presetID="2" presetClass="entr" presetSubtype="12"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fill="hold"/>
                                        <p:tgtEl>
                                          <p:spTgt spid="34"/>
                                        </p:tgtEl>
                                        <p:attrNameLst>
                                          <p:attrName>ppt_x</p:attrName>
                                        </p:attrNameLst>
                                      </p:cBhvr>
                                      <p:tavLst>
                                        <p:tav tm="0">
                                          <p:val>
                                            <p:strVal val="0-#ppt_w/2"/>
                                          </p:val>
                                        </p:tav>
                                        <p:tav tm="100000">
                                          <p:val>
                                            <p:strVal val="#ppt_x"/>
                                          </p:val>
                                        </p:tav>
                                      </p:tavLst>
                                    </p:anim>
                                    <p:anim calcmode="lin" valueType="num">
                                      <p:cBhvr additive="base">
                                        <p:cTn id="27" dur="500" fill="hold"/>
                                        <p:tgtEl>
                                          <p:spTgt spid="34"/>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fill="hold"/>
                                        <p:tgtEl>
                                          <p:spTgt spid="35"/>
                                        </p:tgtEl>
                                        <p:attrNameLst>
                                          <p:attrName>ppt_x</p:attrName>
                                        </p:attrNameLst>
                                      </p:cBhvr>
                                      <p:tavLst>
                                        <p:tav tm="0">
                                          <p:val>
                                            <p:strVal val="0-#ppt_w/2"/>
                                          </p:val>
                                        </p:tav>
                                        <p:tav tm="100000">
                                          <p:val>
                                            <p:strVal val="#ppt_x"/>
                                          </p:val>
                                        </p:tav>
                                      </p:tavLst>
                                    </p:anim>
                                    <p:anim calcmode="lin" valueType="num">
                                      <p:cBhvr additive="base">
                                        <p:cTn id="31" dur="500" fill="hold"/>
                                        <p:tgtEl>
                                          <p:spTgt spid="35"/>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0-#ppt_w/2"/>
                                          </p:val>
                                        </p:tav>
                                        <p:tav tm="100000">
                                          <p:val>
                                            <p:strVal val="#ppt_x"/>
                                          </p:val>
                                        </p:tav>
                                      </p:tavLst>
                                    </p:anim>
                                    <p:anim calcmode="lin" valueType="num">
                                      <p:cBhvr additive="base">
                                        <p:cTn id="35" dur="500" fill="hold"/>
                                        <p:tgtEl>
                                          <p:spTgt spid="3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fill="hold"/>
                                        <p:tgtEl>
                                          <p:spTgt spid="37"/>
                                        </p:tgtEl>
                                        <p:attrNameLst>
                                          <p:attrName>ppt_x</p:attrName>
                                        </p:attrNameLst>
                                      </p:cBhvr>
                                      <p:tavLst>
                                        <p:tav tm="0">
                                          <p:val>
                                            <p:strVal val="0-#ppt_w/2"/>
                                          </p:val>
                                        </p:tav>
                                        <p:tav tm="100000">
                                          <p:val>
                                            <p:strVal val="#ppt_x"/>
                                          </p:val>
                                        </p:tav>
                                      </p:tavLst>
                                    </p:anim>
                                    <p:anim calcmode="lin" valueType="num">
                                      <p:cBhvr additive="base">
                                        <p:cTn id="39" dur="500" fill="hold"/>
                                        <p:tgtEl>
                                          <p:spTgt spid="3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0-#ppt_w/2"/>
                                          </p:val>
                                        </p:tav>
                                        <p:tav tm="100000">
                                          <p:val>
                                            <p:strVal val="#ppt_x"/>
                                          </p:val>
                                        </p:tav>
                                      </p:tavLst>
                                    </p:anim>
                                    <p:anim calcmode="lin" valueType="num">
                                      <p:cBhvr additive="base">
                                        <p:cTn id="43" dur="500" fill="hold"/>
                                        <p:tgtEl>
                                          <p:spTgt spid="38"/>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0-#ppt_w/2"/>
                                          </p:val>
                                        </p:tav>
                                        <p:tav tm="100000">
                                          <p:val>
                                            <p:strVal val="#ppt_x"/>
                                          </p:val>
                                        </p:tav>
                                      </p:tavLst>
                                    </p:anim>
                                    <p:anim calcmode="lin" valueType="num">
                                      <p:cBhvr additive="base">
                                        <p:cTn id="47" dur="500" fill="hold"/>
                                        <p:tgtEl>
                                          <p:spTgt spid="40"/>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0-#ppt_w/2"/>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par>
                                <p:cTn id="52" presetID="2" presetClass="entr" presetSubtype="12"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0-#ppt_w/2"/>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par>
                                <p:cTn id="56" presetID="2" presetClass="entr" presetSubtype="12"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0-#ppt_w/2"/>
                                          </p:val>
                                        </p:tav>
                                        <p:tav tm="100000">
                                          <p:val>
                                            <p:strVal val="#ppt_x"/>
                                          </p:val>
                                        </p:tav>
                                      </p:tavLst>
                                    </p:anim>
                                    <p:anim calcmode="lin" valueType="num">
                                      <p:cBhvr additive="base">
                                        <p:cTn id="59" dur="500" fill="hold"/>
                                        <p:tgtEl>
                                          <p:spTgt spid="16"/>
                                        </p:tgtEl>
                                        <p:attrNameLst>
                                          <p:attrName>ppt_y</p:attrName>
                                        </p:attrNameLst>
                                      </p:cBhvr>
                                      <p:tavLst>
                                        <p:tav tm="0">
                                          <p:val>
                                            <p:strVal val="1+#ppt_h/2"/>
                                          </p:val>
                                        </p:tav>
                                        <p:tav tm="100000">
                                          <p:val>
                                            <p:strVal val="#ppt_y"/>
                                          </p:val>
                                        </p:tav>
                                      </p:tavLst>
                                    </p:anim>
                                  </p:childTnLst>
                                </p:cTn>
                              </p:par>
                              <p:par>
                                <p:cTn id="60" presetID="2" presetClass="entr" presetSubtype="12"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fill="hold"/>
                                        <p:tgtEl>
                                          <p:spTgt spid="18"/>
                                        </p:tgtEl>
                                        <p:attrNameLst>
                                          <p:attrName>ppt_x</p:attrName>
                                        </p:attrNameLst>
                                      </p:cBhvr>
                                      <p:tavLst>
                                        <p:tav tm="0">
                                          <p:val>
                                            <p:strVal val="0-#ppt_w/2"/>
                                          </p:val>
                                        </p:tav>
                                        <p:tav tm="100000">
                                          <p:val>
                                            <p:strVal val="#ppt_x"/>
                                          </p:val>
                                        </p:tav>
                                      </p:tavLst>
                                    </p:anim>
                                    <p:anim calcmode="lin" valueType="num">
                                      <p:cBhvr additive="base">
                                        <p:cTn id="67" dur="500" fill="hold"/>
                                        <p:tgtEl>
                                          <p:spTgt spid="18"/>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0-#ppt_w/2"/>
                                          </p:val>
                                        </p:tav>
                                        <p:tav tm="100000">
                                          <p:val>
                                            <p:strVal val="#ppt_x"/>
                                          </p:val>
                                        </p:tav>
                                      </p:tavLst>
                                    </p:anim>
                                    <p:anim calcmode="lin" valueType="num">
                                      <p:cBhvr additive="base">
                                        <p:cTn id="71" dur="500" fill="hold"/>
                                        <p:tgtEl>
                                          <p:spTgt spid="19"/>
                                        </p:tgtEl>
                                        <p:attrNameLst>
                                          <p:attrName>ppt_y</p:attrName>
                                        </p:attrNameLst>
                                      </p:cBhvr>
                                      <p:tavLst>
                                        <p:tav tm="0">
                                          <p:val>
                                            <p:strVal val="1+#ppt_h/2"/>
                                          </p:val>
                                        </p:tav>
                                        <p:tav tm="100000">
                                          <p:val>
                                            <p:strVal val="#ppt_y"/>
                                          </p:val>
                                        </p:tav>
                                      </p:tavLst>
                                    </p:anim>
                                  </p:childTnLst>
                                </p:cTn>
                              </p:par>
                              <p:par>
                                <p:cTn id="72" presetID="2" presetClass="entr" presetSubtype="12"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500" fill="hold"/>
                                        <p:tgtEl>
                                          <p:spTgt spid="20"/>
                                        </p:tgtEl>
                                        <p:attrNameLst>
                                          <p:attrName>ppt_x</p:attrName>
                                        </p:attrNameLst>
                                      </p:cBhvr>
                                      <p:tavLst>
                                        <p:tav tm="0">
                                          <p:val>
                                            <p:strVal val="0-#ppt_w/2"/>
                                          </p:val>
                                        </p:tav>
                                        <p:tav tm="100000">
                                          <p:val>
                                            <p:strVal val="#ppt_x"/>
                                          </p:val>
                                        </p:tav>
                                      </p:tavLst>
                                    </p:anim>
                                    <p:anim calcmode="lin" valueType="num">
                                      <p:cBhvr additive="base">
                                        <p:cTn id="75" dur="500" fill="hold"/>
                                        <p:tgtEl>
                                          <p:spTgt spid="20"/>
                                        </p:tgtEl>
                                        <p:attrNameLst>
                                          <p:attrName>ppt_y</p:attrName>
                                        </p:attrNameLst>
                                      </p:cBhvr>
                                      <p:tavLst>
                                        <p:tav tm="0">
                                          <p:val>
                                            <p:strVal val="1+#ppt_h/2"/>
                                          </p:val>
                                        </p:tav>
                                        <p:tav tm="100000">
                                          <p:val>
                                            <p:strVal val="#ppt_y"/>
                                          </p:val>
                                        </p:tav>
                                      </p:tavLst>
                                    </p:anim>
                                  </p:childTnLst>
                                </p:cTn>
                              </p:par>
                              <p:par>
                                <p:cTn id="76" presetID="2" presetClass="entr" presetSubtype="12"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fill="hold"/>
                                        <p:tgtEl>
                                          <p:spTgt spid="21"/>
                                        </p:tgtEl>
                                        <p:attrNameLst>
                                          <p:attrName>ppt_x</p:attrName>
                                        </p:attrNameLst>
                                      </p:cBhvr>
                                      <p:tavLst>
                                        <p:tav tm="0">
                                          <p:val>
                                            <p:strVal val="0-#ppt_w/2"/>
                                          </p:val>
                                        </p:tav>
                                        <p:tav tm="100000">
                                          <p:val>
                                            <p:strVal val="#ppt_x"/>
                                          </p:val>
                                        </p:tav>
                                      </p:tavLst>
                                    </p:anim>
                                    <p:anim calcmode="lin" valueType="num">
                                      <p:cBhvr additive="base">
                                        <p:cTn id="79" dur="500" fill="hold"/>
                                        <p:tgtEl>
                                          <p:spTgt spid="21"/>
                                        </p:tgtEl>
                                        <p:attrNameLst>
                                          <p:attrName>ppt_y</p:attrName>
                                        </p:attrNameLst>
                                      </p:cBhvr>
                                      <p:tavLst>
                                        <p:tav tm="0">
                                          <p:val>
                                            <p:strVal val="1+#ppt_h/2"/>
                                          </p:val>
                                        </p:tav>
                                        <p:tav tm="100000">
                                          <p:val>
                                            <p:strVal val="#ppt_y"/>
                                          </p:val>
                                        </p:tav>
                                      </p:tavLst>
                                    </p:anim>
                                  </p:childTnLst>
                                </p:cTn>
                              </p:par>
                              <p:par>
                                <p:cTn id="80" presetID="2" presetClass="entr" presetSubtype="12"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0-#ppt_w/2"/>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par>
                                <p:cTn id="84" presetID="2" presetClass="entr" presetSubtype="12"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0-#ppt_w/2"/>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par>
                                <p:cTn id="88" presetID="2" presetClass="entr" presetSubtype="12"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 calcmode="lin" valueType="num">
                                      <p:cBhvr additive="base">
                                        <p:cTn id="90" dur="500" fill="hold"/>
                                        <p:tgtEl>
                                          <p:spTgt spid="24"/>
                                        </p:tgtEl>
                                        <p:attrNameLst>
                                          <p:attrName>ppt_x</p:attrName>
                                        </p:attrNameLst>
                                      </p:cBhvr>
                                      <p:tavLst>
                                        <p:tav tm="0">
                                          <p:val>
                                            <p:strVal val="0-#ppt_w/2"/>
                                          </p:val>
                                        </p:tav>
                                        <p:tav tm="100000">
                                          <p:val>
                                            <p:strVal val="#ppt_x"/>
                                          </p:val>
                                        </p:tav>
                                      </p:tavLst>
                                    </p:anim>
                                    <p:anim calcmode="lin" valueType="num">
                                      <p:cBhvr additive="base">
                                        <p:cTn id="91" dur="500" fill="hold"/>
                                        <p:tgtEl>
                                          <p:spTgt spid="24"/>
                                        </p:tgtEl>
                                        <p:attrNameLst>
                                          <p:attrName>ppt_y</p:attrName>
                                        </p:attrNameLst>
                                      </p:cBhvr>
                                      <p:tavLst>
                                        <p:tav tm="0">
                                          <p:val>
                                            <p:strVal val="1+#ppt_h/2"/>
                                          </p:val>
                                        </p:tav>
                                        <p:tav tm="100000">
                                          <p:val>
                                            <p:strVal val="#ppt_y"/>
                                          </p:val>
                                        </p:tav>
                                      </p:tavLst>
                                    </p:anim>
                                  </p:childTnLst>
                                </p:cTn>
                              </p:par>
                              <p:par>
                                <p:cTn id="92" presetID="2" presetClass="entr" presetSubtype="12"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additive="base">
                                        <p:cTn id="94" dur="500" fill="hold"/>
                                        <p:tgtEl>
                                          <p:spTgt spid="25"/>
                                        </p:tgtEl>
                                        <p:attrNameLst>
                                          <p:attrName>ppt_x</p:attrName>
                                        </p:attrNameLst>
                                      </p:cBhvr>
                                      <p:tavLst>
                                        <p:tav tm="0">
                                          <p:val>
                                            <p:strVal val="0-#ppt_w/2"/>
                                          </p:val>
                                        </p:tav>
                                        <p:tav tm="100000">
                                          <p:val>
                                            <p:strVal val="#ppt_x"/>
                                          </p:val>
                                        </p:tav>
                                      </p:tavLst>
                                    </p:anim>
                                    <p:anim calcmode="lin" valueType="num">
                                      <p:cBhvr additive="base">
                                        <p:cTn id="9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fade">
                                      <p:cBhvr>
                                        <p:cTn id="100" dur="1000"/>
                                        <p:tgtEl>
                                          <p:spTgt spid="26">
                                            <p:txEl>
                                              <p:pRg st="0" end="0"/>
                                            </p:txEl>
                                          </p:spTgt>
                                        </p:tgtEl>
                                      </p:cBhvr>
                                    </p:animEffect>
                                    <p:anim calcmode="lin" valueType="num">
                                      <p:cBhvr>
                                        <p:cTn id="101"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02"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26">
                                            <p:txEl>
                                              <p:pRg st="1" end="1"/>
                                            </p:txEl>
                                          </p:spTgt>
                                        </p:tgtEl>
                                        <p:attrNameLst>
                                          <p:attrName>style.visibility</p:attrName>
                                        </p:attrNameLst>
                                      </p:cBhvr>
                                      <p:to>
                                        <p:strVal val="visible"/>
                                      </p:to>
                                    </p:set>
                                    <p:animEffect transition="in" filter="fade">
                                      <p:cBhvr>
                                        <p:cTn id="107" dur="1000"/>
                                        <p:tgtEl>
                                          <p:spTgt spid="26">
                                            <p:txEl>
                                              <p:pRg st="1" end="1"/>
                                            </p:txEl>
                                          </p:spTgt>
                                        </p:tgtEl>
                                      </p:cBhvr>
                                    </p:animEffect>
                                    <p:anim calcmode="lin" valueType="num">
                                      <p:cBhvr>
                                        <p:cTn id="108"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109" dur="100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2" grpId="0" build="p"/>
      <p:bldP spid="33" grpId="0" build="p"/>
      <p:bldP spid="34" grpId="0" animBg="1"/>
      <p:bldP spid="35" grpId="0" animBg="1"/>
      <p:bldP spid="36" grpId="0" animBg="1"/>
      <p:bldP spid="37" grpId="0"/>
      <p:bldP spid="38" grpId="0"/>
      <p:bldP spid="40" grpId="0"/>
      <p:bldP spid="14" grpId="0" animBg="1"/>
      <p:bldP spid="15" grpId="0" animBg="1"/>
      <p:bldP spid="16" grpId="0" animBg="1"/>
      <p:bldP spid="17" grpId="0"/>
      <p:bldP spid="18" grpId="0"/>
      <p:bldP spid="19" grpId="0"/>
      <p:bldP spid="20" grpId="0" animBg="1"/>
      <p:bldP spid="21" grpId="0" animBg="1"/>
      <p:bldP spid="22" grpId="0" animBg="1"/>
      <p:bldP spid="23" grpId="0"/>
      <p:bldP spid="24" grpId="0"/>
      <p:bldP spid="25" grpId="0"/>
      <p:bldP spid="2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53</a:t>
            </a:fld>
            <a:endParaRPr lang="en-US"/>
          </a:p>
        </p:txBody>
      </p:sp>
      <p:sp>
        <p:nvSpPr>
          <p:cNvPr id="4" name="标题 3"/>
          <p:cNvSpPr>
            <a:spLocks noGrp="1"/>
          </p:cNvSpPr>
          <p:nvPr>
            <p:ph type="title"/>
          </p:nvPr>
        </p:nvSpPr>
        <p:spPr>
          <a:xfrm>
            <a:off x="209550" y="0"/>
            <a:ext cx="8813264" cy="908882"/>
          </a:xfrm>
        </p:spPr>
        <p:txBody>
          <a:bodyPr>
            <a:normAutofit fontScale="90000"/>
          </a:bodyPr>
          <a:lstStyle/>
          <a:p>
            <a:r>
              <a:rPr lang="en-US" dirty="0"/>
              <a:t>The failure of well-established computing paradigm</a:t>
            </a:r>
          </a:p>
        </p:txBody>
      </p:sp>
      <p:sp>
        <p:nvSpPr>
          <p:cNvPr id="8" name="内容占位符 1"/>
          <p:cNvSpPr txBox="1">
            <a:spLocks/>
          </p:cNvSpPr>
          <p:nvPr/>
        </p:nvSpPr>
        <p:spPr>
          <a:xfrm>
            <a:off x="-19662" y="1083702"/>
            <a:ext cx="5581148"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Not the </a:t>
            </a:r>
            <a:r>
              <a:rPr lang="en-US" sz="2400" b="1" i="1" dirty="0"/>
              <a:t>best-fit</a:t>
            </a:r>
            <a:r>
              <a:rPr lang="en-US" sz="2400" b="1" dirty="0"/>
              <a:t> computing architecture</a:t>
            </a:r>
          </a:p>
          <a:p>
            <a:pPr lvl="1"/>
            <a:r>
              <a:rPr lang="en-US" sz="2000" b="1" dirty="0"/>
              <a:t>The architecture is not optimized with </a:t>
            </a:r>
            <a:r>
              <a:rPr lang="en-US" sz="2000" b="1" i="1" dirty="0">
                <a:solidFill>
                  <a:srgbClr val="C00000"/>
                </a:solidFill>
              </a:rPr>
              <a:t>awareness </a:t>
            </a:r>
            <a:r>
              <a:rPr lang="en-US" sz="2000" b="1" dirty="0"/>
              <a:t>of the application</a:t>
            </a:r>
          </a:p>
        </p:txBody>
      </p:sp>
      <p:sp>
        <p:nvSpPr>
          <p:cNvPr id="9" name="内容占位符 1"/>
          <p:cNvSpPr txBox="1">
            <a:spLocks/>
          </p:cNvSpPr>
          <p:nvPr/>
        </p:nvSpPr>
        <p:spPr>
          <a:xfrm>
            <a:off x="0" y="2176825"/>
            <a:ext cx="6852330"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Data movement is expensive</a:t>
            </a:r>
          </a:p>
        </p:txBody>
      </p:sp>
      <p:pic>
        <p:nvPicPr>
          <p:cNvPr id="12" name="Picture 4" descr="http://www.samedaycomputers.com/wp-content/uploads/2011/09/desktop-computer-s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1488" y="1407249"/>
            <a:ext cx="686687" cy="428035"/>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4" descr="http://www.samedaycomputers.com/wp-content/uploads/2011/09/desktop-computer-s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6909" y="1407249"/>
            <a:ext cx="686687" cy="428035"/>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4" descr="http://www.samedaycomputers.com/wp-content/uploads/2011/09/desktop-computer-s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2330" y="1407248"/>
            <a:ext cx="686687" cy="428035"/>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464" descr="http://www.samedaycomputers.com/wp-content/uploads/2011/09/desktop-computer-s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0475" y="1407248"/>
            <a:ext cx="686687" cy="428035"/>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http://www.samedaycomputers.com/wp-content/uploads/2011/09/desktop-computer-s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6127" y="1407248"/>
            <a:ext cx="686687" cy="428035"/>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云形 1"/>
          <p:cNvSpPr/>
          <p:nvPr/>
        </p:nvSpPr>
        <p:spPr>
          <a:xfrm>
            <a:off x="5386130" y="1798587"/>
            <a:ext cx="3417431" cy="1334932"/>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文本框 2"/>
          <p:cNvSpPr txBox="1"/>
          <p:nvPr/>
        </p:nvSpPr>
        <p:spPr>
          <a:xfrm>
            <a:off x="5978609" y="2239711"/>
            <a:ext cx="2434128" cy="400110"/>
          </a:xfrm>
          <a:prstGeom prst="rect">
            <a:avLst/>
          </a:prstGeom>
          <a:noFill/>
        </p:spPr>
        <p:txBody>
          <a:bodyPr wrap="none" rtlCol="0">
            <a:spAutoFit/>
          </a:bodyPr>
          <a:lstStyle/>
          <a:p>
            <a:r>
              <a:rPr lang="en-US" sz="2000" b="1" dirty="0"/>
              <a:t>LAN Access networks</a:t>
            </a:r>
          </a:p>
        </p:txBody>
      </p:sp>
      <p:grpSp>
        <p:nvGrpSpPr>
          <p:cNvPr id="19" name="组合 10"/>
          <p:cNvGrpSpPr/>
          <p:nvPr/>
        </p:nvGrpSpPr>
        <p:grpSpPr>
          <a:xfrm>
            <a:off x="5792441" y="2956984"/>
            <a:ext cx="2604808" cy="1235318"/>
            <a:chOff x="8279092" y="3003538"/>
            <a:chExt cx="3793641" cy="1799116"/>
          </a:xfrm>
        </p:grpSpPr>
        <p:pic>
          <p:nvPicPr>
            <p:cNvPr id="20" name="Picture 2" descr="http://2.bp.blogspot.com/-ixUuunnRXDw/T7VgRSAqz1I/AAAAAAAAAOI/z6VRKZChEx0/s1600/server+ra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9092" y="3150359"/>
              <a:ext cx="1180767" cy="1224063"/>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http://2.bp.blogspot.com/-ixUuunnRXDw/T7VgRSAqz1I/AAAAAAAAAOI/z6VRKZChEx0/s1600/server+r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60465" y="3242413"/>
              <a:ext cx="1368603" cy="1418786"/>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2" descr="http://2.bp.blogspot.com/-ixUuunnRXDw/T7VgRSAqz1I/AAAAAAAAAOI/z6VRKZChEx0/s1600/server+r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56930" y="3333531"/>
              <a:ext cx="1368603" cy="1418786"/>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http://2.bp.blogspot.com/-ixUuunnRXDw/T7VgRSAqz1I/AAAAAAAAAOI/z6VRKZChEx0/s1600/server+r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80749" y="3003538"/>
              <a:ext cx="1368603" cy="1418786"/>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http://2.bp.blogspot.com/-ixUuunnRXDw/T7VgRSAqz1I/AAAAAAAAAOI/z6VRKZChEx0/s1600/server+r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04130" y="3383868"/>
              <a:ext cx="1368603" cy="1418786"/>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5" name="云形 46"/>
          <p:cNvSpPr/>
          <p:nvPr/>
        </p:nvSpPr>
        <p:spPr>
          <a:xfrm>
            <a:off x="5491408" y="4073087"/>
            <a:ext cx="3417431" cy="133493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47"/>
          <p:cNvSpPr txBox="1"/>
          <p:nvPr/>
        </p:nvSpPr>
        <p:spPr>
          <a:xfrm>
            <a:off x="6076909" y="4507150"/>
            <a:ext cx="2164695" cy="400110"/>
          </a:xfrm>
          <a:prstGeom prst="rect">
            <a:avLst/>
          </a:prstGeom>
          <a:noFill/>
        </p:spPr>
        <p:txBody>
          <a:bodyPr wrap="none" rtlCol="0">
            <a:spAutoFit/>
          </a:bodyPr>
          <a:lstStyle/>
          <a:p>
            <a:r>
              <a:rPr lang="en-US" sz="2000" b="1" dirty="0"/>
              <a:t>Storage I/O Access</a:t>
            </a:r>
          </a:p>
        </p:txBody>
      </p:sp>
      <p:sp>
        <p:nvSpPr>
          <p:cNvPr id="27" name="流程图: 磁盘 11"/>
          <p:cNvSpPr/>
          <p:nvPr/>
        </p:nvSpPr>
        <p:spPr>
          <a:xfrm>
            <a:off x="5978609" y="5399436"/>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8" name="流程图: 磁盘 51"/>
          <p:cNvSpPr/>
          <p:nvPr/>
        </p:nvSpPr>
        <p:spPr>
          <a:xfrm>
            <a:off x="7423891" y="5347783"/>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9" name="流程图: 磁盘 52"/>
          <p:cNvSpPr/>
          <p:nvPr/>
        </p:nvSpPr>
        <p:spPr>
          <a:xfrm>
            <a:off x="7576291" y="5500183"/>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0" name="流程图: 磁盘 53"/>
          <p:cNvSpPr/>
          <p:nvPr/>
        </p:nvSpPr>
        <p:spPr>
          <a:xfrm>
            <a:off x="7700382" y="5628307"/>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1" name="流程图: 磁盘 55"/>
          <p:cNvSpPr/>
          <p:nvPr/>
        </p:nvSpPr>
        <p:spPr>
          <a:xfrm>
            <a:off x="6131009" y="5551836"/>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2" name="流程图: 磁盘 56"/>
          <p:cNvSpPr/>
          <p:nvPr/>
        </p:nvSpPr>
        <p:spPr>
          <a:xfrm>
            <a:off x="6283409" y="5704236"/>
            <a:ext cx="914400"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3" name="文本框 12"/>
          <p:cNvSpPr txBox="1"/>
          <p:nvPr/>
        </p:nvSpPr>
        <p:spPr>
          <a:xfrm>
            <a:off x="7114223" y="899564"/>
            <a:ext cx="1104020" cy="369332"/>
          </a:xfrm>
          <a:prstGeom prst="rect">
            <a:avLst/>
          </a:prstGeom>
          <a:noFill/>
        </p:spPr>
        <p:txBody>
          <a:bodyPr wrap="none" rtlCol="0">
            <a:spAutoFit/>
          </a:bodyPr>
          <a:lstStyle/>
          <a:p>
            <a:r>
              <a:rPr lang="en-US" b="1" dirty="0"/>
              <a:t>End-users</a:t>
            </a:r>
          </a:p>
        </p:txBody>
      </p:sp>
      <p:sp>
        <p:nvSpPr>
          <p:cNvPr id="34" name="文本框 59"/>
          <p:cNvSpPr txBox="1"/>
          <p:nvPr/>
        </p:nvSpPr>
        <p:spPr>
          <a:xfrm>
            <a:off x="6080524" y="6352144"/>
            <a:ext cx="2011961" cy="369332"/>
          </a:xfrm>
          <a:prstGeom prst="rect">
            <a:avLst/>
          </a:prstGeom>
          <a:noFill/>
        </p:spPr>
        <p:txBody>
          <a:bodyPr wrap="none" rtlCol="0">
            <a:spAutoFit/>
          </a:bodyPr>
          <a:lstStyle/>
          <a:p>
            <a:r>
              <a:rPr lang="en-US" b="1" dirty="0"/>
              <a:t>Distributed storage</a:t>
            </a:r>
          </a:p>
        </p:txBody>
      </p:sp>
      <p:sp>
        <p:nvSpPr>
          <p:cNvPr id="35" name="文本框 12"/>
          <p:cNvSpPr txBox="1"/>
          <p:nvPr/>
        </p:nvSpPr>
        <p:spPr>
          <a:xfrm>
            <a:off x="4882961" y="3952279"/>
            <a:ext cx="1400448" cy="369332"/>
          </a:xfrm>
          <a:prstGeom prst="rect">
            <a:avLst/>
          </a:prstGeom>
          <a:noFill/>
        </p:spPr>
        <p:txBody>
          <a:bodyPr wrap="none" rtlCol="0">
            <a:spAutoFit/>
          </a:bodyPr>
          <a:lstStyle/>
          <a:p>
            <a:r>
              <a:rPr lang="en-US" b="1" dirty="0"/>
              <a:t>Data-centers</a:t>
            </a:r>
          </a:p>
        </p:txBody>
      </p:sp>
      <p:sp>
        <p:nvSpPr>
          <p:cNvPr id="37" name="矩形 65"/>
          <p:cNvSpPr/>
          <p:nvPr/>
        </p:nvSpPr>
        <p:spPr>
          <a:xfrm>
            <a:off x="3791293" y="2592974"/>
            <a:ext cx="2126001" cy="2246769"/>
          </a:xfrm>
          <a:prstGeom prst="rect">
            <a:avLst/>
          </a:prstGeom>
        </p:spPr>
        <p:txBody>
          <a:bodyPr wrap="square">
            <a:spAutoFit/>
          </a:bodyPr>
          <a:lstStyle/>
          <a:p>
            <a:pPr marL="0" lvl="1"/>
            <a:r>
              <a:rPr lang="en-US" sz="2000" b="1" u="sng" dirty="0">
                <a:latin typeface="Arial Narrow"/>
                <a:ea typeface="Arial Narrow"/>
                <a:cs typeface="Arial Narrow"/>
                <a:sym typeface="Arial Narrow"/>
              </a:rPr>
              <a:t>Interconnection: </a:t>
            </a:r>
          </a:p>
          <a:p>
            <a:pPr marL="0" lvl="1"/>
            <a:r>
              <a:rPr lang="en-US" sz="2000" b="1" dirty="0">
                <a:latin typeface="Arial Narrow"/>
                <a:ea typeface="Arial Narrow"/>
                <a:cs typeface="Arial Narrow"/>
                <a:sym typeface="Arial Narrow"/>
              </a:rPr>
              <a:t>-Congestion</a:t>
            </a:r>
          </a:p>
          <a:p>
            <a:pPr marL="0" lvl="1"/>
            <a:r>
              <a:rPr lang="en-US" sz="2000" b="1" dirty="0">
                <a:latin typeface="Arial Narrow"/>
                <a:ea typeface="Arial Narrow"/>
                <a:cs typeface="Arial Narrow"/>
                <a:sym typeface="Arial Narrow"/>
              </a:rPr>
              <a:t>-Dropped packets</a:t>
            </a:r>
          </a:p>
          <a:p>
            <a:pPr marL="0" lvl="1"/>
            <a:r>
              <a:rPr lang="en-US" sz="2000" b="1" dirty="0">
                <a:latin typeface="Arial Narrow"/>
                <a:ea typeface="Arial Narrow"/>
                <a:cs typeface="Arial Narrow"/>
                <a:sym typeface="Arial Narrow"/>
              </a:rPr>
              <a:t>-Timeouts</a:t>
            </a:r>
          </a:p>
          <a:p>
            <a:pPr marL="0" lvl="1"/>
            <a:r>
              <a:rPr lang="en-US" sz="2000" b="1" dirty="0">
                <a:latin typeface="Arial Narrow"/>
                <a:ea typeface="Arial Narrow"/>
                <a:cs typeface="Arial Narrow"/>
                <a:sym typeface="Arial Narrow"/>
              </a:rPr>
              <a:t>-Failures</a:t>
            </a:r>
          </a:p>
          <a:p>
            <a:pPr marL="0" lvl="1"/>
            <a:endParaRPr lang="en-US" sz="2000" b="1" dirty="0">
              <a:solidFill>
                <a:srgbClr val="3333CC"/>
              </a:solidFill>
              <a:latin typeface="Arial Narrow"/>
              <a:ea typeface="Arial Narrow"/>
              <a:cs typeface="Arial Narrow"/>
              <a:sym typeface="Arial Narrow"/>
            </a:endParaRPr>
          </a:p>
          <a:p>
            <a:endParaRPr lang="en-US" sz="2000" b="1" dirty="0">
              <a:solidFill>
                <a:schemeClr val="accent5"/>
              </a:solidFill>
              <a:latin typeface="Arial Narrow"/>
              <a:ea typeface="Arial Narrow"/>
              <a:cs typeface="Arial Narrow"/>
            </a:endParaRPr>
          </a:p>
        </p:txBody>
      </p:sp>
      <p:sp>
        <p:nvSpPr>
          <p:cNvPr id="38" name="矩形 66"/>
          <p:cNvSpPr/>
          <p:nvPr/>
        </p:nvSpPr>
        <p:spPr>
          <a:xfrm>
            <a:off x="3820311" y="4800057"/>
            <a:ext cx="2156730" cy="1938992"/>
          </a:xfrm>
          <a:prstGeom prst="rect">
            <a:avLst/>
          </a:prstGeom>
        </p:spPr>
        <p:txBody>
          <a:bodyPr wrap="square">
            <a:spAutoFit/>
          </a:bodyPr>
          <a:lstStyle/>
          <a:p>
            <a:pPr marL="0" lvl="1"/>
            <a:r>
              <a:rPr lang="en-US" sz="2000" b="1" u="sng" dirty="0">
                <a:latin typeface="Arial Narrow"/>
                <a:ea typeface="Arial Narrow"/>
                <a:cs typeface="Arial Narrow"/>
                <a:sym typeface="Arial Narrow"/>
              </a:rPr>
              <a:t>Storage: </a:t>
            </a:r>
          </a:p>
          <a:p>
            <a:pPr marL="0" lvl="1"/>
            <a:r>
              <a:rPr lang="en-US" sz="2000" b="1" dirty="0">
                <a:latin typeface="Arial Narrow"/>
                <a:ea typeface="Arial Narrow"/>
                <a:cs typeface="Arial Narrow"/>
                <a:sym typeface="Arial Narrow"/>
              </a:rPr>
              <a:t>-Lack of Bandwidth</a:t>
            </a:r>
          </a:p>
          <a:p>
            <a:pPr marL="0" lvl="1"/>
            <a:r>
              <a:rPr lang="en-US" sz="2000" b="1" dirty="0">
                <a:latin typeface="Arial Narrow"/>
                <a:ea typeface="Arial Narrow"/>
                <a:cs typeface="Arial Narrow"/>
                <a:sym typeface="Arial Narrow"/>
              </a:rPr>
              <a:t>-Overloaded </a:t>
            </a:r>
          </a:p>
          <a:p>
            <a:pPr marL="0" lvl="1"/>
            <a:r>
              <a:rPr lang="en-US" sz="2000" b="1" dirty="0" err="1">
                <a:latin typeface="Arial Narrow"/>
                <a:ea typeface="Arial Narrow"/>
                <a:cs typeface="Arial Narrow"/>
                <a:sym typeface="Arial Narrow"/>
              </a:rPr>
              <a:t>PCIe</a:t>
            </a:r>
            <a:r>
              <a:rPr lang="en-US" sz="2000" b="1" dirty="0">
                <a:latin typeface="Arial Narrow"/>
                <a:ea typeface="Arial Narrow"/>
                <a:cs typeface="Arial Narrow"/>
                <a:sym typeface="Arial Narrow"/>
              </a:rPr>
              <a:t> connect</a:t>
            </a:r>
          </a:p>
          <a:p>
            <a:pPr marL="0" lvl="1"/>
            <a:r>
              <a:rPr lang="en-US" sz="2000" b="1" dirty="0">
                <a:latin typeface="Arial Narrow"/>
                <a:ea typeface="Arial Narrow"/>
                <a:cs typeface="Arial Narrow"/>
                <a:sym typeface="Arial Narrow"/>
              </a:rPr>
              <a:t>-Storage device contention</a:t>
            </a:r>
          </a:p>
        </p:txBody>
      </p:sp>
      <p:sp>
        <p:nvSpPr>
          <p:cNvPr id="39" name="内容占位符 1"/>
          <p:cNvSpPr txBox="1">
            <a:spLocks/>
          </p:cNvSpPr>
          <p:nvPr/>
        </p:nvSpPr>
        <p:spPr>
          <a:xfrm>
            <a:off x="-46733" y="2639821"/>
            <a:ext cx="3678411" cy="19248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2000" b="1" dirty="0">
                <a:cs typeface="Arial Narrow"/>
              </a:rPr>
              <a:t>Traffic transforms the </a:t>
            </a:r>
            <a:r>
              <a:rPr lang="en-US" altLang="zh-CN" sz="2000" b="1" i="1" dirty="0">
                <a:solidFill>
                  <a:srgbClr val="C00000"/>
                </a:solidFill>
                <a:cs typeface="Arial Narrow"/>
              </a:rPr>
              <a:t>computation-intensive</a:t>
            </a:r>
            <a:r>
              <a:rPr lang="en-US" altLang="zh-CN" sz="2000" b="1" dirty="0">
                <a:cs typeface="Arial Narrow"/>
              </a:rPr>
              <a:t> tasks into</a:t>
            </a:r>
            <a:r>
              <a:rPr lang="zh-CN" altLang="en-US" sz="2000" b="1" dirty="0">
                <a:cs typeface="Arial Narrow"/>
              </a:rPr>
              <a:t> </a:t>
            </a:r>
            <a:r>
              <a:rPr lang="en-US" altLang="zh-CN" sz="2000" b="1" i="1" dirty="0">
                <a:solidFill>
                  <a:srgbClr val="C00000"/>
                </a:solidFill>
                <a:cs typeface="Arial Narrow"/>
              </a:rPr>
              <a:t>communication intensive tasks</a:t>
            </a:r>
          </a:p>
          <a:p>
            <a:pPr lvl="1"/>
            <a:r>
              <a:rPr lang="en-US" sz="2000" b="1" dirty="0"/>
              <a:t>Extremely high </a:t>
            </a:r>
            <a:r>
              <a:rPr lang="en-US" sz="2000" b="1" i="1" dirty="0">
                <a:solidFill>
                  <a:srgbClr val="C00000"/>
                </a:solidFill>
              </a:rPr>
              <a:t>bandwidth</a:t>
            </a:r>
            <a:r>
              <a:rPr lang="en-US" sz="2000" b="1" dirty="0"/>
              <a:t> requirement on end-users</a:t>
            </a:r>
          </a:p>
          <a:p>
            <a:pPr lvl="2"/>
            <a:r>
              <a:rPr lang="en-US" sz="1600" b="1" dirty="0"/>
              <a:t>150GB in 30min=700Mbps</a:t>
            </a:r>
          </a:p>
        </p:txBody>
      </p:sp>
      <p:pic>
        <p:nvPicPr>
          <p:cNvPr id="19458" name="Picture 2" descr="Image result for sf expres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620" y="4838321"/>
            <a:ext cx="3078808" cy="17318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170"/>
          <p:cNvSpPr txBox="1"/>
          <p:nvPr/>
        </p:nvSpPr>
        <p:spPr>
          <a:xfrm>
            <a:off x="279739" y="4457737"/>
            <a:ext cx="5281747" cy="400110"/>
          </a:xfrm>
          <a:prstGeom prst="rect">
            <a:avLst/>
          </a:prstGeom>
          <a:noFill/>
        </p:spPr>
        <p:txBody>
          <a:bodyPr wrap="square" rtlCol="0">
            <a:spAutoFit/>
          </a:bodyPr>
          <a:lstStyle/>
          <a:p>
            <a:r>
              <a:rPr lang="en-US" sz="2000" dirty="0">
                <a:solidFill>
                  <a:srgbClr val="C00000"/>
                </a:solidFill>
              </a:rPr>
              <a:t>Most speedy way to deliver ? </a:t>
            </a:r>
            <a:endParaRPr lang="id-ID" sz="2000" dirty="0">
              <a:solidFill>
                <a:srgbClr val="C00000"/>
              </a:solidFill>
            </a:endParaRPr>
          </a:p>
        </p:txBody>
      </p:sp>
    </p:spTree>
    <p:extLst>
      <p:ext uri="{BB962C8B-B14F-4D97-AF65-F5344CB8AC3E}">
        <p14:creationId xmlns:p14="http://schemas.microsoft.com/office/powerpoint/2010/main" val="181485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1000"/>
                                        <p:tgtEl>
                                          <p:spTgt spid="16"/>
                                        </p:tgtEl>
                                      </p:cBhvr>
                                    </p:animEffect>
                                    <p:anim calcmode="lin" valueType="num">
                                      <p:cBhvr>
                                        <p:cTn id="55" dur="1000" fill="hold"/>
                                        <p:tgtEl>
                                          <p:spTgt spid="16"/>
                                        </p:tgtEl>
                                        <p:attrNameLst>
                                          <p:attrName>ppt_x</p:attrName>
                                        </p:attrNameLst>
                                      </p:cBhvr>
                                      <p:tavLst>
                                        <p:tav tm="0">
                                          <p:val>
                                            <p:strVal val="#ppt_x"/>
                                          </p:val>
                                        </p:tav>
                                        <p:tav tm="100000">
                                          <p:val>
                                            <p:strVal val="#ppt_x"/>
                                          </p:val>
                                        </p:tav>
                                      </p:tavLst>
                                    </p:anim>
                                    <p:anim calcmode="lin" valueType="num">
                                      <p:cBhvr>
                                        <p:cTn id="5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9">
                                            <p:txEl>
                                              <p:pRg st="0" end="0"/>
                                            </p:txEl>
                                          </p:spTgt>
                                        </p:tgtEl>
                                        <p:attrNameLst>
                                          <p:attrName>style.visibility</p:attrName>
                                        </p:attrNameLst>
                                      </p:cBhvr>
                                      <p:to>
                                        <p:strVal val="visible"/>
                                      </p:to>
                                    </p:set>
                                    <p:animEffect transition="in" filter="fade">
                                      <p:cBhvr>
                                        <p:cTn id="61" dur="1000"/>
                                        <p:tgtEl>
                                          <p:spTgt spid="39">
                                            <p:txEl>
                                              <p:pRg st="0" end="0"/>
                                            </p:txEl>
                                          </p:spTgt>
                                        </p:tgtEl>
                                      </p:cBhvr>
                                    </p:animEffect>
                                    <p:anim calcmode="lin" valueType="num">
                                      <p:cBhvr>
                                        <p:cTn id="62"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9">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9">
                                            <p:txEl>
                                              <p:pRg st="1" end="1"/>
                                            </p:txEl>
                                          </p:spTgt>
                                        </p:tgtEl>
                                        <p:attrNameLst>
                                          <p:attrName>style.visibility</p:attrName>
                                        </p:attrNameLst>
                                      </p:cBhvr>
                                      <p:to>
                                        <p:strVal val="visible"/>
                                      </p:to>
                                    </p:set>
                                    <p:animEffect transition="in" filter="fade">
                                      <p:cBhvr>
                                        <p:cTn id="66" dur="1000"/>
                                        <p:tgtEl>
                                          <p:spTgt spid="39">
                                            <p:txEl>
                                              <p:pRg st="1" end="1"/>
                                            </p:txEl>
                                          </p:spTgt>
                                        </p:tgtEl>
                                      </p:cBhvr>
                                    </p:animEffect>
                                    <p:anim calcmode="lin" valueType="num">
                                      <p:cBhvr>
                                        <p:cTn id="67" dur="10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68" dur="1000" fill="hold"/>
                                        <p:tgtEl>
                                          <p:spTgt spid="39">
                                            <p:txEl>
                                              <p:pRg st="1" end="1"/>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9">
                                            <p:txEl>
                                              <p:pRg st="2" end="2"/>
                                            </p:txEl>
                                          </p:spTgt>
                                        </p:tgtEl>
                                        <p:attrNameLst>
                                          <p:attrName>style.visibility</p:attrName>
                                        </p:attrNameLst>
                                      </p:cBhvr>
                                      <p:to>
                                        <p:strVal val="visible"/>
                                      </p:to>
                                    </p:set>
                                    <p:animEffect transition="in" filter="fade">
                                      <p:cBhvr>
                                        <p:cTn id="71" dur="1000"/>
                                        <p:tgtEl>
                                          <p:spTgt spid="39">
                                            <p:txEl>
                                              <p:pRg st="2" end="2"/>
                                            </p:txEl>
                                          </p:spTgt>
                                        </p:tgtEl>
                                      </p:cBhvr>
                                    </p:animEffect>
                                    <p:anim calcmode="lin" valueType="num">
                                      <p:cBhvr>
                                        <p:cTn id="72"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73"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1000"/>
                                        <p:tgtEl>
                                          <p:spTgt spid="36"/>
                                        </p:tgtEl>
                                      </p:cBhvr>
                                    </p:animEffect>
                                    <p:anim calcmode="lin" valueType="num">
                                      <p:cBhvr>
                                        <p:cTn id="79" dur="1000" fill="hold"/>
                                        <p:tgtEl>
                                          <p:spTgt spid="36"/>
                                        </p:tgtEl>
                                        <p:attrNameLst>
                                          <p:attrName>ppt_x</p:attrName>
                                        </p:attrNameLst>
                                      </p:cBhvr>
                                      <p:tavLst>
                                        <p:tav tm="0">
                                          <p:val>
                                            <p:strVal val="#ppt_x"/>
                                          </p:val>
                                        </p:tav>
                                        <p:tav tm="100000">
                                          <p:val>
                                            <p:strVal val="#ppt_x"/>
                                          </p:val>
                                        </p:tav>
                                      </p:tavLst>
                                    </p:anim>
                                    <p:anim calcmode="lin" valueType="num">
                                      <p:cBhvr>
                                        <p:cTn id="8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39" grpId="0" build="p"/>
      <p:bldP spid="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2713" y="-38100"/>
            <a:ext cx="8875819" cy="908882"/>
          </a:xfrm>
        </p:spPr>
        <p:txBody>
          <a:bodyPr>
            <a:noAutofit/>
          </a:bodyPr>
          <a:lstStyle/>
          <a:p>
            <a:r>
              <a:rPr lang="en-US" altLang="zh-CN" sz="3200" dirty="0"/>
              <a:t>Motivation:</a:t>
            </a:r>
            <a:r>
              <a:rPr lang="zh-CN" altLang="en-US" sz="3200" dirty="0"/>
              <a:t> </a:t>
            </a:r>
            <a:r>
              <a:rPr lang="en-US" altLang="zh-CN" sz="3200" dirty="0"/>
              <a:t>Bottom-up design flow</a:t>
            </a:r>
            <a:endParaRPr lang="en-US" sz="3200" dirty="0"/>
          </a:p>
        </p:txBody>
      </p:sp>
      <p:sp>
        <p:nvSpPr>
          <p:cNvPr id="8" name="Slide Number Placeholder 50"/>
          <p:cNvSpPr>
            <a:spLocks noGrp="1"/>
          </p:cNvSpPr>
          <p:nvPr>
            <p:ph type="sldNum" sz="quarter" idx="12"/>
          </p:nvPr>
        </p:nvSpPr>
        <p:spPr>
          <a:xfrm>
            <a:off x="6407150" y="6151660"/>
            <a:ext cx="2057400" cy="365125"/>
          </a:xfrm>
        </p:spPr>
        <p:txBody>
          <a:bodyPr/>
          <a:lstStyle/>
          <a:p>
            <a:fld id="{929874C7-10E7-490D-B9F0-6C8187C22D83}" type="slidenum">
              <a:rPr lang="en-US" smtClean="0"/>
              <a:t>54</a:t>
            </a:fld>
            <a:endParaRPr lang="en-US"/>
          </a:p>
        </p:txBody>
      </p:sp>
      <p:sp>
        <p:nvSpPr>
          <p:cNvPr id="6" name="内容占位符 1"/>
          <p:cNvSpPr txBox="1">
            <a:spLocks/>
          </p:cNvSpPr>
          <p:nvPr/>
        </p:nvSpPr>
        <p:spPr>
          <a:xfrm>
            <a:off x="562176" y="5615713"/>
            <a:ext cx="8863300" cy="703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p:txBody>
      </p:sp>
      <p:sp>
        <p:nvSpPr>
          <p:cNvPr id="11" name="内容占位符 1"/>
          <p:cNvSpPr txBox="1">
            <a:spLocks/>
          </p:cNvSpPr>
          <p:nvPr/>
        </p:nvSpPr>
        <p:spPr>
          <a:xfrm>
            <a:off x="263211" y="1070962"/>
            <a:ext cx="8863300" cy="4700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Bottom-up</a:t>
            </a:r>
            <a:r>
              <a:rPr lang="zh-CN" altLang="en-US" b="1" dirty="0"/>
              <a:t> </a:t>
            </a:r>
            <a:r>
              <a:rPr lang="en-US" altLang="zh-CN" b="1" dirty="0"/>
              <a:t>based</a:t>
            </a:r>
            <a:r>
              <a:rPr lang="zh-CN" altLang="en-US" b="1" dirty="0"/>
              <a:t> </a:t>
            </a:r>
            <a:r>
              <a:rPr lang="en-US" altLang="zh-CN" b="1" dirty="0"/>
              <a:t>design</a:t>
            </a:r>
            <a:r>
              <a:rPr lang="zh-CN" altLang="en-US" b="1" dirty="0"/>
              <a:t> </a:t>
            </a:r>
            <a:r>
              <a:rPr lang="en-US" altLang="zh-CN" b="1" dirty="0"/>
              <a:t>and</a:t>
            </a:r>
            <a:r>
              <a:rPr lang="zh-CN" altLang="en-US" b="1" dirty="0"/>
              <a:t> </a:t>
            </a:r>
            <a:r>
              <a:rPr lang="en-US" altLang="zh-CN" b="1" dirty="0"/>
              <a:t>evaluation</a:t>
            </a:r>
            <a:r>
              <a:rPr lang="zh-CN" altLang="en-US" b="1" dirty="0"/>
              <a:t> </a:t>
            </a:r>
            <a:r>
              <a:rPr lang="en-US" altLang="zh-CN" b="1" dirty="0"/>
              <a:t>flow</a:t>
            </a:r>
            <a:endParaRPr lang="zh-CN" altLang="en-US" b="1" dirty="0"/>
          </a:p>
          <a:p>
            <a:pPr lvl="1"/>
            <a:r>
              <a:rPr lang="en-US" altLang="zh-CN" b="1" dirty="0">
                <a:solidFill>
                  <a:srgbClr val="C00000"/>
                </a:solidFill>
              </a:rPr>
              <a:t>Unguided</a:t>
            </a:r>
            <a:r>
              <a:rPr lang="zh-CN" altLang="en-US" b="1" dirty="0"/>
              <a:t> </a:t>
            </a:r>
            <a:r>
              <a:rPr lang="en-US" altLang="zh-CN" b="1" dirty="0"/>
              <a:t>reconfiguration</a:t>
            </a:r>
            <a:r>
              <a:rPr lang="zh-CN" altLang="en-US" b="1" dirty="0"/>
              <a:t> </a:t>
            </a:r>
            <a:r>
              <a:rPr lang="en-US" altLang="zh-CN" b="1" dirty="0"/>
              <a:t>scheme</a:t>
            </a:r>
            <a:r>
              <a:rPr lang="zh-CN" altLang="en-US" b="1" dirty="0"/>
              <a:t> </a:t>
            </a:r>
            <a:r>
              <a:rPr lang="en-US" altLang="zh-CN" b="1" dirty="0"/>
              <a:t>proposal</a:t>
            </a:r>
            <a:endParaRPr lang="zh-CN" altLang="en-US" b="1" dirty="0"/>
          </a:p>
          <a:p>
            <a:pPr lvl="1"/>
            <a:r>
              <a:rPr lang="en-US" altLang="zh-CN" b="1" dirty="0">
                <a:solidFill>
                  <a:srgbClr val="C00000"/>
                </a:solidFill>
              </a:rPr>
              <a:t>No</a:t>
            </a:r>
            <a:r>
              <a:rPr lang="zh-CN" altLang="en-US" b="1" dirty="0"/>
              <a:t> </a:t>
            </a:r>
            <a:r>
              <a:rPr lang="en-US" altLang="zh-CN" b="1" dirty="0"/>
              <a:t>performance</a:t>
            </a:r>
            <a:r>
              <a:rPr lang="zh-CN" altLang="en-US" b="1" dirty="0"/>
              <a:t> </a:t>
            </a:r>
            <a:r>
              <a:rPr lang="en-US" altLang="zh-CN" b="1" dirty="0">
                <a:solidFill>
                  <a:srgbClr val="C00000"/>
                </a:solidFill>
              </a:rPr>
              <a:t>guarantee</a:t>
            </a:r>
            <a:r>
              <a:rPr lang="en-US" altLang="zh-CN" b="1" dirty="0"/>
              <a:t>-&gt;</a:t>
            </a:r>
            <a:r>
              <a:rPr lang="en-US" altLang="zh-CN" b="1" i="1" dirty="0">
                <a:solidFill>
                  <a:srgbClr val="C00000"/>
                </a:solidFill>
              </a:rPr>
              <a:t>non-converged</a:t>
            </a:r>
            <a:r>
              <a:rPr lang="zh-CN" altLang="en-US" b="1" dirty="0"/>
              <a:t> </a:t>
            </a:r>
            <a:r>
              <a:rPr lang="en-US" altLang="zh-CN" b="1" dirty="0"/>
              <a:t>design</a:t>
            </a:r>
            <a:r>
              <a:rPr lang="zh-CN" altLang="en-US" b="1" dirty="0"/>
              <a:t> </a:t>
            </a:r>
            <a:r>
              <a:rPr lang="en-US" altLang="zh-CN" b="1" dirty="0"/>
              <a:t>iteration</a:t>
            </a:r>
            <a:endParaRPr lang="zh-CN" altLang="en-US" b="1" dirty="0"/>
          </a:p>
          <a:p>
            <a:pPr marL="457200" lvl="1" indent="0">
              <a:buNone/>
            </a:pPr>
            <a:endParaRPr lang="en-US" b="1" dirty="0"/>
          </a:p>
        </p:txBody>
      </p:sp>
      <p:sp>
        <p:nvSpPr>
          <p:cNvPr id="4" name="TextBox 3"/>
          <p:cNvSpPr txBox="1"/>
          <p:nvPr/>
        </p:nvSpPr>
        <p:spPr>
          <a:xfrm>
            <a:off x="775497" y="4112457"/>
            <a:ext cx="1269771" cy="830997"/>
          </a:xfrm>
          <a:prstGeom prst="rect">
            <a:avLst/>
          </a:prstGeom>
          <a:noFill/>
        </p:spPr>
        <p:txBody>
          <a:bodyPr wrap="none" rtlCol="0">
            <a:spAutoFit/>
          </a:bodyPr>
          <a:lstStyle/>
          <a:p>
            <a:r>
              <a:rPr lang="zh-CN" altLang="en-US" sz="2400" dirty="0"/>
              <a:t>    </a:t>
            </a:r>
            <a:r>
              <a:rPr lang="en-US" altLang="zh-CN" sz="2400" dirty="0" err="1"/>
              <a:t>NoC</a:t>
            </a:r>
            <a:r>
              <a:rPr lang="zh-CN" altLang="en-US" sz="2400" dirty="0"/>
              <a:t> </a:t>
            </a:r>
          </a:p>
          <a:p>
            <a:r>
              <a:rPr lang="en-US" altLang="zh-CN" sz="2400" dirty="0"/>
              <a:t>Proposal</a:t>
            </a:r>
            <a:endParaRPr lang="en-US" sz="2400" dirty="0"/>
          </a:p>
        </p:txBody>
      </p:sp>
      <p:sp>
        <p:nvSpPr>
          <p:cNvPr id="5" name="Rounded Rectangle 4"/>
          <p:cNvSpPr/>
          <p:nvPr/>
        </p:nvSpPr>
        <p:spPr>
          <a:xfrm>
            <a:off x="562176" y="4131463"/>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79954" y="5478302"/>
            <a:ext cx="1149995" cy="400110"/>
          </a:xfrm>
          <a:prstGeom prst="rect">
            <a:avLst/>
          </a:prstGeom>
          <a:noFill/>
        </p:spPr>
        <p:txBody>
          <a:bodyPr wrap="none" rtlCol="0">
            <a:spAutoFit/>
          </a:bodyPr>
          <a:lstStyle/>
          <a:p>
            <a:r>
              <a:rPr lang="zh-CN" altLang="en-US" sz="2000" dirty="0"/>
              <a:t>   </a:t>
            </a:r>
            <a:r>
              <a:rPr lang="en-US" altLang="zh-CN" sz="2000" dirty="0"/>
              <a:t>Metrics</a:t>
            </a:r>
            <a:endParaRPr lang="zh-CN" altLang="en-US" sz="2000" dirty="0"/>
          </a:p>
        </p:txBody>
      </p:sp>
      <p:sp>
        <p:nvSpPr>
          <p:cNvPr id="16" name="Rounded Rectangle 15"/>
          <p:cNvSpPr/>
          <p:nvPr/>
        </p:nvSpPr>
        <p:spPr>
          <a:xfrm>
            <a:off x="3129198" y="5343940"/>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30576" y="4302910"/>
            <a:ext cx="1691810" cy="461665"/>
          </a:xfrm>
          <a:prstGeom prst="rect">
            <a:avLst/>
          </a:prstGeom>
          <a:noFill/>
        </p:spPr>
        <p:txBody>
          <a:bodyPr wrap="none" rtlCol="0">
            <a:spAutoFit/>
          </a:bodyPr>
          <a:lstStyle/>
          <a:p>
            <a:r>
              <a:rPr lang="zh-CN" altLang="en-US" sz="2400" dirty="0"/>
              <a:t>   </a:t>
            </a:r>
            <a:r>
              <a:rPr lang="en-US" altLang="zh-CN" sz="2400" dirty="0"/>
              <a:t>Evaluation</a:t>
            </a:r>
            <a:endParaRPr lang="zh-CN" altLang="en-US" sz="2400" dirty="0"/>
          </a:p>
        </p:txBody>
      </p:sp>
      <p:sp>
        <p:nvSpPr>
          <p:cNvPr id="18" name="Rounded Rectangle 17"/>
          <p:cNvSpPr/>
          <p:nvPr/>
        </p:nvSpPr>
        <p:spPr>
          <a:xfrm>
            <a:off x="2958815" y="4131463"/>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82"/>
          <p:cNvSpPr>
            <a:spLocks/>
          </p:cNvSpPr>
          <p:nvPr/>
        </p:nvSpPr>
        <p:spPr bwMode="auto">
          <a:xfrm>
            <a:off x="2609046" y="3018842"/>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55"/>
          <p:cNvSpPr>
            <a:spLocks/>
          </p:cNvSpPr>
          <p:nvPr/>
        </p:nvSpPr>
        <p:spPr bwMode="auto">
          <a:xfrm>
            <a:off x="2902106" y="3039206"/>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69"/>
          <p:cNvSpPr>
            <a:spLocks/>
          </p:cNvSpPr>
          <p:nvPr/>
        </p:nvSpPr>
        <p:spPr bwMode="auto">
          <a:xfrm>
            <a:off x="3211919" y="3039206"/>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61"/>
          <p:cNvSpPr>
            <a:spLocks/>
          </p:cNvSpPr>
          <p:nvPr/>
        </p:nvSpPr>
        <p:spPr bwMode="auto">
          <a:xfrm>
            <a:off x="3551769" y="3020972"/>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TextBox 24"/>
          <p:cNvSpPr txBox="1"/>
          <p:nvPr/>
        </p:nvSpPr>
        <p:spPr>
          <a:xfrm>
            <a:off x="3875249" y="3074994"/>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26" name="TextBox 25"/>
          <p:cNvSpPr txBox="1"/>
          <p:nvPr/>
        </p:nvSpPr>
        <p:spPr>
          <a:xfrm>
            <a:off x="5459611" y="4263104"/>
            <a:ext cx="1676629" cy="461665"/>
          </a:xfrm>
          <a:prstGeom prst="rect">
            <a:avLst/>
          </a:prstGeom>
          <a:noFill/>
        </p:spPr>
        <p:txBody>
          <a:bodyPr wrap="square" rtlCol="0">
            <a:spAutoFit/>
          </a:bodyPr>
          <a:lstStyle/>
          <a:p>
            <a:r>
              <a:rPr lang="en-US" altLang="zh-CN" sz="2400" dirty="0"/>
              <a:t>Objective</a:t>
            </a:r>
            <a:r>
              <a:rPr lang="zh-CN" altLang="en-US" sz="2400" dirty="0"/>
              <a:t> </a:t>
            </a:r>
            <a:r>
              <a:rPr lang="en-US" altLang="zh-CN" sz="2400" dirty="0"/>
              <a:t>?</a:t>
            </a:r>
            <a:endParaRPr lang="zh-CN" altLang="en-US" sz="2400" dirty="0"/>
          </a:p>
        </p:txBody>
      </p:sp>
      <p:sp>
        <p:nvSpPr>
          <p:cNvPr id="27" name="Rounded Rectangle 26"/>
          <p:cNvSpPr/>
          <p:nvPr/>
        </p:nvSpPr>
        <p:spPr>
          <a:xfrm>
            <a:off x="5331455" y="4112457"/>
            <a:ext cx="1864629"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2289361" y="4523776"/>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678516" y="3669364"/>
            <a:ext cx="9098" cy="46001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651347" y="2542180"/>
            <a:ext cx="3739742" cy="369332"/>
          </a:xfrm>
          <a:prstGeom prst="rect">
            <a:avLst/>
          </a:prstGeom>
          <a:noFill/>
        </p:spPr>
        <p:txBody>
          <a:bodyPr wrap="none" rtlCol="0">
            <a:spAutoFit/>
          </a:bodyPr>
          <a:lstStyle/>
          <a:p>
            <a:r>
              <a:rPr lang="en-US" altLang="zh-CN" dirty="0"/>
              <a:t>Benchmark</a:t>
            </a:r>
            <a:r>
              <a:rPr lang="zh-CN" altLang="en-US" dirty="0"/>
              <a:t> </a:t>
            </a:r>
            <a:r>
              <a:rPr lang="en-US" altLang="zh-CN" dirty="0"/>
              <a:t>set/Application</a:t>
            </a:r>
            <a:r>
              <a:rPr lang="zh-CN" altLang="en-US" dirty="0"/>
              <a:t> </a:t>
            </a:r>
            <a:r>
              <a:rPr lang="en-US" altLang="zh-CN" dirty="0"/>
              <a:t>of</a:t>
            </a:r>
            <a:r>
              <a:rPr lang="zh-CN" altLang="en-US" dirty="0"/>
              <a:t> </a:t>
            </a:r>
            <a:r>
              <a:rPr lang="en-US" altLang="zh-CN" dirty="0"/>
              <a:t>interest</a:t>
            </a:r>
            <a:endParaRPr lang="en-US" dirty="0"/>
          </a:p>
        </p:txBody>
      </p:sp>
      <p:cxnSp>
        <p:nvCxnSpPr>
          <p:cNvPr id="36" name="Straight Arrow Connector 35"/>
          <p:cNvCxnSpPr/>
          <p:nvPr/>
        </p:nvCxnSpPr>
        <p:spPr>
          <a:xfrm flipV="1">
            <a:off x="4716595" y="4493644"/>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3672376" y="4921029"/>
            <a:ext cx="6140" cy="37326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683104" y="3302691"/>
            <a:ext cx="2547557" cy="461665"/>
          </a:xfrm>
          <a:prstGeom prst="rect">
            <a:avLst/>
          </a:prstGeom>
          <a:noFill/>
        </p:spPr>
        <p:txBody>
          <a:bodyPr wrap="none" rtlCol="0">
            <a:spAutoFit/>
          </a:bodyPr>
          <a:lstStyle/>
          <a:p>
            <a:r>
              <a:rPr lang="zh-CN" altLang="en-US" sz="2000" dirty="0"/>
              <a:t>   </a:t>
            </a:r>
            <a:r>
              <a:rPr lang="en-US" altLang="zh-CN" sz="2400" dirty="0"/>
              <a:t>Met</a:t>
            </a:r>
            <a:r>
              <a:rPr lang="zh-CN" altLang="en-US" sz="2400" dirty="0"/>
              <a:t> </a:t>
            </a:r>
            <a:r>
              <a:rPr lang="en-US" altLang="zh-CN" sz="2400" dirty="0"/>
              <a:t>-&gt;</a:t>
            </a:r>
            <a:r>
              <a:rPr lang="zh-CN" altLang="en-US" sz="2400" dirty="0"/>
              <a:t> </a:t>
            </a:r>
            <a:r>
              <a:rPr lang="en-US" altLang="zh-CN" sz="2400" dirty="0"/>
              <a:t>Success(</a:t>
            </a:r>
            <a:r>
              <a:rPr lang="en-US" altLang="zh-CN" sz="2400" dirty="0">
                <a:solidFill>
                  <a:srgbClr val="C00000"/>
                </a:solidFill>
              </a:rPr>
              <a:t>?</a:t>
            </a:r>
            <a:r>
              <a:rPr lang="en-US" altLang="zh-CN" sz="2400" dirty="0"/>
              <a:t>)</a:t>
            </a:r>
            <a:endParaRPr lang="zh-CN" altLang="en-US" sz="2400" dirty="0"/>
          </a:p>
        </p:txBody>
      </p:sp>
      <p:sp>
        <p:nvSpPr>
          <p:cNvPr id="46" name="TextBox 45"/>
          <p:cNvSpPr txBox="1"/>
          <p:nvPr/>
        </p:nvSpPr>
        <p:spPr>
          <a:xfrm>
            <a:off x="7196084" y="5084181"/>
            <a:ext cx="1197764" cy="461665"/>
          </a:xfrm>
          <a:prstGeom prst="rect">
            <a:avLst/>
          </a:prstGeom>
          <a:noFill/>
        </p:spPr>
        <p:txBody>
          <a:bodyPr wrap="none" rtlCol="0">
            <a:spAutoFit/>
          </a:bodyPr>
          <a:lstStyle/>
          <a:p>
            <a:r>
              <a:rPr lang="zh-CN" altLang="en-US" sz="2400" dirty="0"/>
              <a:t>   </a:t>
            </a:r>
            <a:r>
              <a:rPr lang="en-US" altLang="zh-CN" sz="2400" dirty="0"/>
              <a:t>Failed</a:t>
            </a:r>
            <a:r>
              <a:rPr lang="zh-CN" altLang="en-US" sz="2400" dirty="0"/>
              <a:t> </a:t>
            </a:r>
          </a:p>
        </p:txBody>
      </p:sp>
      <p:cxnSp>
        <p:nvCxnSpPr>
          <p:cNvPr id="50" name="Elbow Connector 49"/>
          <p:cNvCxnSpPr>
            <a:stCxn id="27" idx="0"/>
            <a:endCxn id="45" idx="1"/>
          </p:cNvCxnSpPr>
          <p:nvPr/>
        </p:nvCxnSpPr>
        <p:spPr>
          <a:xfrm rot="5400000" flipH="1" flipV="1">
            <a:off x="6183971" y="3613324"/>
            <a:ext cx="578933" cy="419334"/>
          </a:xfrm>
          <a:prstGeom prst="bentConnector2">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53" name="Elbow Connector 52"/>
          <p:cNvCxnSpPr>
            <a:stCxn id="27" idx="3"/>
          </p:cNvCxnSpPr>
          <p:nvPr/>
        </p:nvCxnSpPr>
        <p:spPr>
          <a:xfrm>
            <a:off x="7196084" y="4504873"/>
            <a:ext cx="598882" cy="602787"/>
          </a:xfrm>
          <a:prstGeom prst="bentConnector2">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55" name="Elbow Connector 54"/>
          <p:cNvCxnSpPr>
            <a:stCxn id="46" idx="2"/>
            <a:endCxn id="4" idx="2"/>
          </p:cNvCxnSpPr>
          <p:nvPr/>
        </p:nvCxnSpPr>
        <p:spPr>
          <a:xfrm rot="5400000" flipH="1">
            <a:off x="4301479" y="2052359"/>
            <a:ext cx="602392" cy="6384583"/>
          </a:xfrm>
          <a:prstGeom prst="bentConnector3">
            <a:avLst>
              <a:gd name="adj1" fmla="val -11054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06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p:cNvSpPr/>
          <p:nvPr/>
        </p:nvSpPr>
        <p:spPr>
          <a:xfrm>
            <a:off x="4848791" y="2480815"/>
            <a:ext cx="1864629" cy="7848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32713" y="-38100"/>
            <a:ext cx="8875819" cy="908882"/>
          </a:xfrm>
        </p:spPr>
        <p:txBody>
          <a:bodyPr>
            <a:noAutofit/>
          </a:bodyPr>
          <a:lstStyle/>
          <a:p>
            <a:r>
              <a:rPr lang="en-US" altLang="zh-CN" sz="3200" dirty="0"/>
              <a:t>Motivation:</a:t>
            </a:r>
            <a:r>
              <a:rPr lang="zh-CN" altLang="en-US" sz="3200" dirty="0"/>
              <a:t> </a:t>
            </a:r>
            <a:r>
              <a:rPr lang="en-US" altLang="zh-CN" sz="3200" dirty="0"/>
              <a:t>Problem</a:t>
            </a:r>
            <a:r>
              <a:rPr lang="zh-CN" altLang="en-US" sz="3200" dirty="0"/>
              <a:t> </a:t>
            </a:r>
            <a:r>
              <a:rPr lang="en-US" altLang="zh-CN" sz="3200" dirty="0"/>
              <a:t>space</a:t>
            </a:r>
            <a:r>
              <a:rPr lang="zh-CN" altLang="en-US" sz="3200" dirty="0"/>
              <a:t> </a:t>
            </a:r>
            <a:r>
              <a:rPr lang="en-US" altLang="zh-CN" sz="3200" i="1" dirty="0">
                <a:solidFill>
                  <a:srgbClr val="FF0000"/>
                </a:solidFill>
              </a:rPr>
              <a:t>not</a:t>
            </a:r>
            <a:r>
              <a:rPr lang="zh-CN" altLang="en-US" sz="3200" dirty="0"/>
              <a:t> </a:t>
            </a:r>
            <a:r>
              <a:rPr lang="en-US" altLang="zh-CN" sz="3200" dirty="0"/>
              <a:t>well</a:t>
            </a:r>
            <a:r>
              <a:rPr lang="zh-CN" altLang="en-US" sz="3200" dirty="0"/>
              <a:t> </a:t>
            </a:r>
            <a:r>
              <a:rPr lang="en-US" altLang="zh-CN" sz="3200" dirty="0"/>
              <a:t>explored</a:t>
            </a:r>
            <a:endParaRPr lang="en-US" sz="3200" dirty="0"/>
          </a:p>
        </p:txBody>
      </p:sp>
      <p:sp>
        <p:nvSpPr>
          <p:cNvPr id="11" name="内容占位符 1"/>
          <p:cNvSpPr txBox="1">
            <a:spLocks/>
          </p:cNvSpPr>
          <p:nvPr/>
        </p:nvSpPr>
        <p:spPr>
          <a:xfrm>
            <a:off x="105337" y="5163169"/>
            <a:ext cx="8863300" cy="4700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2800" b="1" dirty="0">
                <a:solidFill>
                  <a:srgbClr val="C00000"/>
                </a:solidFill>
              </a:rPr>
              <a:t>Extremely</a:t>
            </a:r>
            <a:r>
              <a:rPr lang="zh-CN" altLang="en-US" sz="2800" b="1" dirty="0">
                <a:solidFill>
                  <a:srgbClr val="C00000"/>
                </a:solidFill>
              </a:rPr>
              <a:t>  </a:t>
            </a:r>
            <a:r>
              <a:rPr lang="en-US" altLang="zh-CN" sz="2800" b="1" dirty="0">
                <a:solidFill>
                  <a:srgbClr val="C00000"/>
                </a:solidFill>
              </a:rPr>
              <a:t>difficult</a:t>
            </a:r>
            <a:r>
              <a:rPr lang="zh-CN" altLang="en-US" sz="2800" b="1" dirty="0">
                <a:solidFill>
                  <a:srgbClr val="C00000"/>
                </a:solidFill>
              </a:rPr>
              <a:t> </a:t>
            </a:r>
            <a:r>
              <a:rPr lang="en-US" altLang="zh-CN" sz="2800" b="1" dirty="0"/>
              <a:t>to</a:t>
            </a:r>
            <a:r>
              <a:rPr lang="zh-CN" altLang="en-US" sz="2800" b="1" dirty="0"/>
              <a:t> </a:t>
            </a:r>
            <a:r>
              <a:rPr lang="en-US" altLang="zh-CN" sz="2800" b="1" dirty="0"/>
              <a:t>explore</a:t>
            </a:r>
            <a:r>
              <a:rPr lang="zh-CN" altLang="en-US" sz="2800" b="1" dirty="0"/>
              <a:t> </a:t>
            </a:r>
            <a:r>
              <a:rPr lang="en-US" altLang="zh-CN" sz="2800" b="1" dirty="0"/>
              <a:t>the</a:t>
            </a:r>
            <a:r>
              <a:rPr lang="zh-CN" altLang="en-US" sz="2800" b="1" dirty="0"/>
              <a:t> </a:t>
            </a:r>
            <a:r>
              <a:rPr lang="en-US" altLang="zh-CN" sz="2800" b="1" dirty="0"/>
              <a:t>design</a:t>
            </a:r>
            <a:r>
              <a:rPr lang="zh-CN" altLang="en-US" sz="2800" b="1" dirty="0"/>
              <a:t> </a:t>
            </a:r>
            <a:r>
              <a:rPr lang="en-US" altLang="zh-CN" sz="2800" b="1" dirty="0"/>
              <a:t>space</a:t>
            </a:r>
            <a:r>
              <a:rPr lang="zh-CN" altLang="en-US" sz="2800" b="1" dirty="0"/>
              <a:t> </a:t>
            </a:r>
          </a:p>
          <a:p>
            <a:pPr lvl="1"/>
            <a:r>
              <a:rPr lang="en-US" altLang="zh-CN" sz="2800" b="1" dirty="0">
                <a:solidFill>
                  <a:srgbClr val="C00000"/>
                </a:solidFill>
              </a:rPr>
              <a:t>Constrained</a:t>
            </a:r>
            <a:r>
              <a:rPr lang="zh-CN" altLang="en-US" sz="2800" b="1" dirty="0">
                <a:solidFill>
                  <a:srgbClr val="C00000"/>
                </a:solidFill>
              </a:rPr>
              <a:t> </a:t>
            </a:r>
            <a:r>
              <a:rPr lang="en-US" altLang="zh-CN" sz="2800" b="1" dirty="0">
                <a:solidFill>
                  <a:srgbClr val="C00000"/>
                </a:solidFill>
              </a:rPr>
              <a:t>applicability</a:t>
            </a:r>
            <a:r>
              <a:rPr lang="zh-CN" altLang="en-US" sz="2800" b="1" dirty="0">
                <a:solidFill>
                  <a:srgbClr val="C00000"/>
                </a:solidFill>
              </a:rPr>
              <a:t> </a:t>
            </a:r>
            <a:r>
              <a:rPr lang="en-US" altLang="zh-CN" sz="2800" b="1" dirty="0"/>
              <a:t>and</a:t>
            </a:r>
            <a:r>
              <a:rPr lang="zh-CN" altLang="en-US" sz="2800" b="1" dirty="0"/>
              <a:t> </a:t>
            </a:r>
            <a:r>
              <a:rPr lang="en-US" altLang="zh-CN" sz="2800" b="1" dirty="0"/>
              <a:t>hard</a:t>
            </a:r>
            <a:r>
              <a:rPr lang="zh-CN" altLang="en-US" sz="2800" b="1" dirty="0"/>
              <a:t> </a:t>
            </a:r>
            <a:r>
              <a:rPr lang="en-US" altLang="zh-CN" sz="2800" b="1" dirty="0"/>
              <a:t>to</a:t>
            </a:r>
            <a:r>
              <a:rPr lang="zh-CN" altLang="en-US" sz="2800" b="1" dirty="0"/>
              <a:t> </a:t>
            </a:r>
            <a:r>
              <a:rPr lang="en-US" altLang="zh-CN" sz="2800" b="1" dirty="0"/>
              <a:t>generalize</a:t>
            </a:r>
            <a:endParaRPr lang="en-US" sz="2800" b="1" dirty="0"/>
          </a:p>
        </p:txBody>
      </p:sp>
      <p:sp>
        <p:nvSpPr>
          <p:cNvPr id="69" name="内容占位符 1"/>
          <p:cNvSpPr txBox="1">
            <a:spLocks/>
          </p:cNvSpPr>
          <p:nvPr/>
        </p:nvSpPr>
        <p:spPr>
          <a:xfrm>
            <a:off x="79512" y="3984071"/>
            <a:ext cx="8863300" cy="703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p:txBody>
      </p:sp>
      <p:sp>
        <p:nvSpPr>
          <p:cNvPr id="70" name="TextBox 69"/>
          <p:cNvSpPr txBox="1"/>
          <p:nvPr/>
        </p:nvSpPr>
        <p:spPr>
          <a:xfrm>
            <a:off x="292833" y="2480815"/>
            <a:ext cx="1269771" cy="830997"/>
          </a:xfrm>
          <a:prstGeom prst="rect">
            <a:avLst/>
          </a:prstGeom>
          <a:noFill/>
        </p:spPr>
        <p:txBody>
          <a:bodyPr wrap="none" rtlCol="0">
            <a:spAutoFit/>
          </a:bodyPr>
          <a:lstStyle/>
          <a:p>
            <a:r>
              <a:rPr lang="zh-CN" altLang="en-US" sz="2400" dirty="0"/>
              <a:t>    </a:t>
            </a:r>
            <a:r>
              <a:rPr lang="en-US" altLang="zh-CN" sz="2400" dirty="0" err="1"/>
              <a:t>NoC</a:t>
            </a:r>
            <a:r>
              <a:rPr lang="zh-CN" altLang="en-US" sz="2400" dirty="0"/>
              <a:t> </a:t>
            </a:r>
          </a:p>
          <a:p>
            <a:r>
              <a:rPr lang="en-US" altLang="zh-CN" sz="2400" dirty="0"/>
              <a:t>Proposal</a:t>
            </a:r>
            <a:endParaRPr lang="en-US" sz="2400" dirty="0"/>
          </a:p>
        </p:txBody>
      </p:sp>
      <p:sp>
        <p:nvSpPr>
          <p:cNvPr id="71" name="Rounded Rectangle 70"/>
          <p:cNvSpPr/>
          <p:nvPr/>
        </p:nvSpPr>
        <p:spPr>
          <a:xfrm>
            <a:off x="79512" y="2499821"/>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2597290" y="3846660"/>
            <a:ext cx="1149995" cy="400110"/>
          </a:xfrm>
          <a:prstGeom prst="rect">
            <a:avLst/>
          </a:prstGeom>
          <a:noFill/>
        </p:spPr>
        <p:txBody>
          <a:bodyPr wrap="none" rtlCol="0">
            <a:spAutoFit/>
          </a:bodyPr>
          <a:lstStyle/>
          <a:p>
            <a:r>
              <a:rPr lang="zh-CN" altLang="en-US" sz="2000" dirty="0"/>
              <a:t>   </a:t>
            </a:r>
            <a:r>
              <a:rPr lang="en-US" altLang="zh-CN" sz="2000" dirty="0"/>
              <a:t>Metrics</a:t>
            </a:r>
            <a:endParaRPr lang="zh-CN" altLang="en-US" sz="2000" dirty="0"/>
          </a:p>
        </p:txBody>
      </p:sp>
      <p:sp>
        <p:nvSpPr>
          <p:cNvPr id="73" name="Rounded Rectangle 72"/>
          <p:cNvSpPr/>
          <p:nvPr/>
        </p:nvSpPr>
        <p:spPr>
          <a:xfrm>
            <a:off x="2646534" y="3712298"/>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2347912" y="2671268"/>
            <a:ext cx="1691810" cy="461665"/>
          </a:xfrm>
          <a:prstGeom prst="rect">
            <a:avLst/>
          </a:prstGeom>
          <a:noFill/>
        </p:spPr>
        <p:txBody>
          <a:bodyPr wrap="none" rtlCol="0">
            <a:spAutoFit/>
          </a:bodyPr>
          <a:lstStyle/>
          <a:p>
            <a:r>
              <a:rPr lang="zh-CN" altLang="en-US" sz="2400" dirty="0"/>
              <a:t>   </a:t>
            </a:r>
            <a:r>
              <a:rPr lang="en-US" altLang="zh-CN" sz="2400" dirty="0"/>
              <a:t>Evaluation</a:t>
            </a:r>
            <a:endParaRPr lang="zh-CN" altLang="en-US" sz="2400" dirty="0"/>
          </a:p>
        </p:txBody>
      </p:sp>
      <p:sp>
        <p:nvSpPr>
          <p:cNvPr id="75" name="Rounded Rectangle 74"/>
          <p:cNvSpPr/>
          <p:nvPr/>
        </p:nvSpPr>
        <p:spPr>
          <a:xfrm>
            <a:off x="2476151" y="2499821"/>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82"/>
          <p:cNvSpPr>
            <a:spLocks/>
          </p:cNvSpPr>
          <p:nvPr/>
        </p:nvSpPr>
        <p:spPr bwMode="auto">
          <a:xfrm>
            <a:off x="2126382" y="1387200"/>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55"/>
          <p:cNvSpPr>
            <a:spLocks/>
          </p:cNvSpPr>
          <p:nvPr/>
        </p:nvSpPr>
        <p:spPr bwMode="auto">
          <a:xfrm>
            <a:off x="2419442" y="1407564"/>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69"/>
          <p:cNvSpPr>
            <a:spLocks/>
          </p:cNvSpPr>
          <p:nvPr/>
        </p:nvSpPr>
        <p:spPr bwMode="auto">
          <a:xfrm>
            <a:off x="2729255" y="1407564"/>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61"/>
          <p:cNvSpPr>
            <a:spLocks/>
          </p:cNvSpPr>
          <p:nvPr/>
        </p:nvSpPr>
        <p:spPr bwMode="auto">
          <a:xfrm>
            <a:off x="3069105" y="1389330"/>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TextBox 81"/>
          <p:cNvSpPr txBox="1"/>
          <p:nvPr/>
        </p:nvSpPr>
        <p:spPr>
          <a:xfrm>
            <a:off x="3392585" y="1443352"/>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83" name="TextBox 82"/>
          <p:cNvSpPr txBox="1"/>
          <p:nvPr/>
        </p:nvSpPr>
        <p:spPr>
          <a:xfrm>
            <a:off x="4976947" y="2631462"/>
            <a:ext cx="1676629" cy="461665"/>
          </a:xfrm>
          <a:prstGeom prst="rect">
            <a:avLst/>
          </a:prstGeom>
          <a:noFill/>
        </p:spPr>
        <p:txBody>
          <a:bodyPr wrap="square" rtlCol="0">
            <a:spAutoFit/>
          </a:bodyPr>
          <a:lstStyle/>
          <a:p>
            <a:r>
              <a:rPr lang="en-US" altLang="zh-CN" sz="2400" dirty="0"/>
              <a:t>Objective</a:t>
            </a:r>
            <a:r>
              <a:rPr lang="zh-CN" altLang="en-US" sz="2400" dirty="0"/>
              <a:t> </a:t>
            </a:r>
            <a:r>
              <a:rPr lang="en-US" altLang="zh-CN" sz="2400" dirty="0"/>
              <a:t>?</a:t>
            </a:r>
            <a:endParaRPr lang="zh-CN" altLang="en-US" sz="2400" dirty="0"/>
          </a:p>
        </p:txBody>
      </p:sp>
      <p:cxnSp>
        <p:nvCxnSpPr>
          <p:cNvPr id="85" name="Straight Arrow Connector 84"/>
          <p:cNvCxnSpPr/>
          <p:nvPr/>
        </p:nvCxnSpPr>
        <p:spPr>
          <a:xfrm flipV="1">
            <a:off x="1806697" y="2892134"/>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3195852" y="2037722"/>
            <a:ext cx="9098" cy="46001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168683" y="910538"/>
            <a:ext cx="3739742" cy="369332"/>
          </a:xfrm>
          <a:prstGeom prst="rect">
            <a:avLst/>
          </a:prstGeom>
          <a:noFill/>
        </p:spPr>
        <p:txBody>
          <a:bodyPr wrap="none" rtlCol="0">
            <a:spAutoFit/>
          </a:bodyPr>
          <a:lstStyle/>
          <a:p>
            <a:r>
              <a:rPr lang="en-US" altLang="zh-CN" dirty="0"/>
              <a:t>Benchmark</a:t>
            </a:r>
            <a:r>
              <a:rPr lang="zh-CN" altLang="en-US" dirty="0"/>
              <a:t> </a:t>
            </a:r>
            <a:r>
              <a:rPr lang="en-US" altLang="zh-CN" dirty="0"/>
              <a:t>set/Application</a:t>
            </a:r>
            <a:r>
              <a:rPr lang="zh-CN" altLang="en-US" dirty="0"/>
              <a:t> </a:t>
            </a:r>
            <a:r>
              <a:rPr lang="en-US" altLang="zh-CN" dirty="0"/>
              <a:t>of</a:t>
            </a:r>
            <a:r>
              <a:rPr lang="zh-CN" altLang="en-US" dirty="0"/>
              <a:t> </a:t>
            </a:r>
            <a:r>
              <a:rPr lang="en-US" altLang="zh-CN" dirty="0"/>
              <a:t>interest</a:t>
            </a:r>
            <a:endParaRPr lang="en-US" dirty="0"/>
          </a:p>
        </p:txBody>
      </p:sp>
      <p:cxnSp>
        <p:nvCxnSpPr>
          <p:cNvPr id="88" name="Straight Arrow Connector 87"/>
          <p:cNvCxnSpPr/>
          <p:nvPr/>
        </p:nvCxnSpPr>
        <p:spPr>
          <a:xfrm flipV="1">
            <a:off x="4233931" y="2862002"/>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3189712" y="3289387"/>
            <a:ext cx="6140" cy="37326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200440" y="1671049"/>
            <a:ext cx="2547557" cy="461665"/>
          </a:xfrm>
          <a:prstGeom prst="rect">
            <a:avLst/>
          </a:prstGeom>
          <a:noFill/>
        </p:spPr>
        <p:txBody>
          <a:bodyPr wrap="none" rtlCol="0">
            <a:spAutoFit/>
          </a:bodyPr>
          <a:lstStyle/>
          <a:p>
            <a:r>
              <a:rPr lang="zh-CN" altLang="en-US" sz="2000" dirty="0"/>
              <a:t>   </a:t>
            </a:r>
            <a:r>
              <a:rPr lang="en-US" altLang="zh-CN" sz="2400" dirty="0"/>
              <a:t>Met</a:t>
            </a:r>
            <a:r>
              <a:rPr lang="zh-CN" altLang="en-US" sz="2400" dirty="0"/>
              <a:t> </a:t>
            </a:r>
            <a:r>
              <a:rPr lang="en-US" altLang="zh-CN" sz="2400" dirty="0"/>
              <a:t>-&gt;</a:t>
            </a:r>
            <a:r>
              <a:rPr lang="zh-CN" altLang="en-US" sz="2400" dirty="0"/>
              <a:t> </a:t>
            </a:r>
            <a:r>
              <a:rPr lang="en-US" altLang="zh-CN" sz="2400" dirty="0"/>
              <a:t>Success(</a:t>
            </a:r>
            <a:r>
              <a:rPr lang="en-US" altLang="zh-CN" sz="2400" dirty="0">
                <a:solidFill>
                  <a:srgbClr val="C00000"/>
                </a:solidFill>
              </a:rPr>
              <a:t>?</a:t>
            </a:r>
            <a:r>
              <a:rPr lang="en-US" altLang="zh-CN" sz="2400" dirty="0"/>
              <a:t>)</a:t>
            </a:r>
            <a:endParaRPr lang="zh-CN" altLang="en-US" sz="2400" dirty="0"/>
          </a:p>
        </p:txBody>
      </p:sp>
      <p:sp>
        <p:nvSpPr>
          <p:cNvPr id="91" name="TextBox 90"/>
          <p:cNvSpPr txBox="1"/>
          <p:nvPr/>
        </p:nvSpPr>
        <p:spPr>
          <a:xfrm>
            <a:off x="6713420" y="3452539"/>
            <a:ext cx="1197764" cy="461665"/>
          </a:xfrm>
          <a:prstGeom prst="rect">
            <a:avLst/>
          </a:prstGeom>
          <a:noFill/>
        </p:spPr>
        <p:txBody>
          <a:bodyPr wrap="none" rtlCol="0">
            <a:spAutoFit/>
          </a:bodyPr>
          <a:lstStyle/>
          <a:p>
            <a:r>
              <a:rPr lang="zh-CN" altLang="en-US" sz="2400" dirty="0"/>
              <a:t>   </a:t>
            </a:r>
            <a:r>
              <a:rPr lang="en-US" altLang="zh-CN" sz="2400" dirty="0"/>
              <a:t>Failed</a:t>
            </a:r>
            <a:r>
              <a:rPr lang="zh-CN" altLang="en-US" sz="2400" dirty="0"/>
              <a:t> </a:t>
            </a:r>
          </a:p>
        </p:txBody>
      </p:sp>
      <p:cxnSp>
        <p:nvCxnSpPr>
          <p:cNvPr id="92" name="Elbow Connector 91"/>
          <p:cNvCxnSpPr>
            <a:stCxn id="93" idx="0"/>
          </p:cNvCxnSpPr>
          <p:nvPr/>
        </p:nvCxnSpPr>
        <p:spPr>
          <a:xfrm rot="5400000" flipH="1" flipV="1">
            <a:off x="5701307" y="1981682"/>
            <a:ext cx="578933" cy="419334"/>
          </a:xfrm>
          <a:prstGeom prst="bentConnector2">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3" name="Elbow Connector 92"/>
          <p:cNvCxnSpPr>
            <a:stCxn id="93" idx="3"/>
          </p:cNvCxnSpPr>
          <p:nvPr/>
        </p:nvCxnSpPr>
        <p:spPr>
          <a:xfrm>
            <a:off x="6713420" y="2873231"/>
            <a:ext cx="598882" cy="602787"/>
          </a:xfrm>
          <a:prstGeom prst="bentConnector2">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94" name="Elbow Connector 93"/>
          <p:cNvCxnSpPr>
            <a:endCxn id="70" idx="2"/>
          </p:cNvCxnSpPr>
          <p:nvPr/>
        </p:nvCxnSpPr>
        <p:spPr>
          <a:xfrm rot="5400000" flipH="1">
            <a:off x="3818815" y="420717"/>
            <a:ext cx="602392" cy="6384583"/>
          </a:xfrm>
          <a:prstGeom prst="bentConnector3">
            <a:avLst>
              <a:gd name="adj1" fmla="val -11054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14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p:cNvSpPr/>
          <p:nvPr/>
        </p:nvSpPr>
        <p:spPr>
          <a:xfrm>
            <a:off x="1354968" y="3722698"/>
            <a:ext cx="1864629" cy="7848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32713" y="-38100"/>
            <a:ext cx="8875819" cy="908882"/>
          </a:xfrm>
        </p:spPr>
        <p:txBody>
          <a:bodyPr>
            <a:noAutofit/>
          </a:bodyPr>
          <a:lstStyle/>
          <a:p>
            <a:r>
              <a:rPr lang="en-US" sz="3200" dirty="0"/>
              <a:t>Application-aware design flow (top-down)</a:t>
            </a:r>
          </a:p>
        </p:txBody>
      </p:sp>
      <p:sp>
        <p:nvSpPr>
          <p:cNvPr id="69" name="内容占位符 1"/>
          <p:cNvSpPr txBox="1">
            <a:spLocks/>
          </p:cNvSpPr>
          <p:nvPr/>
        </p:nvSpPr>
        <p:spPr>
          <a:xfrm>
            <a:off x="619338" y="3941055"/>
            <a:ext cx="8863300" cy="703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p:txBody>
      </p:sp>
      <p:sp>
        <p:nvSpPr>
          <p:cNvPr id="72" name="TextBox 71"/>
          <p:cNvSpPr txBox="1"/>
          <p:nvPr/>
        </p:nvSpPr>
        <p:spPr>
          <a:xfrm>
            <a:off x="6136151" y="4026361"/>
            <a:ext cx="1149995" cy="400110"/>
          </a:xfrm>
          <a:prstGeom prst="rect">
            <a:avLst/>
          </a:prstGeom>
          <a:noFill/>
        </p:spPr>
        <p:txBody>
          <a:bodyPr wrap="none" rtlCol="0">
            <a:spAutoFit/>
          </a:bodyPr>
          <a:lstStyle/>
          <a:p>
            <a:r>
              <a:rPr lang="zh-CN" altLang="en-US" sz="2000" dirty="0"/>
              <a:t>   </a:t>
            </a:r>
            <a:r>
              <a:rPr lang="en-US" altLang="zh-CN" sz="2000" dirty="0"/>
              <a:t>Metrics</a:t>
            </a:r>
            <a:endParaRPr lang="zh-CN" altLang="en-US" sz="2000" dirty="0"/>
          </a:p>
        </p:txBody>
      </p:sp>
      <p:sp>
        <p:nvSpPr>
          <p:cNvPr id="73" name="Rounded Rectangle 72"/>
          <p:cNvSpPr/>
          <p:nvPr/>
        </p:nvSpPr>
        <p:spPr>
          <a:xfrm>
            <a:off x="3785894" y="2293770"/>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82"/>
          <p:cNvSpPr>
            <a:spLocks/>
          </p:cNvSpPr>
          <p:nvPr/>
        </p:nvSpPr>
        <p:spPr bwMode="auto">
          <a:xfrm>
            <a:off x="5889462" y="1369835"/>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55"/>
          <p:cNvSpPr>
            <a:spLocks/>
          </p:cNvSpPr>
          <p:nvPr/>
        </p:nvSpPr>
        <p:spPr bwMode="auto">
          <a:xfrm>
            <a:off x="6182522" y="1390199"/>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69"/>
          <p:cNvSpPr>
            <a:spLocks/>
          </p:cNvSpPr>
          <p:nvPr/>
        </p:nvSpPr>
        <p:spPr bwMode="auto">
          <a:xfrm>
            <a:off x="6492335" y="1390199"/>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61"/>
          <p:cNvSpPr>
            <a:spLocks/>
          </p:cNvSpPr>
          <p:nvPr/>
        </p:nvSpPr>
        <p:spPr bwMode="auto">
          <a:xfrm>
            <a:off x="3890442" y="1358181"/>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TextBox 81"/>
          <p:cNvSpPr txBox="1"/>
          <p:nvPr/>
        </p:nvSpPr>
        <p:spPr>
          <a:xfrm>
            <a:off x="4143333" y="1392351"/>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83" name="TextBox 82"/>
          <p:cNvSpPr txBox="1"/>
          <p:nvPr/>
        </p:nvSpPr>
        <p:spPr>
          <a:xfrm>
            <a:off x="1640015" y="3883172"/>
            <a:ext cx="1676629" cy="461665"/>
          </a:xfrm>
          <a:prstGeom prst="rect">
            <a:avLst/>
          </a:prstGeom>
          <a:noFill/>
        </p:spPr>
        <p:txBody>
          <a:bodyPr wrap="square" rtlCol="0">
            <a:spAutoFit/>
          </a:bodyPr>
          <a:lstStyle/>
          <a:p>
            <a:r>
              <a:rPr lang="en-US" altLang="zh-CN" sz="2400" dirty="0"/>
              <a:t>Objective</a:t>
            </a:r>
            <a:endParaRPr lang="zh-CN" altLang="en-US" sz="2400" dirty="0"/>
          </a:p>
        </p:txBody>
      </p:sp>
      <p:sp>
        <p:nvSpPr>
          <p:cNvPr id="87" name="TextBox 86"/>
          <p:cNvSpPr txBox="1"/>
          <p:nvPr/>
        </p:nvSpPr>
        <p:spPr>
          <a:xfrm>
            <a:off x="3316644" y="981716"/>
            <a:ext cx="2262351" cy="369332"/>
          </a:xfrm>
          <a:prstGeom prst="rect">
            <a:avLst/>
          </a:prstGeom>
          <a:noFill/>
        </p:spPr>
        <p:txBody>
          <a:bodyPr wrap="none" rtlCol="0">
            <a:spAutoFit/>
          </a:bodyPr>
          <a:lstStyle/>
          <a:p>
            <a:r>
              <a:rPr lang="en-US" altLang="zh-CN" dirty="0"/>
              <a:t>Application</a:t>
            </a:r>
            <a:r>
              <a:rPr lang="zh-CN" altLang="en-US" dirty="0"/>
              <a:t> </a:t>
            </a:r>
            <a:r>
              <a:rPr lang="en-US" altLang="zh-CN" dirty="0"/>
              <a:t>of</a:t>
            </a:r>
            <a:r>
              <a:rPr lang="zh-CN" altLang="en-US" dirty="0"/>
              <a:t> </a:t>
            </a:r>
            <a:r>
              <a:rPr lang="en-US" altLang="zh-CN" dirty="0"/>
              <a:t>interest</a:t>
            </a:r>
            <a:endParaRPr lang="en-US" dirty="0"/>
          </a:p>
        </p:txBody>
      </p:sp>
      <p:cxnSp>
        <p:nvCxnSpPr>
          <p:cNvPr id="89" name="Straight Arrow Connector 88"/>
          <p:cNvCxnSpPr/>
          <p:nvPr/>
        </p:nvCxnSpPr>
        <p:spPr>
          <a:xfrm flipH="1" flipV="1">
            <a:off x="6701989" y="3359482"/>
            <a:ext cx="6140" cy="37326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542968" y="1221741"/>
            <a:ext cx="1254133" cy="784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542968" y="1383324"/>
            <a:ext cx="1676629" cy="461665"/>
          </a:xfrm>
          <a:prstGeom prst="rect">
            <a:avLst/>
          </a:prstGeom>
          <a:noFill/>
        </p:spPr>
        <p:txBody>
          <a:bodyPr wrap="square" rtlCol="0">
            <a:spAutoFit/>
          </a:bodyPr>
          <a:lstStyle/>
          <a:p>
            <a:r>
              <a:rPr lang="en-US" altLang="zh-CN" sz="2400" dirty="0"/>
              <a:t>Profiling</a:t>
            </a:r>
            <a:endParaRPr lang="zh-CN" altLang="en-US" sz="2400" dirty="0"/>
          </a:p>
        </p:txBody>
      </p:sp>
      <p:sp>
        <p:nvSpPr>
          <p:cNvPr id="37" name="TextBox 36"/>
          <p:cNvSpPr txBox="1"/>
          <p:nvPr/>
        </p:nvSpPr>
        <p:spPr>
          <a:xfrm>
            <a:off x="1492228" y="2443581"/>
            <a:ext cx="1349985" cy="830997"/>
          </a:xfrm>
          <a:prstGeom prst="rect">
            <a:avLst/>
          </a:prstGeom>
          <a:noFill/>
        </p:spPr>
        <p:txBody>
          <a:bodyPr wrap="none" rtlCol="0">
            <a:spAutoFit/>
          </a:bodyPr>
          <a:lstStyle/>
          <a:p>
            <a:r>
              <a:rPr lang="en-US" altLang="zh-CN" sz="2400" dirty="0"/>
              <a:t>Design</a:t>
            </a:r>
            <a:endParaRPr lang="zh-CN" altLang="en-US" sz="2400" dirty="0"/>
          </a:p>
          <a:p>
            <a:r>
              <a:rPr lang="en-US" altLang="zh-CN" sz="2400" dirty="0"/>
              <a:t>Synthesis</a:t>
            </a:r>
            <a:endParaRPr lang="en-US" sz="2400" dirty="0"/>
          </a:p>
        </p:txBody>
      </p:sp>
      <p:sp>
        <p:nvSpPr>
          <p:cNvPr id="38" name="Rounded Rectangle 37"/>
          <p:cNvSpPr/>
          <p:nvPr/>
        </p:nvSpPr>
        <p:spPr>
          <a:xfrm>
            <a:off x="1354968" y="2507129"/>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a:off x="2169961" y="2076312"/>
            <a:ext cx="0" cy="43081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2"/>
          <p:cNvCxnSpPr/>
          <p:nvPr/>
        </p:nvCxnSpPr>
        <p:spPr>
          <a:xfrm flipH="1" flipV="1">
            <a:off x="2967663" y="1644675"/>
            <a:ext cx="752209" cy="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2"/>
          <p:cNvCxnSpPr/>
          <p:nvPr/>
        </p:nvCxnSpPr>
        <p:spPr>
          <a:xfrm flipH="1" flipV="1">
            <a:off x="2164436" y="3311578"/>
            <a:ext cx="2993" cy="35673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0"/>
          <p:cNvCxnSpPr/>
          <p:nvPr/>
        </p:nvCxnSpPr>
        <p:spPr>
          <a:xfrm flipV="1">
            <a:off x="2997809" y="2905586"/>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16"/>
          <p:cNvSpPr txBox="1"/>
          <p:nvPr/>
        </p:nvSpPr>
        <p:spPr>
          <a:xfrm>
            <a:off x="5770422" y="2685632"/>
            <a:ext cx="1691810" cy="461665"/>
          </a:xfrm>
          <a:prstGeom prst="rect">
            <a:avLst/>
          </a:prstGeom>
          <a:noFill/>
        </p:spPr>
        <p:txBody>
          <a:bodyPr wrap="none" rtlCol="0">
            <a:spAutoFit/>
          </a:bodyPr>
          <a:lstStyle/>
          <a:p>
            <a:r>
              <a:rPr lang="zh-CN" altLang="en-US" sz="2400" dirty="0"/>
              <a:t>   </a:t>
            </a:r>
            <a:r>
              <a:rPr lang="en-US" altLang="zh-CN" sz="2400" dirty="0"/>
              <a:t>Evaluation</a:t>
            </a:r>
            <a:endParaRPr lang="zh-CN" altLang="en-US" sz="2400" dirty="0"/>
          </a:p>
        </p:txBody>
      </p:sp>
      <p:sp>
        <p:nvSpPr>
          <p:cNvPr id="48" name="Rounded Rectangle 17"/>
          <p:cNvSpPr/>
          <p:nvPr/>
        </p:nvSpPr>
        <p:spPr>
          <a:xfrm>
            <a:off x="5898661" y="2536219"/>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81"/>
          <p:cNvSpPr txBox="1"/>
          <p:nvPr/>
        </p:nvSpPr>
        <p:spPr>
          <a:xfrm>
            <a:off x="6764719" y="1480460"/>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53" name="TextBox 86"/>
          <p:cNvSpPr txBox="1"/>
          <p:nvPr/>
        </p:nvSpPr>
        <p:spPr>
          <a:xfrm>
            <a:off x="5963270" y="979236"/>
            <a:ext cx="2154885" cy="369332"/>
          </a:xfrm>
          <a:prstGeom prst="rect">
            <a:avLst/>
          </a:prstGeom>
          <a:noFill/>
        </p:spPr>
        <p:txBody>
          <a:bodyPr wrap="none" rtlCol="0">
            <a:spAutoFit/>
          </a:bodyPr>
          <a:lstStyle/>
          <a:p>
            <a:r>
              <a:rPr lang="en-US" altLang="zh-CN" dirty="0"/>
              <a:t>Benchmark synthesis</a:t>
            </a:r>
            <a:endParaRPr lang="en-US" dirty="0"/>
          </a:p>
        </p:txBody>
      </p:sp>
      <p:cxnSp>
        <p:nvCxnSpPr>
          <p:cNvPr id="54" name="Straight Arrow Connector 42"/>
          <p:cNvCxnSpPr/>
          <p:nvPr/>
        </p:nvCxnSpPr>
        <p:spPr>
          <a:xfrm>
            <a:off x="6710808" y="2106687"/>
            <a:ext cx="0" cy="43081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30"/>
          <p:cNvCxnSpPr/>
          <p:nvPr/>
        </p:nvCxnSpPr>
        <p:spPr>
          <a:xfrm flipV="1">
            <a:off x="5308305" y="2914555"/>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30"/>
          <p:cNvCxnSpPr/>
          <p:nvPr/>
        </p:nvCxnSpPr>
        <p:spPr>
          <a:xfrm flipV="1">
            <a:off x="5329805" y="1705350"/>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95"/>
          <p:cNvSpPr/>
          <p:nvPr/>
        </p:nvSpPr>
        <p:spPr>
          <a:xfrm>
            <a:off x="3615974" y="2137407"/>
            <a:ext cx="1631185" cy="2161436"/>
          </a:xfrm>
          <a:prstGeom prst="roundRect">
            <a:avLst/>
          </a:prstGeom>
          <a:noFill/>
          <a:ln w="4445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72"/>
          <p:cNvSpPr/>
          <p:nvPr/>
        </p:nvSpPr>
        <p:spPr>
          <a:xfrm>
            <a:off x="6233198" y="3901335"/>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71"/>
          <p:cNvSpPr txBox="1"/>
          <p:nvPr/>
        </p:nvSpPr>
        <p:spPr>
          <a:xfrm>
            <a:off x="3626055" y="2418796"/>
            <a:ext cx="1464568" cy="400110"/>
          </a:xfrm>
          <a:prstGeom prst="rect">
            <a:avLst/>
          </a:prstGeom>
          <a:noFill/>
        </p:spPr>
        <p:txBody>
          <a:bodyPr wrap="none" rtlCol="0">
            <a:spAutoFit/>
          </a:bodyPr>
          <a:lstStyle/>
          <a:p>
            <a:r>
              <a:rPr lang="zh-CN" altLang="en-US" sz="2000" dirty="0"/>
              <a:t>   </a:t>
            </a:r>
            <a:r>
              <a:rPr lang="en-US" altLang="zh-CN" sz="2000" dirty="0"/>
              <a:t>Processing</a:t>
            </a:r>
            <a:endParaRPr lang="zh-CN" altLang="en-US" sz="2000" dirty="0"/>
          </a:p>
        </p:txBody>
      </p:sp>
      <p:sp>
        <p:nvSpPr>
          <p:cNvPr id="39" name="Rounded Rectangle 72"/>
          <p:cNvSpPr/>
          <p:nvPr/>
        </p:nvSpPr>
        <p:spPr>
          <a:xfrm>
            <a:off x="3814774" y="3343232"/>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71"/>
          <p:cNvSpPr txBox="1"/>
          <p:nvPr/>
        </p:nvSpPr>
        <p:spPr>
          <a:xfrm>
            <a:off x="4105714" y="3457609"/>
            <a:ext cx="620683" cy="400110"/>
          </a:xfrm>
          <a:prstGeom prst="rect">
            <a:avLst/>
          </a:prstGeom>
          <a:noFill/>
        </p:spPr>
        <p:txBody>
          <a:bodyPr wrap="none" rtlCol="0">
            <a:spAutoFit/>
          </a:bodyPr>
          <a:lstStyle/>
          <a:p>
            <a:r>
              <a:rPr lang="en-US" altLang="zh-CN" sz="2000" dirty="0" err="1"/>
              <a:t>NoC</a:t>
            </a:r>
            <a:endParaRPr lang="zh-CN" altLang="en-US" sz="2000" dirty="0"/>
          </a:p>
        </p:txBody>
      </p:sp>
      <p:sp>
        <p:nvSpPr>
          <p:cNvPr id="42" name="内容占位符 1"/>
          <p:cNvSpPr txBox="1">
            <a:spLocks/>
          </p:cNvSpPr>
          <p:nvPr/>
        </p:nvSpPr>
        <p:spPr>
          <a:xfrm>
            <a:off x="261409" y="4684385"/>
            <a:ext cx="8882591" cy="4499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Task I: A proper </a:t>
            </a:r>
            <a:r>
              <a:rPr lang="en-US" sz="2000" b="1" i="1" dirty="0">
                <a:solidFill>
                  <a:srgbClr val="C00000"/>
                </a:solidFill>
              </a:rPr>
              <a:t>modeling </a:t>
            </a:r>
            <a:r>
              <a:rPr lang="en-US" altLang="zh-CN" sz="2000" b="1" dirty="0"/>
              <a:t>of the application</a:t>
            </a:r>
            <a:r>
              <a:rPr lang="en-US" sz="2000" b="1" dirty="0"/>
              <a:t> and </a:t>
            </a:r>
            <a:r>
              <a:rPr lang="en-US" sz="2000" b="1" i="1" dirty="0">
                <a:solidFill>
                  <a:srgbClr val="C00000"/>
                </a:solidFill>
              </a:rPr>
              <a:t>optimization</a:t>
            </a:r>
            <a:r>
              <a:rPr lang="en-US" sz="2000" b="1" dirty="0"/>
              <a:t> framework for </a:t>
            </a:r>
            <a:r>
              <a:rPr lang="en-US" sz="2000" b="1" i="1" dirty="0">
                <a:solidFill>
                  <a:srgbClr val="C00000"/>
                </a:solidFill>
              </a:rPr>
              <a:t>Communication Arch synthesis</a:t>
            </a:r>
          </a:p>
        </p:txBody>
      </p:sp>
      <p:sp>
        <p:nvSpPr>
          <p:cNvPr id="45" name="内容占位符 1"/>
          <p:cNvSpPr txBox="1">
            <a:spLocks/>
          </p:cNvSpPr>
          <p:nvPr/>
        </p:nvSpPr>
        <p:spPr>
          <a:xfrm>
            <a:off x="261408" y="5309823"/>
            <a:ext cx="8882591" cy="1438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Task II: A benchmarking framework that </a:t>
            </a:r>
            <a:r>
              <a:rPr lang="en-US" sz="2000" b="1" i="1" dirty="0">
                <a:solidFill>
                  <a:srgbClr val="C00000"/>
                </a:solidFill>
              </a:rPr>
              <a:t>efficiently</a:t>
            </a:r>
            <a:r>
              <a:rPr lang="en-US" sz="2000" b="1" dirty="0"/>
              <a:t> synthesizes an array of test cases to:</a:t>
            </a:r>
          </a:p>
          <a:p>
            <a:pPr lvl="1"/>
            <a:r>
              <a:rPr lang="en-US" sz="2000" b="1" dirty="0"/>
              <a:t>Evaluate </a:t>
            </a:r>
            <a:r>
              <a:rPr lang="en-US" sz="2000" b="1" dirty="0" err="1"/>
              <a:t>NoC</a:t>
            </a:r>
            <a:r>
              <a:rPr lang="en-US" sz="2000" b="1" dirty="0"/>
              <a:t> performance with the actual workload pressure</a:t>
            </a:r>
          </a:p>
          <a:p>
            <a:pPr lvl="1"/>
            <a:r>
              <a:rPr lang="en-US" sz="2000" b="1" dirty="0"/>
              <a:t>Consider variations in different application settings</a:t>
            </a:r>
            <a:endParaRPr lang="en-US" sz="2000" b="1" i="1" dirty="0">
              <a:solidFill>
                <a:srgbClr val="C00000"/>
              </a:solidFill>
            </a:endParaRPr>
          </a:p>
        </p:txBody>
      </p:sp>
    </p:spTree>
    <p:extLst>
      <p:ext uri="{BB962C8B-B14F-4D97-AF65-F5344CB8AC3E}">
        <p14:creationId xmlns:p14="http://schemas.microsoft.com/office/powerpoint/2010/main" val="181638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1000"/>
                                        <p:tgtEl>
                                          <p:spTgt spid="42">
                                            <p:txEl>
                                              <p:pRg st="0" end="0"/>
                                            </p:txEl>
                                          </p:spTgt>
                                        </p:tgtEl>
                                      </p:cBhvr>
                                    </p:animEffect>
                                    <p:anim calcmode="lin" valueType="num">
                                      <p:cBhvr>
                                        <p:cTn id="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xEl>
                                              <p:pRg st="0" end="0"/>
                                            </p:txEl>
                                          </p:spTgt>
                                        </p:tgtEl>
                                        <p:attrNameLst>
                                          <p:attrName>style.visibility</p:attrName>
                                        </p:attrNameLst>
                                      </p:cBhvr>
                                      <p:to>
                                        <p:strVal val="visible"/>
                                      </p:to>
                                    </p:set>
                                    <p:animEffect transition="in" filter="fade">
                                      <p:cBhvr>
                                        <p:cTn id="14" dur="1000"/>
                                        <p:tgtEl>
                                          <p:spTgt spid="45">
                                            <p:txEl>
                                              <p:pRg st="0" end="0"/>
                                            </p:txEl>
                                          </p:spTgt>
                                        </p:tgtEl>
                                      </p:cBhvr>
                                    </p:animEffect>
                                    <p:anim calcmode="lin" valueType="num">
                                      <p:cBhvr>
                                        <p:cTn id="15" dur="10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5">
                                            <p:txEl>
                                              <p:pRg st="1" end="1"/>
                                            </p:txEl>
                                          </p:spTgt>
                                        </p:tgtEl>
                                        <p:attrNameLst>
                                          <p:attrName>style.visibility</p:attrName>
                                        </p:attrNameLst>
                                      </p:cBhvr>
                                      <p:to>
                                        <p:strVal val="visible"/>
                                      </p:to>
                                    </p:set>
                                    <p:animEffect transition="in" filter="fade">
                                      <p:cBhvr>
                                        <p:cTn id="19" dur="1000"/>
                                        <p:tgtEl>
                                          <p:spTgt spid="45">
                                            <p:txEl>
                                              <p:pRg st="1" end="1"/>
                                            </p:txEl>
                                          </p:spTgt>
                                        </p:tgtEl>
                                      </p:cBhvr>
                                    </p:animEffect>
                                    <p:anim calcmode="lin" valueType="num">
                                      <p:cBhvr>
                                        <p:cTn id="20" dur="1000" fill="hold"/>
                                        <p:tgtEl>
                                          <p:spTgt spid="4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5">
                                            <p:txEl>
                                              <p:pRg st="2" end="2"/>
                                            </p:txEl>
                                          </p:spTgt>
                                        </p:tgtEl>
                                        <p:attrNameLst>
                                          <p:attrName>style.visibility</p:attrName>
                                        </p:attrNameLst>
                                      </p:cBhvr>
                                      <p:to>
                                        <p:strVal val="visible"/>
                                      </p:to>
                                    </p:set>
                                    <p:animEffect transition="in" filter="fade">
                                      <p:cBhvr>
                                        <p:cTn id="24" dur="1000"/>
                                        <p:tgtEl>
                                          <p:spTgt spid="45">
                                            <p:txEl>
                                              <p:pRg st="2" end="2"/>
                                            </p:txEl>
                                          </p:spTgt>
                                        </p:tgtEl>
                                      </p:cBhvr>
                                    </p:animEffect>
                                    <p:anim calcmode="lin" valueType="num">
                                      <p:cBhvr>
                                        <p:cTn id="25" dur="1000" fill="hold"/>
                                        <p:tgtEl>
                                          <p:spTgt spid="4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72401" y="0"/>
            <a:ext cx="8813264" cy="908882"/>
          </a:xfrm>
        </p:spPr>
        <p:txBody>
          <a:bodyPr>
            <a:normAutofit/>
          </a:bodyPr>
          <a:lstStyle/>
          <a:p>
            <a:r>
              <a:rPr lang="en-US" dirty="0"/>
              <a:t>T1:Synthesize </a:t>
            </a:r>
            <a:r>
              <a:rPr lang="en-US" dirty="0" err="1"/>
              <a:t>NoC</a:t>
            </a:r>
            <a:r>
              <a:rPr lang="en-US" dirty="0"/>
              <a:t> with optimality bound</a:t>
            </a:r>
          </a:p>
        </p:txBody>
      </p:sp>
      <p:pic>
        <p:nvPicPr>
          <p:cNvPr id="7" name="图片 6"/>
          <p:cNvPicPr>
            <a:picLocks noChangeAspect="1"/>
          </p:cNvPicPr>
          <p:nvPr/>
        </p:nvPicPr>
        <p:blipFill>
          <a:blip r:embed="rId3"/>
          <a:stretch>
            <a:fillRect/>
          </a:stretch>
        </p:blipFill>
        <p:spPr>
          <a:xfrm>
            <a:off x="0" y="2468376"/>
            <a:ext cx="8934450" cy="3832108"/>
          </a:xfrm>
          <a:prstGeom prst="rect">
            <a:avLst/>
          </a:prstGeom>
        </p:spPr>
      </p:pic>
      <p:pic>
        <p:nvPicPr>
          <p:cNvPr id="2" name="图片 1"/>
          <p:cNvPicPr>
            <a:picLocks noChangeAspect="1"/>
          </p:cNvPicPr>
          <p:nvPr/>
        </p:nvPicPr>
        <p:blipFill>
          <a:blip r:embed="rId4"/>
          <a:stretch>
            <a:fillRect/>
          </a:stretch>
        </p:blipFill>
        <p:spPr>
          <a:xfrm>
            <a:off x="0" y="908882"/>
            <a:ext cx="6743700" cy="1704975"/>
          </a:xfrm>
          <a:prstGeom prst="rect">
            <a:avLst/>
          </a:prstGeom>
        </p:spPr>
      </p:pic>
      <p:sp>
        <p:nvSpPr>
          <p:cNvPr id="9" name="TextBox 170"/>
          <p:cNvSpPr txBox="1"/>
          <p:nvPr/>
        </p:nvSpPr>
        <p:spPr>
          <a:xfrm>
            <a:off x="3016933" y="6301768"/>
            <a:ext cx="3124200" cy="461665"/>
          </a:xfrm>
          <a:prstGeom prst="rect">
            <a:avLst/>
          </a:prstGeom>
          <a:noFill/>
        </p:spPr>
        <p:txBody>
          <a:bodyPr wrap="square" rtlCol="0">
            <a:spAutoFit/>
          </a:bodyPr>
          <a:lstStyle/>
          <a:p>
            <a:r>
              <a:rPr lang="en-US" sz="2400" i="1" dirty="0">
                <a:solidFill>
                  <a:srgbClr val="C00000"/>
                </a:solidFill>
              </a:rPr>
              <a:t>Presented at NOCS2016</a:t>
            </a:r>
            <a:endParaRPr lang="id-ID" sz="2400" i="1" dirty="0">
              <a:solidFill>
                <a:srgbClr val="C00000"/>
              </a:solidFill>
            </a:endParaRPr>
          </a:p>
        </p:txBody>
      </p:sp>
    </p:spTree>
    <p:extLst>
      <p:ext uri="{BB962C8B-B14F-4D97-AF65-F5344CB8AC3E}">
        <p14:creationId xmlns:p14="http://schemas.microsoft.com/office/powerpoint/2010/main" val="79773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9550" y="999590"/>
            <a:ext cx="8934450" cy="1036369"/>
          </a:xfrm>
        </p:spPr>
        <p:txBody>
          <a:bodyPr>
            <a:normAutofit/>
          </a:bodyPr>
          <a:lstStyle/>
          <a:p>
            <a:r>
              <a:rPr lang="en-US" dirty="0"/>
              <a:t>What is the </a:t>
            </a:r>
            <a:r>
              <a:rPr lang="en-US" i="1" dirty="0">
                <a:solidFill>
                  <a:schemeClr val="accent5"/>
                </a:solidFill>
              </a:rPr>
              <a:t>appropriate</a:t>
            </a:r>
            <a:r>
              <a:rPr lang="en-US" dirty="0"/>
              <a:t> model</a:t>
            </a:r>
            <a:r>
              <a:rPr lang="zh-CN" altLang="en-US" dirty="0"/>
              <a:t> </a:t>
            </a:r>
            <a:r>
              <a:rPr lang="en-US" altLang="zh-CN" dirty="0"/>
              <a:t>we</a:t>
            </a:r>
            <a:r>
              <a:rPr lang="zh-CN" altLang="en-US" dirty="0"/>
              <a:t> </a:t>
            </a:r>
            <a:r>
              <a:rPr lang="en-US" altLang="zh-CN" dirty="0"/>
              <a:t>should</a:t>
            </a:r>
            <a:r>
              <a:rPr lang="zh-CN" altLang="en-US" dirty="0"/>
              <a:t> </a:t>
            </a:r>
            <a:r>
              <a:rPr lang="en-US" altLang="zh-CN" dirty="0"/>
              <a:t>consider</a:t>
            </a:r>
            <a:r>
              <a:rPr lang="zh-CN" altLang="en-US" dirty="0"/>
              <a:t> </a:t>
            </a:r>
            <a:r>
              <a:rPr lang="en-US" altLang="zh-CN" dirty="0"/>
              <a:t>on</a:t>
            </a:r>
            <a:r>
              <a:rPr lang="zh-CN" altLang="en-US" dirty="0"/>
              <a:t> </a:t>
            </a:r>
            <a:r>
              <a:rPr lang="en-US" altLang="zh-CN" dirty="0"/>
              <a:t>which</a:t>
            </a:r>
            <a:r>
              <a:rPr lang="zh-CN" altLang="en-US" dirty="0"/>
              <a:t> </a:t>
            </a:r>
            <a:r>
              <a:rPr lang="en-US" altLang="zh-CN" dirty="0"/>
              <a:t>we</a:t>
            </a:r>
            <a:r>
              <a:rPr lang="zh-CN" altLang="en-US" dirty="0"/>
              <a:t> </a:t>
            </a:r>
            <a:r>
              <a:rPr lang="en-US" altLang="zh-CN" dirty="0"/>
              <a:t>base</a:t>
            </a:r>
            <a:r>
              <a:rPr lang="zh-CN" altLang="en-US" dirty="0"/>
              <a:t> </a:t>
            </a:r>
            <a:r>
              <a:rPr lang="en-US" altLang="zh-CN" dirty="0"/>
              <a:t>our</a:t>
            </a:r>
            <a:r>
              <a:rPr lang="zh-CN" altLang="en-US" dirty="0"/>
              <a:t> </a:t>
            </a:r>
            <a:r>
              <a:rPr lang="en-US" altLang="zh-CN" dirty="0"/>
              <a:t>solution</a:t>
            </a:r>
            <a:r>
              <a:rPr lang="zh-CN" altLang="en-US" dirty="0"/>
              <a:t> </a:t>
            </a:r>
            <a:r>
              <a:rPr lang="en-US" altLang="zh-CN" dirty="0"/>
              <a:t>search</a:t>
            </a:r>
            <a:r>
              <a:rPr lang="zh-CN" altLang="en-US" dirty="0"/>
              <a:t> </a:t>
            </a:r>
            <a:r>
              <a:rPr lang="en-US" altLang="zh-CN" dirty="0"/>
              <a:t>in</a:t>
            </a:r>
            <a:r>
              <a:rPr lang="zh-CN" altLang="en-US" dirty="0"/>
              <a:t> </a:t>
            </a:r>
            <a:r>
              <a:rPr lang="en-US" altLang="zh-CN" dirty="0"/>
              <a:t>a</a:t>
            </a:r>
            <a:r>
              <a:rPr lang="zh-CN" altLang="en-US" dirty="0"/>
              <a:t> </a:t>
            </a:r>
            <a:r>
              <a:rPr lang="en-US" altLang="zh-CN" dirty="0"/>
              <a:t>formal</a:t>
            </a:r>
            <a:r>
              <a:rPr lang="zh-CN" altLang="en-US" dirty="0"/>
              <a:t> </a:t>
            </a:r>
            <a:r>
              <a:rPr lang="en-US" altLang="zh-CN" dirty="0"/>
              <a:t>setting?</a:t>
            </a:r>
            <a:r>
              <a:rPr lang="zh-CN" altLang="en-US" dirty="0"/>
              <a:t> </a:t>
            </a:r>
            <a:endParaRPr lang="en-US" dirty="0"/>
          </a:p>
        </p:txBody>
      </p:sp>
      <p:sp>
        <p:nvSpPr>
          <p:cNvPr id="3" name="灯片编号占位符 2"/>
          <p:cNvSpPr>
            <a:spLocks noGrp="1"/>
          </p:cNvSpPr>
          <p:nvPr>
            <p:ph type="sldNum" sz="quarter" idx="12"/>
          </p:nvPr>
        </p:nvSpPr>
        <p:spPr/>
        <p:txBody>
          <a:bodyPr/>
          <a:lstStyle/>
          <a:p>
            <a:fld id="{929874C7-10E7-490D-B9F0-6C8187C22D83}" type="slidenum">
              <a:rPr lang="en-US" smtClean="0"/>
              <a:t>58</a:t>
            </a:fld>
            <a:endParaRPr lang="en-US"/>
          </a:p>
        </p:txBody>
      </p:sp>
      <p:sp>
        <p:nvSpPr>
          <p:cNvPr id="4" name="标题 3"/>
          <p:cNvSpPr>
            <a:spLocks noGrp="1"/>
          </p:cNvSpPr>
          <p:nvPr>
            <p:ph type="title"/>
          </p:nvPr>
        </p:nvSpPr>
        <p:spPr>
          <a:xfrm>
            <a:off x="209550" y="0"/>
            <a:ext cx="7086600" cy="908882"/>
          </a:xfrm>
        </p:spPr>
        <p:txBody>
          <a:bodyPr/>
          <a:lstStyle/>
          <a:p>
            <a:r>
              <a:rPr lang="en-US" dirty="0"/>
              <a:t>Major research questions for Task I</a:t>
            </a:r>
          </a:p>
        </p:txBody>
      </p:sp>
      <p:sp>
        <p:nvSpPr>
          <p:cNvPr id="10" name="内容占位符 1"/>
          <p:cNvSpPr txBox="1">
            <a:spLocks/>
          </p:cNvSpPr>
          <p:nvPr/>
        </p:nvSpPr>
        <p:spPr>
          <a:xfrm>
            <a:off x="176320" y="2293427"/>
            <a:ext cx="8934450" cy="1545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dirty="0"/>
          </a:p>
          <a:p>
            <a:pPr marL="0" indent="0">
              <a:buNone/>
            </a:pPr>
            <a:endParaRPr lang="en-US" dirty="0"/>
          </a:p>
          <a:p>
            <a:pPr marL="0" indent="0">
              <a:buNone/>
            </a:pPr>
            <a:endParaRPr lang="en-US" dirty="0"/>
          </a:p>
        </p:txBody>
      </p:sp>
      <p:sp>
        <p:nvSpPr>
          <p:cNvPr id="11" name="内容占位符 1"/>
          <p:cNvSpPr txBox="1">
            <a:spLocks/>
          </p:cNvSpPr>
          <p:nvPr/>
        </p:nvSpPr>
        <p:spPr>
          <a:xfrm>
            <a:off x="176320" y="3838650"/>
            <a:ext cx="8934450" cy="4520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What </a:t>
            </a:r>
            <a:r>
              <a:rPr lang="en-US" i="1" dirty="0">
                <a:solidFill>
                  <a:schemeClr val="accent5"/>
                </a:solidFill>
              </a:rPr>
              <a:t>algorithm </a:t>
            </a:r>
            <a:r>
              <a:rPr lang="en-US" dirty="0"/>
              <a:t>we should use for solution with </a:t>
            </a:r>
            <a:r>
              <a:rPr lang="en-US" i="1" dirty="0">
                <a:solidFill>
                  <a:srgbClr val="C00000"/>
                </a:solidFill>
              </a:rPr>
              <a:t>guaranteed optimality </a:t>
            </a:r>
          </a:p>
        </p:txBody>
      </p:sp>
      <p:sp>
        <p:nvSpPr>
          <p:cNvPr id="7" name="内容占位符 1"/>
          <p:cNvSpPr txBox="1">
            <a:spLocks/>
          </p:cNvSpPr>
          <p:nvPr/>
        </p:nvSpPr>
        <p:spPr>
          <a:xfrm>
            <a:off x="242780" y="2384135"/>
            <a:ext cx="8934450" cy="1454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内容占位符 1"/>
          <p:cNvSpPr txBox="1">
            <a:spLocks/>
          </p:cNvSpPr>
          <p:nvPr/>
        </p:nvSpPr>
        <p:spPr>
          <a:xfrm>
            <a:off x="242780" y="2666635"/>
            <a:ext cx="8306860" cy="1036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the</a:t>
            </a:r>
            <a:r>
              <a:rPr lang="zh-CN" altLang="en-US" dirty="0"/>
              <a:t> </a:t>
            </a:r>
            <a:r>
              <a:rPr lang="en-US" altLang="zh-CN" i="1" dirty="0">
                <a:solidFill>
                  <a:srgbClr val="C00000"/>
                </a:solidFill>
              </a:rPr>
              <a:t>optimization</a:t>
            </a:r>
            <a:r>
              <a:rPr lang="zh-CN" altLang="en-US" i="1" dirty="0">
                <a:solidFill>
                  <a:srgbClr val="C00000"/>
                </a:solidFill>
              </a:rPr>
              <a:t> </a:t>
            </a:r>
            <a:r>
              <a:rPr lang="en-US" altLang="zh-CN" i="1" dirty="0">
                <a:solidFill>
                  <a:srgbClr val="C00000"/>
                </a:solidFill>
              </a:rPr>
              <a:t>problem</a:t>
            </a:r>
            <a:r>
              <a:rPr lang="zh-CN" altLang="en-US" i="1" dirty="0">
                <a:solidFill>
                  <a:srgbClr val="C00000"/>
                </a:solidFill>
              </a:rPr>
              <a:t> </a:t>
            </a:r>
            <a:r>
              <a:rPr lang="en-US" altLang="zh-CN" dirty="0"/>
              <a:t>and</a:t>
            </a:r>
            <a:r>
              <a:rPr lang="zh-CN" altLang="en-US" dirty="0"/>
              <a:t> </a:t>
            </a:r>
            <a:r>
              <a:rPr lang="en-US" altLang="zh-CN" dirty="0"/>
              <a:t>what</a:t>
            </a:r>
            <a:r>
              <a:rPr lang="zh-CN" altLang="en-US" dirty="0"/>
              <a:t> </a:t>
            </a:r>
            <a:r>
              <a:rPr lang="en-US" altLang="zh-CN" dirty="0"/>
              <a:t>is</a:t>
            </a:r>
            <a:r>
              <a:rPr lang="zh-CN" altLang="en-US" dirty="0"/>
              <a:t> </a:t>
            </a:r>
            <a:r>
              <a:rPr lang="en-US" altLang="zh-CN" dirty="0"/>
              <a:t>the</a:t>
            </a:r>
            <a:r>
              <a:rPr lang="zh-CN" altLang="en-US" dirty="0"/>
              <a:t> </a:t>
            </a:r>
            <a:r>
              <a:rPr lang="en-US" altLang="zh-CN" i="1" dirty="0">
                <a:solidFill>
                  <a:srgbClr val="C00000"/>
                </a:solidFill>
              </a:rPr>
              <a:t>structure</a:t>
            </a:r>
            <a:r>
              <a:rPr lang="zh-CN" altLang="en-US" dirty="0"/>
              <a:t> </a:t>
            </a:r>
            <a:r>
              <a:rPr lang="en-US" altLang="zh-CN" dirty="0"/>
              <a:t>of</a:t>
            </a:r>
            <a:r>
              <a:rPr lang="zh-CN" altLang="en-US" dirty="0"/>
              <a:t> </a:t>
            </a:r>
            <a:r>
              <a:rPr lang="en-US" altLang="zh-CN" dirty="0"/>
              <a:t>the</a:t>
            </a:r>
            <a:r>
              <a:rPr lang="zh-CN" altLang="en-US" dirty="0"/>
              <a:t> </a:t>
            </a:r>
            <a:r>
              <a:rPr lang="en-US" altLang="zh-CN" dirty="0"/>
              <a:t>solution</a:t>
            </a:r>
            <a:r>
              <a:rPr lang="zh-CN" altLang="en-US" dirty="0"/>
              <a:t> </a:t>
            </a:r>
            <a:r>
              <a:rPr lang="en-US" altLang="zh-CN" dirty="0"/>
              <a:t>space</a:t>
            </a:r>
            <a:r>
              <a:rPr lang="zh-CN" altLang="en-US" dirty="0"/>
              <a:t> </a:t>
            </a:r>
            <a:r>
              <a:rPr lang="en-US" altLang="zh-CN" dirty="0"/>
              <a:t>?</a:t>
            </a:r>
            <a:endParaRPr lang="en-US" dirty="0"/>
          </a:p>
        </p:txBody>
      </p:sp>
    </p:spTree>
    <p:extLst>
      <p:ext uri="{BB962C8B-B14F-4D97-AF65-F5344CB8AC3E}">
        <p14:creationId xmlns:p14="http://schemas.microsoft.com/office/powerpoint/2010/main" val="818435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4"/>
          <a:stretch>
            <a:fillRect/>
          </a:stretch>
        </p:blipFill>
        <p:spPr>
          <a:xfrm>
            <a:off x="5860656" y="5650715"/>
            <a:ext cx="446919" cy="387330"/>
          </a:xfrm>
          <a:prstGeom prst="rect">
            <a:avLst/>
          </a:prstGeom>
        </p:spPr>
      </p:pic>
      <p:sp>
        <p:nvSpPr>
          <p:cNvPr id="3" name="灯片编号占位符 2"/>
          <p:cNvSpPr>
            <a:spLocks noGrp="1"/>
          </p:cNvSpPr>
          <p:nvPr>
            <p:ph type="sldNum" sz="quarter" idx="12"/>
          </p:nvPr>
        </p:nvSpPr>
        <p:spPr>
          <a:xfrm>
            <a:off x="7013901" y="6600331"/>
            <a:ext cx="2057400" cy="365125"/>
          </a:xfrm>
        </p:spPr>
        <p:txBody>
          <a:bodyPr/>
          <a:lstStyle/>
          <a:p>
            <a:fld id="{929874C7-10E7-490D-B9F0-6C8187C22D83}" type="slidenum">
              <a:rPr lang="en-US" smtClean="0"/>
              <a:t>59</a:t>
            </a:fld>
            <a:endParaRPr lang="en-US"/>
          </a:p>
        </p:txBody>
      </p:sp>
      <p:sp>
        <p:nvSpPr>
          <p:cNvPr id="4" name="标题 3"/>
          <p:cNvSpPr>
            <a:spLocks noGrp="1"/>
          </p:cNvSpPr>
          <p:nvPr>
            <p:ph type="title"/>
          </p:nvPr>
        </p:nvSpPr>
        <p:spPr/>
        <p:txBody>
          <a:bodyPr/>
          <a:lstStyle/>
          <a:p>
            <a:r>
              <a:rPr lang="en-US" altLang="zh-CN" dirty="0"/>
              <a:t>Reconfigurable</a:t>
            </a:r>
            <a:r>
              <a:rPr lang="zh-CN" altLang="en-US" dirty="0"/>
              <a:t> </a:t>
            </a:r>
            <a:r>
              <a:rPr lang="en-US" altLang="zh-CN" dirty="0" err="1"/>
              <a:t>NoC</a:t>
            </a:r>
            <a:r>
              <a:rPr lang="zh-CN" altLang="en-US" dirty="0"/>
              <a:t> </a:t>
            </a:r>
            <a:r>
              <a:rPr lang="en-US" altLang="zh-CN" dirty="0"/>
              <a:t>model</a:t>
            </a:r>
            <a:r>
              <a:rPr lang="zh-CN" altLang="en-US" dirty="0"/>
              <a:t> </a:t>
            </a:r>
            <a:r>
              <a:rPr lang="en-US" altLang="zh-CN" dirty="0"/>
              <a:t>setup</a:t>
            </a:r>
            <a:endParaRPr lang="en-US" dirty="0"/>
          </a:p>
        </p:txBody>
      </p:sp>
      <p:sp>
        <p:nvSpPr>
          <p:cNvPr id="7" name="TextBox 2"/>
          <p:cNvSpPr txBox="1"/>
          <p:nvPr/>
        </p:nvSpPr>
        <p:spPr>
          <a:xfrm>
            <a:off x="5884" y="1377604"/>
            <a:ext cx="12143591"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reconfigurable </a:t>
            </a:r>
            <a:r>
              <a:rPr lang="en-US" sz="2400" b="1" dirty="0" err="1"/>
              <a:t>NoC</a:t>
            </a:r>
            <a:r>
              <a:rPr lang="en-US" sz="2400" b="1" dirty="0"/>
              <a:t> </a:t>
            </a:r>
            <a:r>
              <a:rPr lang="en-US" sz="2400" dirty="0"/>
              <a:t>is a </a:t>
            </a:r>
            <a:r>
              <a:rPr lang="en-US" sz="2400" i="1" dirty="0">
                <a:solidFill>
                  <a:srgbClr val="C00000"/>
                </a:solidFill>
              </a:rPr>
              <a:t>connected dynamic directed graph</a:t>
            </a:r>
          </a:p>
        </p:txBody>
      </p:sp>
      <p:graphicFrame>
        <p:nvGraphicFramePr>
          <p:cNvPr id="8" name="对象 105"/>
          <p:cNvGraphicFramePr>
            <a:graphicFrameLocks noChangeAspect="1"/>
          </p:cNvGraphicFramePr>
          <p:nvPr>
            <p:extLst/>
          </p:nvPr>
        </p:nvGraphicFramePr>
        <p:xfrm>
          <a:off x="1024733" y="2422326"/>
          <a:ext cx="4274689" cy="491585"/>
        </p:xfrm>
        <a:graphic>
          <a:graphicData uri="http://schemas.openxmlformats.org/presentationml/2006/ole">
            <mc:AlternateContent xmlns:mc="http://schemas.openxmlformats.org/markup-compatibility/2006">
              <mc:Choice xmlns:v="urn:schemas-microsoft-com:vml" Requires="v">
                <p:oleObj spid="_x0000_s24674" name="CorelDRAW" r:id="rId5" imgW="8075823" imgH="927988" progId="CorelDraw.Graphic.17">
                  <p:embed/>
                </p:oleObj>
              </mc:Choice>
              <mc:Fallback>
                <p:oleObj name="CorelDRAW" r:id="rId5" imgW="8075823" imgH="927988" progId="CorelDraw.Graphic.17">
                  <p:embed/>
                  <p:pic>
                    <p:nvPicPr>
                      <p:cNvPr id="8" name="对象 105"/>
                      <p:cNvPicPr/>
                      <p:nvPr/>
                    </p:nvPicPr>
                    <p:blipFill>
                      <a:blip r:embed="rId6"/>
                      <a:stretch>
                        <a:fillRect/>
                      </a:stretch>
                    </p:blipFill>
                    <p:spPr>
                      <a:xfrm>
                        <a:off x="1024733" y="2422326"/>
                        <a:ext cx="4274689" cy="491585"/>
                      </a:xfrm>
                      <a:prstGeom prst="rect">
                        <a:avLst/>
                      </a:prstGeom>
                    </p:spPr>
                  </p:pic>
                </p:oleObj>
              </mc:Fallback>
            </mc:AlternateContent>
          </a:graphicData>
        </a:graphic>
      </p:graphicFrame>
      <p:sp>
        <p:nvSpPr>
          <p:cNvPr id="9" name="TextBox 2"/>
          <p:cNvSpPr txBox="1"/>
          <p:nvPr/>
        </p:nvSpPr>
        <p:spPr>
          <a:xfrm>
            <a:off x="1388377" y="3148664"/>
            <a:ext cx="2797466" cy="369332"/>
          </a:xfrm>
          <a:prstGeom prst="rect">
            <a:avLst/>
          </a:prstGeom>
          <a:noFill/>
        </p:spPr>
        <p:txBody>
          <a:bodyPr wrap="square" rtlCol="0">
            <a:spAutoFit/>
          </a:bodyPr>
          <a:lstStyle/>
          <a:p>
            <a:pPr algn="just">
              <a:buClr>
                <a:srgbClr val="C00000"/>
              </a:buClr>
            </a:pPr>
            <a:r>
              <a:rPr lang="en-US" b="1" dirty="0">
                <a:latin typeface="Arial" charset="0"/>
              </a:rPr>
              <a:t>Function unit</a:t>
            </a:r>
          </a:p>
        </p:txBody>
      </p:sp>
      <p:sp>
        <p:nvSpPr>
          <p:cNvPr id="10" name="TextBox 2"/>
          <p:cNvSpPr txBox="1"/>
          <p:nvPr/>
        </p:nvSpPr>
        <p:spPr>
          <a:xfrm>
            <a:off x="2787110" y="2085679"/>
            <a:ext cx="2797466"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Physical link</a:t>
            </a:r>
          </a:p>
        </p:txBody>
      </p:sp>
      <p:sp>
        <p:nvSpPr>
          <p:cNvPr id="11" name="TextBox 2"/>
          <p:cNvSpPr txBox="1"/>
          <p:nvPr/>
        </p:nvSpPr>
        <p:spPr>
          <a:xfrm>
            <a:off x="3657335" y="3126224"/>
            <a:ext cx="3438072"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Routing function</a:t>
            </a:r>
          </a:p>
        </p:txBody>
      </p:sp>
      <p:sp>
        <p:nvSpPr>
          <p:cNvPr id="16" name="TextBox 2"/>
          <p:cNvSpPr txBox="1"/>
          <p:nvPr/>
        </p:nvSpPr>
        <p:spPr>
          <a:xfrm>
            <a:off x="99010" y="855766"/>
            <a:ext cx="12143591" cy="523220"/>
          </a:xfrm>
          <a:prstGeom prst="rect">
            <a:avLst/>
          </a:prstGeom>
          <a:noFill/>
        </p:spPr>
        <p:txBody>
          <a:bodyPr wrap="square" rtlCol="0">
            <a:spAutoFit/>
          </a:bodyPr>
          <a:lstStyle/>
          <a:p>
            <a:pPr>
              <a:buClr>
                <a:srgbClr val="C00000"/>
              </a:buClr>
            </a:pPr>
            <a:r>
              <a:rPr lang="en-US" sz="2800" b="1" dirty="0">
                <a:latin typeface="+mj-lt"/>
              </a:rPr>
              <a:t>At time </a:t>
            </a:r>
            <a:r>
              <a:rPr lang="en-US" sz="2800" b="1" dirty="0">
                <a:solidFill>
                  <a:srgbClr val="C00000"/>
                </a:solidFill>
                <a:latin typeface="+mj-lt"/>
              </a:rPr>
              <a:t>t</a:t>
            </a:r>
            <a:r>
              <a:rPr lang="en-US" sz="2800" b="1" dirty="0">
                <a:latin typeface="+mj-lt"/>
              </a:rPr>
              <a:t> :</a:t>
            </a:r>
            <a:endParaRPr lang="en-US" sz="2800" i="1" dirty="0">
              <a:solidFill>
                <a:srgbClr val="C00000"/>
              </a:solidFill>
              <a:latin typeface="+mj-lt"/>
            </a:endParaRPr>
          </a:p>
        </p:txBody>
      </p:sp>
      <p:cxnSp>
        <p:nvCxnSpPr>
          <p:cNvPr id="24" name="Straight Arrow Connector 23"/>
          <p:cNvCxnSpPr/>
          <p:nvPr/>
        </p:nvCxnSpPr>
        <p:spPr>
          <a:xfrm flipH="1">
            <a:off x="2388456" y="2794092"/>
            <a:ext cx="275020" cy="3914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p:cNvCxnSpPr>
          <p:nvPr/>
        </p:nvCxnSpPr>
        <p:spPr>
          <a:xfrm flipV="1">
            <a:off x="5299422" y="2468406"/>
            <a:ext cx="285154" cy="19971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551539" y="2851088"/>
            <a:ext cx="263658" cy="341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177714" y="1808680"/>
            <a:ext cx="2864887" cy="923330"/>
          </a:xfrm>
          <a:prstGeom prst="rect">
            <a:avLst/>
          </a:prstGeom>
        </p:spPr>
        <p:txBody>
          <a:bodyPr wrap="none">
            <a:spAutoFit/>
          </a:bodyPr>
          <a:lstStyle/>
          <a:p>
            <a:r>
              <a:rPr lang="en-US" b="1" dirty="0">
                <a:latin typeface="Arial" charset="0"/>
              </a:rPr>
              <a:t>Augmented connectivity</a:t>
            </a:r>
          </a:p>
          <a:p>
            <a:r>
              <a:rPr lang="en-US" b="1" dirty="0">
                <a:latin typeface="Arial" charset="0"/>
              </a:rPr>
              <a:t>Set (ACS) </a:t>
            </a:r>
          </a:p>
          <a:p>
            <a:endParaRPr lang="en-US" dirty="0"/>
          </a:p>
        </p:txBody>
      </p:sp>
      <p:pic>
        <p:nvPicPr>
          <p:cNvPr id="28" name="图片 104"/>
          <p:cNvPicPr>
            <a:picLocks noChangeAspect="1"/>
          </p:cNvPicPr>
          <p:nvPr/>
        </p:nvPicPr>
        <p:blipFill>
          <a:blip r:embed="rId7"/>
          <a:stretch>
            <a:fillRect/>
          </a:stretch>
        </p:blipFill>
        <p:spPr>
          <a:xfrm>
            <a:off x="294537" y="4087186"/>
            <a:ext cx="3907752" cy="2711003"/>
          </a:xfrm>
          <a:prstGeom prst="rect">
            <a:avLst/>
          </a:prstGeom>
        </p:spPr>
      </p:pic>
      <p:cxnSp>
        <p:nvCxnSpPr>
          <p:cNvPr id="48" name="Straight Arrow Connector 47"/>
          <p:cNvCxnSpPr/>
          <p:nvPr/>
        </p:nvCxnSpPr>
        <p:spPr>
          <a:xfrm flipH="1" flipV="1">
            <a:off x="3838257" y="2320063"/>
            <a:ext cx="615" cy="2481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07747" y="6467048"/>
            <a:ext cx="2204412" cy="390952"/>
          </a:xfrm>
          <a:prstGeom prst="rect">
            <a:avLst/>
          </a:prstGeom>
          <a:solidFill>
            <a:schemeClr val="bg1"/>
          </a:solidFill>
        </p:spPr>
        <p:txBody>
          <a:bodyPr wrap="square" rtlCol="0">
            <a:spAutoFit/>
          </a:bodyPr>
          <a:lstStyle/>
          <a:p>
            <a:endParaRPr lang="en-US"/>
          </a:p>
        </p:txBody>
      </p:sp>
      <p:sp>
        <p:nvSpPr>
          <p:cNvPr id="30" name="TextBox 2"/>
          <p:cNvSpPr txBox="1"/>
          <p:nvPr/>
        </p:nvSpPr>
        <p:spPr>
          <a:xfrm>
            <a:off x="2787111" y="4511973"/>
            <a:ext cx="6284190"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circuit link  between a node pair is a direct link           that allows </a:t>
            </a:r>
            <a:r>
              <a:rPr lang="en-US" sz="2400" b="1" i="1" dirty="0">
                <a:solidFill>
                  <a:srgbClr val="C00000"/>
                </a:solidFill>
              </a:rPr>
              <a:t>circuit switching </a:t>
            </a:r>
            <a:endParaRPr lang="en-US" sz="2400" i="1" dirty="0">
              <a:solidFill>
                <a:srgbClr val="C00000"/>
              </a:solidFill>
            </a:endParaRPr>
          </a:p>
        </p:txBody>
      </p:sp>
      <p:pic>
        <p:nvPicPr>
          <p:cNvPr id="23" name="Picture 22"/>
          <p:cNvPicPr>
            <a:picLocks noChangeAspect="1"/>
          </p:cNvPicPr>
          <p:nvPr/>
        </p:nvPicPr>
        <p:blipFill>
          <a:blip r:embed="rId8"/>
          <a:stretch>
            <a:fillRect/>
          </a:stretch>
        </p:blipFill>
        <p:spPr>
          <a:xfrm>
            <a:off x="3853039" y="4845753"/>
            <a:ext cx="698500" cy="508000"/>
          </a:xfrm>
          <a:prstGeom prst="rect">
            <a:avLst/>
          </a:prstGeom>
        </p:spPr>
      </p:pic>
      <p:sp>
        <p:nvSpPr>
          <p:cNvPr id="21" name="TextBox 2"/>
          <p:cNvSpPr txBox="1"/>
          <p:nvPr/>
        </p:nvSpPr>
        <p:spPr>
          <a:xfrm>
            <a:off x="26239" y="3513099"/>
            <a:ext cx="12143591"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altLang="zh-CN" sz="2400" b="1" i="1" dirty="0">
                <a:solidFill>
                  <a:srgbClr val="C00000"/>
                </a:solidFill>
              </a:rPr>
              <a:t>Express</a:t>
            </a:r>
            <a:r>
              <a:rPr lang="zh-CN" altLang="en-US" sz="2400" b="1" dirty="0"/>
              <a:t> </a:t>
            </a:r>
            <a:r>
              <a:rPr lang="en-US" altLang="zh-CN" sz="2400" b="1" dirty="0"/>
              <a:t>lane</a:t>
            </a:r>
            <a:r>
              <a:rPr lang="zh-CN" altLang="en-US" sz="2400" b="1" dirty="0"/>
              <a:t> </a:t>
            </a:r>
            <a:r>
              <a:rPr lang="en-US" altLang="zh-CN" sz="2400" b="1" dirty="0"/>
              <a:t>for</a:t>
            </a:r>
            <a:r>
              <a:rPr lang="zh-CN" altLang="en-US" sz="2400" b="1" dirty="0"/>
              <a:t> </a:t>
            </a:r>
            <a:r>
              <a:rPr lang="en-US" altLang="zh-CN" sz="2400" b="1" dirty="0"/>
              <a:t>data</a:t>
            </a:r>
            <a:r>
              <a:rPr lang="zh-CN" altLang="en-US" sz="2400" b="1" dirty="0"/>
              <a:t> </a:t>
            </a:r>
            <a:r>
              <a:rPr lang="en-US" altLang="zh-CN" sz="2400" b="1" dirty="0"/>
              <a:t>exchange</a:t>
            </a:r>
            <a:endParaRPr lang="en-US" sz="2400" b="1" dirty="0"/>
          </a:p>
        </p:txBody>
      </p:sp>
      <p:sp>
        <p:nvSpPr>
          <p:cNvPr id="31" name="TextBox 2"/>
          <p:cNvSpPr txBox="1"/>
          <p:nvPr/>
        </p:nvSpPr>
        <p:spPr>
          <a:xfrm>
            <a:off x="2777585" y="5615971"/>
            <a:ext cx="6128290" cy="1200329"/>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circuit component       is a subset of N(t) if a circuit link </a:t>
            </a:r>
            <a:r>
              <a:rPr lang="en-US" sz="2400" b="1" i="1" dirty="0">
                <a:solidFill>
                  <a:srgbClr val="C00000"/>
                </a:solidFill>
              </a:rPr>
              <a:t>path</a:t>
            </a:r>
            <a:r>
              <a:rPr lang="en-US" sz="2400" b="1" dirty="0"/>
              <a:t> exists between </a:t>
            </a:r>
            <a:r>
              <a:rPr lang="en-US" sz="2400" b="1" i="1" dirty="0">
                <a:solidFill>
                  <a:srgbClr val="C00000"/>
                </a:solidFill>
              </a:rPr>
              <a:t>any</a:t>
            </a:r>
            <a:r>
              <a:rPr lang="en-US" sz="2400" b="1" dirty="0"/>
              <a:t> two nodes</a:t>
            </a:r>
            <a:endParaRPr lang="en-US" sz="2400" i="1" dirty="0">
              <a:solidFill>
                <a:srgbClr val="C00000"/>
              </a:solidFill>
            </a:endParaRPr>
          </a:p>
        </p:txBody>
      </p:sp>
    </p:spTree>
    <p:extLst>
      <p:ext uri="{BB962C8B-B14F-4D97-AF65-F5344CB8AC3E}">
        <p14:creationId xmlns:p14="http://schemas.microsoft.com/office/powerpoint/2010/main" val="362508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lide Number Placeholder 50"/>
          <p:cNvSpPr>
            <a:spLocks noGrp="1"/>
          </p:cNvSpPr>
          <p:nvPr>
            <p:ph type="sldNum" sz="quarter" idx="12"/>
          </p:nvPr>
        </p:nvSpPr>
        <p:spPr/>
        <p:txBody>
          <a:bodyPr/>
          <a:lstStyle/>
          <a:p>
            <a:fld id="{929874C7-10E7-490D-B9F0-6C8187C22D83}" type="slidenum">
              <a:rPr lang="en-US" smtClean="0"/>
              <a:t>6</a:t>
            </a:fld>
            <a:endParaRPr lang="en-US"/>
          </a:p>
        </p:txBody>
      </p:sp>
      <p:sp>
        <p:nvSpPr>
          <p:cNvPr id="76" name="Title 2"/>
          <p:cNvSpPr>
            <a:spLocks noGrp="1"/>
          </p:cNvSpPr>
          <p:nvPr>
            <p:ph type="title"/>
          </p:nvPr>
        </p:nvSpPr>
        <p:spPr>
          <a:xfrm>
            <a:off x="0" y="-75755"/>
            <a:ext cx="9011286" cy="908882"/>
          </a:xfrm>
        </p:spPr>
        <p:txBody>
          <a:bodyPr>
            <a:noAutofit/>
          </a:bodyPr>
          <a:lstStyle/>
          <a:p>
            <a:r>
              <a:rPr lang="en-US" altLang="zh-CN" dirty="0"/>
              <a:t>Prescribed Intelligent Capabilities for CPS</a:t>
            </a:r>
            <a:endParaRPr lang="en-US" dirty="0"/>
          </a:p>
        </p:txBody>
      </p:sp>
      <p:sp>
        <p:nvSpPr>
          <p:cNvPr id="443" name="Slide Number Placeholder 50"/>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400" b="1"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874C7-10E7-490D-B9F0-6C8187C22D83}" type="slidenum">
              <a:rPr lang="en-US" smtClean="0"/>
              <a:pPr/>
              <a:t>6</a:t>
            </a:fld>
            <a:endParaRPr lang="en-US"/>
          </a:p>
        </p:txBody>
      </p:sp>
      <p:grpSp>
        <p:nvGrpSpPr>
          <p:cNvPr id="444" name="Group 61"/>
          <p:cNvGrpSpPr/>
          <p:nvPr/>
        </p:nvGrpSpPr>
        <p:grpSpPr>
          <a:xfrm>
            <a:off x="2906713" y="1721958"/>
            <a:ext cx="2998787" cy="3273425"/>
            <a:chOff x="1690688" y="1187432"/>
            <a:chExt cx="4600574" cy="4899043"/>
          </a:xfrm>
        </p:grpSpPr>
        <p:sp>
          <p:nvSpPr>
            <p:cNvPr id="445" name="Freeform 56"/>
            <p:cNvSpPr>
              <a:spLocks/>
            </p:cNvSpPr>
            <p:nvPr/>
          </p:nvSpPr>
          <p:spPr bwMode="auto">
            <a:xfrm>
              <a:off x="2682391" y="2528620"/>
              <a:ext cx="2756382" cy="3557855"/>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46" name="Group 5"/>
            <p:cNvGrpSpPr/>
            <p:nvPr/>
          </p:nvGrpSpPr>
          <p:grpSpPr>
            <a:xfrm>
              <a:off x="1847045" y="1187432"/>
              <a:ext cx="4354390" cy="3446980"/>
              <a:chOff x="7223605" y="1034167"/>
              <a:chExt cx="4779675" cy="3671505"/>
            </a:xfrm>
            <a:solidFill>
              <a:schemeClr val="accent5">
                <a:alpha val="70000"/>
              </a:schemeClr>
            </a:solidFill>
          </p:grpSpPr>
          <p:sp>
            <p:nvSpPr>
              <p:cNvPr id="476" name="Oval 40"/>
              <p:cNvSpPr/>
              <p:nvPr/>
            </p:nvSpPr>
            <p:spPr>
              <a:xfrm>
                <a:off x="7223605" y="2907942"/>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7" name="Oval 41"/>
              <p:cNvSpPr/>
              <p:nvPr/>
            </p:nvSpPr>
            <p:spPr>
              <a:xfrm>
                <a:off x="8051873" y="4113273"/>
                <a:ext cx="333375" cy="333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8" name="Oval 42"/>
              <p:cNvSpPr/>
              <p:nvPr/>
            </p:nvSpPr>
            <p:spPr>
              <a:xfrm>
                <a:off x="8576155" y="1922081"/>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9" name="Oval 43"/>
              <p:cNvSpPr/>
              <p:nvPr/>
            </p:nvSpPr>
            <p:spPr>
              <a:xfrm>
                <a:off x="9722732" y="3212873"/>
                <a:ext cx="424970" cy="424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0" name="Oval 44"/>
              <p:cNvSpPr/>
              <p:nvPr/>
            </p:nvSpPr>
            <p:spPr>
              <a:xfrm>
                <a:off x="8647793" y="259875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1" name="Oval 45"/>
              <p:cNvSpPr/>
              <p:nvPr/>
            </p:nvSpPr>
            <p:spPr>
              <a:xfrm>
                <a:off x="10147702" y="4164419"/>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2" name="Oval 46"/>
              <p:cNvSpPr/>
              <p:nvPr/>
            </p:nvSpPr>
            <p:spPr>
              <a:xfrm>
                <a:off x="11150960" y="2163063"/>
                <a:ext cx="541253" cy="54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3" name="Oval 47"/>
              <p:cNvSpPr/>
              <p:nvPr/>
            </p:nvSpPr>
            <p:spPr>
              <a:xfrm>
                <a:off x="11294540" y="3501142"/>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4" name="Oval 48"/>
              <p:cNvSpPr/>
              <p:nvPr/>
            </p:nvSpPr>
            <p:spPr>
              <a:xfrm>
                <a:off x="9368362" y="1034167"/>
                <a:ext cx="708740" cy="708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447" name="Group 6"/>
            <p:cNvGrpSpPr/>
            <p:nvPr/>
          </p:nvGrpSpPr>
          <p:grpSpPr>
            <a:xfrm>
              <a:off x="1745794" y="1475048"/>
              <a:ext cx="4361990" cy="3503030"/>
              <a:chOff x="7071416" y="1121303"/>
              <a:chExt cx="4788017" cy="3731205"/>
            </a:xfrm>
            <a:solidFill>
              <a:schemeClr val="accent2">
                <a:alpha val="40000"/>
              </a:schemeClr>
            </a:solidFill>
          </p:grpSpPr>
          <p:sp>
            <p:nvSpPr>
              <p:cNvPr id="466" name="Oval 30"/>
              <p:cNvSpPr/>
              <p:nvPr/>
            </p:nvSpPr>
            <p:spPr>
              <a:xfrm>
                <a:off x="7071416" y="1970672"/>
                <a:ext cx="604144" cy="604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7" name="Oval 31"/>
              <p:cNvSpPr/>
              <p:nvPr/>
            </p:nvSpPr>
            <p:spPr>
              <a:xfrm>
                <a:off x="10028885" y="2266337"/>
                <a:ext cx="778885" cy="7788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8" name="Oval 32"/>
              <p:cNvSpPr/>
              <p:nvPr/>
            </p:nvSpPr>
            <p:spPr>
              <a:xfrm>
                <a:off x="8444595" y="4164419"/>
                <a:ext cx="688089" cy="6880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9" name="Oval 33"/>
              <p:cNvSpPr/>
              <p:nvPr/>
            </p:nvSpPr>
            <p:spPr>
              <a:xfrm>
                <a:off x="10677336" y="3875937"/>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0" name="Oval 34"/>
              <p:cNvSpPr/>
              <p:nvPr/>
            </p:nvSpPr>
            <p:spPr>
              <a:xfrm>
                <a:off x="11598565" y="2698248"/>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1" name="Oval 35"/>
              <p:cNvSpPr/>
              <p:nvPr/>
            </p:nvSpPr>
            <p:spPr>
              <a:xfrm>
                <a:off x="7688405" y="2869385"/>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2" name="Oval 36"/>
              <p:cNvSpPr/>
              <p:nvPr/>
            </p:nvSpPr>
            <p:spPr>
              <a:xfrm>
                <a:off x="9592298" y="1865334"/>
                <a:ext cx="260868" cy="2608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3" name="Oval 37"/>
              <p:cNvSpPr/>
              <p:nvPr/>
            </p:nvSpPr>
            <p:spPr>
              <a:xfrm>
                <a:off x="7838577" y="1121303"/>
                <a:ext cx="759965" cy="7599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4" name="Oval 38"/>
              <p:cNvSpPr/>
              <p:nvPr/>
            </p:nvSpPr>
            <p:spPr>
              <a:xfrm>
                <a:off x="9111041" y="3345133"/>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5" name="Oval 39"/>
              <p:cNvSpPr/>
              <p:nvPr/>
            </p:nvSpPr>
            <p:spPr>
              <a:xfrm>
                <a:off x="11106733" y="2785942"/>
                <a:ext cx="156009" cy="156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448" name="Group 7"/>
            <p:cNvGrpSpPr/>
            <p:nvPr/>
          </p:nvGrpSpPr>
          <p:grpSpPr>
            <a:xfrm>
              <a:off x="2326098" y="1787632"/>
              <a:ext cx="3774188" cy="3235683"/>
              <a:chOff x="7242069" y="1000204"/>
              <a:chExt cx="4142805" cy="3446444"/>
            </a:xfrm>
            <a:solidFill>
              <a:schemeClr val="accent1">
                <a:alpha val="20000"/>
              </a:schemeClr>
            </a:solidFill>
          </p:grpSpPr>
          <p:sp>
            <p:nvSpPr>
              <p:cNvPr id="456" name="Oval 20"/>
              <p:cNvSpPr/>
              <p:nvPr/>
            </p:nvSpPr>
            <p:spPr>
              <a:xfrm>
                <a:off x="8373143" y="1000204"/>
                <a:ext cx="1180478" cy="11804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7" name="Oval 21"/>
              <p:cNvSpPr/>
              <p:nvPr/>
            </p:nvSpPr>
            <p:spPr>
              <a:xfrm>
                <a:off x="9793458" y="1543897"/>
                <a:ext cx="673424" cy="6734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8" name="Oval 22"/>
              <p:cNvSpPr/>
              <p:nvPr/>
            </p:nvSpPr>
            <p:spPr>
              <a:xfrm>
                <a:off x="7728795" y="3028844"/>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9" name="Oval 23"/>
              <p:cNvSpPr/>
              <p:nvPr/>
            </p:nvSpPr>
            <p:spPr>
              <a:xfrm>
                <a:off x="10055853" y="2924511"/>
                <a:ext cx="608999" cy="608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0" name="Oval 24"/>
              <p:cNvSpPr/>
              <p:nvPr/>
            </p:nvSpPr>
            <p:spPr>
              <a:xfrm>
                <a:off x="7242069" y="1362158"/>
                <a:ext cx="550776" cy="5507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1" name="Oval 25"/>
              <p:cNvSpPr/>
              <p:nvPr/>
            </p:nvSpPr>
            <p:spPr>
              <a:xfrm>
                <a:off x="7460786" y="2351919"/>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2" name="Oval 26"/>
              <p:cNvSpPr/>
              <p:nvPr/>
            </p:nvSpPr>
            <p:spPr>
              <a:xfrm>
                <a:off x="10593255" y="2042438"/>
                <a:ext cx="460611" cy="460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3" name="Oval 27"/>
              <p:cNvSpPr/>
              <p:nvPr/>
            </p:nvSpPr>
            <p:spPr>
              <a:xfrm>
                <a:off x="11048082" y="1704777"/>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4" name="Oval 28"/>
              <p:cNvSpPr/>
              <p:nvPr/>
            </p:nvSpPr>
            <p:spPr>
              <a:xfrm>
                <a:off x="11027370" y="3450791"/>
                <a:ext cx="336792" cy="3367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5" name="Oval 29"/>
              <p:cNvSpPr/>
              <p:nvPr/>
            </p:nvSpPr>
            <p:spPr>
              <a:xfrm>
                <a:off x="8453970" y="3618181"/>
                <a:ext cx="828467" cy="8284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49" name="Oval 8"/>
            <p:cNvSpPr/>
            <p:nvPr/>
          </p:nvSpPr>
          <p:spPr>
            <a:xfrm>
              <a:off x="2444282" y="1314287"/>
              <a:ext cx="1380067" cy="1422217"/>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0" name="Oval 9"/>
            <p:cNvSpPr/>
            <p:nvPr/>
          </p:nvSpPr>
          <p:spPr>
            <a:xfrm>
              <a:off x="4365175" y="1553384"/>
              <a:ext cx="1309284" cy="1349272"/>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1" name="Oval 10"/>
            <p:cNvSpPr/>
            <p:nvPr/>
          </p:nvSpPr>
          <p:spPr>
            <a:xfrm>
              <a:off x="1690688" y="2890602"/>
              <a:ext cx="1309284" cy="1349272"/>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2" name="Oval 11"/>
            <p:cNvSpPr/>
            <p:nvPr/>
          </p:nvSpPr>
          <p:spPr>
            <a:xfrm>
              <a:off x="4981978" y="3088606"/>
              <a:ext cx="1309284" cy="1349272"/>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53" name="Group 56"/>
            <p:cNvGrpSpPr/>
            <p:nvPr/>
          </p:nvGrpSpPr>
          <p:grpSpPr>
            <a:xfrm>
              <a:off x="2072057" y="3272227"/>
              <a:ext cx="493350" cy="561786"/>
              <a:chOff x="-17462" y="-3175"/>
              <a:chExt cx="4600575" cy="5238750"/>
            </a:xfrm>
            <a:solidFill>
              <a:schemeClr val="bg1"/>
            </a:solidFill>
          </p:grpSpPr>
          <p:sp>
            <p:nvSpPr>
              <p:cNvPr id="454" name="Freeform 57"/>
              <p:cNvSpPr>
                <a:spLocks noEditPoints="1"/>
              </p:cNvSpPr>
              <p:nvPr/>
            </p:nvSpPr>
            <p:spPr bwMode="auto">
              <a:xfrm>
                <a:off x="-17462" y="-3175"/>
                <a:ext cx="4600575" cy="5238750"/>
              </a:xfrm>
              <a:custGeom>
                <a:avLst/>
                <a:gdLst>
                  <a:gd name="T0" fmla="*/ 899 w 1224"/>
                  <a:gd name="T1" fmla="*/ 44 h 1394"/>
                  <a:gd name="T2" fmla="*/ 318 w 1224"/>
                  <a:gd name="T3" fmla="*/ 92 h 1394"/>
                  <a:gd name="T4" fmla="*/ 105 w 1224"/>
                  <a:gd name="T5" fmla="*/ 367 h 1394"/>
                  <a:gd name="T6" fmla="*/ 105 w 1224"/>
                  <a:gd name="T7" fmla="*/ 538 h 1394"/>
                  <a:gd name="T8" fmla="*/ 109 w 1224"/>
                  <a:gd name="T9" fmla="*/ 554 h 1394"/>
                  <a:gd name="T10" fmla="*/ 60 w 1224"/>
                  <a:gd name="T11" fmla="*/ 631 h 1394"/>
                  <a:gd name="T12" fmla="*/ 22 w 1224"/>
                  <a:gd name="T13" fmla="*/ 686 h 1394"/>
                  <a:gd name="T14" fmla="*/ 22 w 1224"/>
                  <a:gd name="T15" fmla="*/ 687 h 1394"/>
                  <a:gd name="T16" fmla="*/ 56 w 1224"/>
                  <a:gd name="T17" fmla="*/ 841 h 1394"/>
                  <a:gd name="T18" fmla="*/ 77 w 1224"/>
                  <a:gd name="T19" fmla="*/ 914 h 1394"/>
                  <a:gd name="T20" fmla="*/ 116 w 1224"/>
                  <a:gd name="T21" fmla="*/ 1011 h 1394"/>
                  <a:gd name="T22" fmla="*/ 116 w 1224"/>
                  <a:gd name="T23" fmla="*/ 1080 h 1394"/>
                  <a:gd name="T24" fmla="*/ 263 w 1224"/>
                  <a:gd name="T25" fmla="*/ 1204 h 1394"/>
                  <a:gd name="T26" fmla="*/ 380 w 1224"/>
                  <a:gd name="T27" fmla="*/ 1292 h 1394"/>
                  <a:gd name="T28" fmla="*/ 962 w 1224"/>
                  <a:gd name="T29" fmla="*/ 1394 h 1394"/>
                  <a:gd name="T30" fmla="*/ 1068 w 1224"/>
                  <a:gd name="T31" fmla="*/ 1268 h 1394"/>
                  <a:gd name="T32" fmla="*/ 1034 w 1224"/>
                  <a:gd name="T33" fmla="*/ 991 h 1394"/>
                  <a:gd name="T34" fmla="*/ 1209 w 1224"/>
                  <a:gd name="T35" fmla="*/ 649 h 1394"/>
                  <a:gd name="T36" fmla="*/ 1099 w 1224"/>
                  <a:gd name="T37" fmla="*/ 184 h 1394"/>
                  <a:gd name="T38" fmla="*/ 976 w 1224"/>
                  <a:gd name="T39" fmla="*/ 943 h 1394"/>
                  <a:gd name="T40" fmla="*/ 994 w 1224"/>
                  <a:gd name="T41" fmla="*/ 1281 h 1394"/>
                  <a:gd name="T42" fmla="*/ 962 w 1224"/>
                  <a:gd name="T43" fmla="*/ 1319 h 1394"/>
                  <a:gd name="T44" fmla="*/ 455 w 1224"/>
                  <a:gd name="T45" fmla="*/ 1288 h 1394"/>
                  <a:gd name="T46" fmla="*/ 405 w 1224"/>
                  <a:gd name="T47" fmla="*/ 1098 h 1394"/>
                  <a:gd name="T48" fmla="*/ 263 w 1224"/>
                  <a:gd name="T49" fmla="*/ 1129 h 1394"/>
                  <a:gd name="T50" fmla="*/ 157 w 1224"/>
                  <a:gd name="T51" fmla="*/ 940 h 1394"/>
                  <a:gd name="T52" fmla="*/ 171 w 1224"/>
                  <a:gd name="T53" fmla="*/ 884 h 1394"/>
                  <a:gd name="T54" fmla="*/ 134 w 1224"/>
                  <a:gd name="T55" fmla="*/ 864 h 1394"/>
                  <a:gd name="T56" fmla="*/ 146 w 1224"/>
                  <a:gd name="T57" fmla="*/ 807 h 1394"/>
                  <a:gd name="T58" fmla="*/ 101 w 1224"/>
                  <a:gd name="T59" fmla="*/ 781 h 1394"/>
                  <a:gd name="T60" fmla="*/ 85 w 1224"/>
                  <a:gd name="T61" fmla="*/ 727 h 1394"/>
                  <a:gd name="T62" fmla="*/ 174 w 1224"/>
                  <a:gd name="T63" fmla="*/ 594 h 1394"/>
                  <a:gd name="T64" fmla="*/ 178 w 1224"/>
                  <a:gd name="T65" fmla="*/ 522 h 1394"/>
                  <a:gd name="T66" fmla="*/ 177 w 1224"/>
                  <a:gd name="T67" fmla="*/ 386 h 1394"/>
                  <a:gd name="T68" fmla="*/ 1135 w 1224"/>
                  <a:gd name="T69" fmla="*/ 638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4" h="1394">
                    <a:moveTo>
                      <a:pt x="1099" y="184"/>
                    </a:moveTo>
                    <a:cubicBezTo>
                      <a:pt x="1047" y="122"/>
                      <a:pt x="979" y="75"/>
                      <a:pt x="899" y="44"/>
                    </a:cubicBezTo>
                    <a:cubicBezTo>
                      <a:pt x="827" y="15"/>
                      <a:pt x="745" y="0"/>
                      <a:pt x="662" y="0"/>
                    </a:cubicBezTo>
                    <a:cubicBezTo>
                      <a:pt x="538" y="0"/>
                      <a:pt x="417" y="33"/>
                      <a:pt x="318" y="92"/>
                    </a:cubicBezTo>
                    <a:cubicBezTo>
                      <a:pt x="265" y="123"/>
                      <a:pt x="221" y="162"/>
                      <a:pt x="185" y="206"/>
                    </a:cubicBezTo>
                    <a:cubicBezTo>
                      <a:pt x="146" y="255"/>
                      <a:pt x="119" y="309"/>
                      <a:pt x="105" y="367"/>
                    </a:cubicBezTo>
                    <a:cubicBezTo>
                      <a:pt x="92" y="417"/>
                      <a:pt x="91" y="475"/>
                      <a:pt x="101" y="522"/>
                    </a:cubicBezTo>
                    <a:cubicBezTo>
                      <a:pt x="105" y="538"/>
                      <a:pt x="105" y="538"/>
                      <a:pt x="105" y="538"/>
                    </a:cubicBezTo>
                    <a:cubicBezTo>
                      <a:pt x="106" y="543"/>
                      <a:pt x="107" y="548"/>
                      <a:pt x="109" y="551"/>
                    </a:cubicBezTo>
                    <a:cubicBezTo>
                      <a:pt x="109" y="552"/>
                      <a:pt x="109" y="553"/>
                      <a:pt x="109" y="554"/>
                    </a:cubicBezTo>
                    <a:cubicBezTo>
                      <a:pt x="106" y="561"/>
                      <a:pt x="106" y="561"/>
                      <a:pt x="106" y="561"/>
                    </a:cubicBezTo>
                    <a:cubicBezTo>
                      <a:pt x="95" y="584"/>
                      <a:pt x="78" y="607"/>
                      <a:pt x="60" y="631"/>
                    </a:cubicBezTo>
                    <a:cubicBezTo>
                      <a:pt x="48" y="649"/>
                      <a:pt x="35" y="667"/>
                      <a:pt x="22" y="686"/>
                    </a:cubicBezTo>
                    <a:cubicBezTo>
                      <a:pt x="22" y="686"/>
                      <a:pt x="22" y="686"/>
                      <a:pt x="22" y="686"/>
                    </a:cubicBezTo>
                    <a:cubicBezTo>
                      <a:pt x="22" y="686"/>
                      <a:pt x="22" y="686"/>
                      <a:pt x="22" y="686"/>
                    </a:cubicBezTo>
                    <a:cubicBezTo>
                      <a:pt x="22" y="687"/>
                      <a:pt x="22" y="687"/>
                      <a:pt x="22" y="687"/>
                    </a:cubicBezTo>
                    <a:cubicBezTo>
                      <a:pt x="4" y="715"/>
                      <a:pt x="0" y="748"/>
                      <a:pt x="9" y="779"/>
                    </a:cubicBezTo>
                    <a:cubicBezTo>
                      <a:pt x="17" y="805"/>
                      <a:pt x="34" y="827"/>
                      <a:pt x="56" y="841"/>
                    </a:cubicBezTo>
                    <a:cubicBezTo>
                      <a:pt x="55" y="860"/>
                      <a:pt x="58" y="880"/>
                      <a:pt x="67" y="897"/>
                    </a:cubicBezTo>
                    <a:cubicBezTo>
                      <a:pt x="70" y="903"/>
                      <a:pt x="73" y="909"/>
                      <a:pt x="77" y="914"/>
                    </a:cubicBezTo>
                    <a:cubicBezTo>
                      <a:pt x="75" y="938"/>
                      <a:pt x="81" y="964"/>
                      <a:pt x="97" y="984"/>
                    </a:cubicBezTo>
                    <a:cubicBezTo>
                      <a:pt x="116" y="1011"/>
                      <a:pt x="116" y="1011"/>
                      <a:pt x="116" y="1011"/>
                    </a:cubicBezTo>
                    <a:cubicBezTo>
                      <a:pt x="116" y="1014"/>
                      <a:pt x="116" y="1019"/>
                      <a:pt x="116" y="1022"/>
                    </a:cubicBezTo>
                    <a:cubicBezTo>
                      <a:pt x="115" y="1038"/>
                      <a:pt x="113" y="1059"/>
                      <a:pt x="116" y="1080"/>
                    </a:cubicBezTo>
                    <a:cubicBezTo>
                      <a:pt x="120" y="1113"/>
                      <a:pt x="131" y="1140"/>
                      <a:pt x="151" y="1161"/>
                    </a:cubicBezTo>
                    <a:cubicBezTo>
                      <a:pt x="178" y="1189"/>
                      <a:pt x="216" y="1204"/>
                      <a:pt x="263" y="1204"/>
                    </a:cubicBezTo>
                    <a:cubicBezTo>
                      <a:pt x="294" y="1204"/>
                      <a:pt x="330" y="1198"/>
                      <a:pt x="373" y="1186"/>
                    </a:cubicBezTo>
                    <a:cubicBezTo>
                      <a:pt x="375" y="1213"/>
                      <a:pt x="378" y="1247"/>
                      <a:pt x="380" y="1292"/>
                    </a:cubicBezTo>
                    <a:cubicBezTo>
                      <a:pt x="383" y="1349"/>
                      <a:pt x="430" y="1394"/>
                      <a:pt x="488" y="1394"/>
                    </a:cubicBezTo>
                    <a:cubicBezTo>
                      <a:pt x="962" y="1394"/>
                      <a:pt x="962" y="1394"/>
                      <a:pt x="962" y="1394"/>
                    </a:cubicBezTo>
                    <a:cubicBezTo>
                      <a:pt x="994" y="1394"/>
                      <a:pt x="1024" y="1380"/>
                      <a:pt x="1045" y="1356"/>
                    </a:cubicBezTo>
                    <a:cubicBezTo>
                      <a:pt x="1065" y="1331"/>
                      <a:pt x="1074" y="1299"/>
                      <a:pt x="1068" y="1268"/>
                    </a:cubicBezTo>
                    <a:cubicBezTo>
                      <a:pt x="1025" y="1025"/>
                      <a:pt x="1025" y="1025"/>
                      <a:pt x="1025" y="1025"/>
                    </a:cubicBezTo>
                    <a:cubicBezTo>
                      <a:pt x="1023" y="1013"/>
                      <a:pt x="1026" y="1001"/>
                      <a:pt x="1034" y="991"/>
                    </a:cubicBezTo>
                    <a:cubicBezTo>
                      <a:pt x="1068" y="950"/>
                      <a:pt x="1108" y="901"/>
                      <a:pt x="1141" y="843"/>
                    </a:cubicBezTo>
                    <a:cubicBezTo>
                      <a:pt x="1177" y="780"/>
                      <a:pt x="1199" y="717"/>
                      <a:pt x="1209" y="649"/>
                    </a:cubicBezTo>
                    <a:cubicBezTo>
                      <a:pt x="1224" y="553"/>
                      <a:pt x="1221" y="464"/>
                      <a:pt x="1201" y="384"/>
                    </a:cubicBezTo>
                    <a:cubicBezTo>
                      <a:pt x="1182" y="308"/>
                      <a:pt x="1148" y="240"/>
                      <a:pt x="1099" y="184"/>
                    </a:cubicBezTo>
                    <a:close/>
                    <a:moveTo>
                      <a:pt x="1135" y="638"/>
                    </a:moveTo>
                    <a:cubicBezTo>
                      <a:pt x="1116" y="765"/>
                      <a:pt x="1049" y="857"/>
                      <a:pt x="976" y="943"/>
                    </a:cubicBezTo>
                    <a:cubicBezTo>
                      <a:pt x="954" y="969"/>
                      <a:pt x="945" y="1004"/>
                      <a:pt x="951" y="1038"/>
                    </a:cubicBezTo>
                    <a:cubicBezTo>
                      <a:pt x="994" y="1281"/>
                      <a:pt x="994" y="1281"/>
                      <a:pt x="994" y="1281"/>
                    </a:cubicBezTo>
                    <a:cubicBezTo>
                      <a:pt x="996" y="1290"/>
                      <a:pt x="993" y="1300"/>
                      <a:pt x="987" y="1308"/>
                    </a:cubicBezTo>
                    <a:cubicBezTo>
                      <a:pt x="981" y="1315"/>
                      <a:pt x="972" y="1319"/>
                      <a:pt x="962" y="1319"/>
                    </a:cubicBezTo>
                    <a:cubicBezTo>
                      <a:pt x="488" y="1319"/>
                      <a:pt x="488" y="1319"/>
                      <a:pt x="488" y="1319"/>
                    </a:cubicBezTo>
                    <a:cubicBezTo>
                      <a:pt x="470" y="1319"/>
                      <a:pt x="456" y="1306"/>
                      <a:pt x="455" y="1288"/>
                    </a:cubicBezTo>
                    <a:cubicBezTo>
                      <a:pt x="451" y="1206"/>
                      <a:pt x="446" y="1155"/>
                      <a:pt x="443" y="1127"/>
                    </a:cubicBezTo>
                    <a:cubicBezTo>
                      <a:pt x="441" y="1114"/>
                      <a:pt x="423" y="1098"/>
                      <a:pt x="405" y="1098"/>
                    </a:cubicBezTo>
                    <a:cubicBezTo>
                      <a:pt x="401" y="1098"/>
                      <a:pt x="398" y="1099"/>
                      <a:pt x="395" y="1100"/>
                    </a:cubicBezTo>
                    <a:cubicBezTo>
                      <a:pt x="336" y="1120"/>
                      <a:pt x="294" y="1129"/>
                      <a:pt x="263" y="1129"/>
                    </a:cubicBezTo>
                    <a:cubicBezTo>
                      <a:pt x="148" y="1129"/>
                      <a:pt x="208" y="1009"/>
                      <a:pt x="186" y="979"/>
                    </a:cubicBezTo>
                    <a:cubicBezTo>
                      <a:pt x="157" y="940"/>
                      <a:pt x="157" y="940"/>
                      <a:pt x="157" y="940"/>
                    </a:cubicBezTo>
                    <a:cubicBezTo>
                      <a:pt x="150" y="930"/>
                      <a:pt x="150" y="917"/>
                      <a:pt x="156" y="907"/>
                    </a:cubicBezTo>
                    <a:cubicBezTo>
                      <a:pt x="171" y="884"/>
                      <a:pt x="171" y="884"/>
                      <a:pt x="171" y="884"/>
                    </a:cubicBezTo>
                    <a:cubicBezTo>
                      <a:pt x="152" y="879"/>
                      <a:pt x="152" y="879"/>
                      <a:pt x="152" y="879"/>
                    </a:cubicBezTo>
                    <a:cubicBezTo>
                      <a:pt x="144" y="877"/>
                      <a:pt x="138" y="871"/>
                      <a:pt x="134" y="864"/>
                    </a:cubicBezTo>
                    <a:cubicBezTo>
                      <a:pt x="130" y="857"/>
                      <a:pt x="130" y="848"/>
                      <a:pt x="133" y="841"/>
                    </a:cubicBezTo>
                    <a:cubicBezTo>
                      <a:pt x="146" y="807"/>
                      <a:pt x="146" y="807"/>
                      <a:pt x="146" y="807"/>
                    </a:cubicBezTo>
                    <a:cubicBezTo>
                      <a:pt x="148" y="804"/>
                      <a:pt x="146" y="801"/>
                      <a:pt x="143" y="799"/>
                    </a:cubicBezTo>
                    <a:cubicBezTo>
                      <a:pt x="101" y="781"/>
                      <a:pt x="101" y="781"/>
                      <a:pt x="101" y="781"/>
                    </a:cubicBezTo>
                    <a:cubicBezTo>
                      <a:pt x="92" y="776"/>
                      <a:pt x="84" y="768"/>
                      <a:pt x="81" y="758"/>
                    </a:cubicBezTo>
                    <a:cubicBezTo>
                      <a:pt x="78" y="747"/>
                      <a:pt x="80" y="736"/>
                      <a:pt x="85" y="727"/>
                    </a:cubicBezTo>
                    <a:cubicBezTo>
                      <a:pt x="86" y="726"/>
                      <a:pt x="86" y="726"/>
                      <a:pt x="86" y="726"/>
                    </a:cubicBezTo>
                    <a:cubicBezTo>
                      <a:pt x="114" y="681"/>
                      <a:pt x="150" y="641"/>
                      <a:pt x="174" y="594"/>
                    </a:cubicBezTo>
                    <a:cubicBezTo>
                      <a:pt x="184" y="573"/>
                      <a:pt x="184" y="573"/>
                      <a:pt x="184" y="573"/>
                    </a:cubicBezTo>
                    <a:cubicBezTo>
                      <a:pt x="191" y="559"/>
                      <a:pt x="182" y="537"/>
                      <a:pt x="178" y="522"/>
                    </a:cubicBezTo>
                    <a:cubicBezTo>
                      <a:pt x="175" y="505"/>
                      <a:pt x="175" y="505"/>
                      <a:pt x="175" y="505"/>
                    </a:cubicBezTo>
                    <a:cubicBezTo>
                      <a:pt x="166" y="468"/>
                      <a:pt x="168" y="422"/>
                      <a:pt x="177" y="386"/>
                    </a:cubicBezTo>
                    <a:cubicBezTo>
                      <a:pt x="227" y="187"/>
                      <a:pt x="445" y="75"/>
                      <a:pt x="662" y="75"/>
                    </a:cubicBezTo>
                    <a:cubicBezTo>
                      <a:pt x="929" y="75"/>
                      <a:pt x="1195" y="247"/>
                      <a:pt x="1135" y="6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5" name="Freeform 58"/>
              <p:cNvSpPr>
                <a:spLocks/>
              </p:cNvSpPr>
              <p:nvPr/>
            </p:nvSpPr>
            <p:spPr bwMode="auto">
              <a:xfrm>
                <a:off x="866776" y="496888"/>
                <a:ext cx="3243263" cy="2638425"/>
              </a:xfrm>
              <a:custGeom>
                <a:avLst/>
                <a:gdLst>
                  <a:gd name="T0" fmla="*/ 571 w 863"/>
                  <a:gd name="T1" fmla="*/ 31 h 702"/>
                  <a:gd name="T2" fmla="*/ 506 w 863"/>
                  <a:gd name="T3" fmla="*/ 7 h 702"/>
                  <a:gd name="T4" fmla="*/ 463 w 863"/>
                  <a:gd name="T5" fmla="*/ 16 h 702"/>
                  <a:gd name="T6" fmla="*/ 416 w 863"/>
                  <a:gd name="T7" fmla="*/ 0 h 702"/>
                  <a:gd name="T8" fmla="*/ 378 w 863"/>
                  <a:gd name="T9" fmla="*/ 10 h 702"/>
                  <a:gd name="T10" fmla="*/ 348 w 863"/>
                  <a:gd name="T11" fmla="*/ 7 h 702"/>
                  <a:gd name="T12" fmla="*/ 262 w 863"/>
                  <a:gd name="T13" fmla="*/ 36 h 702"/>
                  <a:gd name="T14" fmla="*/ 253 w 863"/>
                  <a:gd name="T15" fmla="*/ 36 h 702"/>
                  <a:gd name="T16" fmla="*/ 149 w 863"/>
                  <a:gd name="T17" fmla="*/ 84 h 702"/>
                  <a:gd name="T18" fmla="*/ 58 w 863"/>
                  <a:gd name="T19" fmla="*/ 191 h 702"/>
                  <a:gd name="T20" fmla="*/ 23 w 863"/>
                  <a:gd name="T21" fmla="*/ 242 h 702"/>
                  <a:gd name="T22" fmla="*/ 24 w 863"/>
                  <a:gd name="T23" fmla="*/ 250 h 702"/>
                  <a:gd name="T24" fmla="*/ 0 w 863"/>
                  <a:gd name="T25" fmla="*/ 326 h 702"/>
                  <a:gd name="T26" fmla="*/ 61 w 863"/>
                  <a:gd name="T27" fmla="*/ 438 h 702"/>
                  <a:gd name="T28" fmla="*/ 161 w 863"/>
                  <a:gd name="T29" fmla="*/ 509 h 702"/>
                  <a:gd name="T30" fmla="*/ 211 w 863"/>
                  <a:gd name="T31" fmla="*/ 496 h 702"/>
                  <a:gd name="T32" fmla="*/ 275 w 863"/>
                  <a:gd name="T33" fmla="*/ 535 h 702"/>
                  <a:gd name="T34" fmla="*/ 405 w 863"/>
                  <a:gd name="T35" fmla="*/ 626 h 702"/>
                  <a:gd name="T36" fmla="*/ 460 w 863"/>
                  <a:gd name="T37" fmla="*/ 614 h 702"/>
                  <a:gd name="T38" fmla="*/ 609 w 863"/>
                  <a:gd name="T39" fmla="*/ 702 h 702"/>
                  <a:gd name="T40" fmla="*/ 766 w 863"/>
                  <a:gd name="T41" fmla="*/ 594 h 702"/>
                  <a:gd name="T42" fmla="*/ 854 w 863"/>
                  <a:gd name="T43" fmla="*/ 446 h 702"/>
                  <a:gd name="T44" fmla="*/ 852 w 863"/>
                  <a:gd name="T45" fmla="*/ 415 h 702"/>
                  <a:gd name="T46" fmla="*/ 863 w 863"/>
                  <a:gd name="T47" fmla="*/ 365 h 702"/>
                  <a:gd name="T48" fmla="*/ 834 w 863"/>
                  <a:gd name="T49" fmla="*/ 288 h 702"/>
                  <a:gd name="T50" fmla="*/ 836 w 863"/>
                  <a:gd name="T51" fmla="*/ 270 h 702"/>
                  <a:gd name="T52" fmla="*/ 767 w 863"/>
                  <a:gd name="T53" fmla="*/ 164 h 702"/>
                  <a:gd name="T54" fmla="*/ 571 w 863"/>
                  <a:gd name="T55"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3" h="702">
                    <a:moveTo>
                      <a:pt x="571" y="31"/>
                    </a:moveTo>
                    <a:cubicBezTo>
                      <a:pt x="554" y="16"/>
                      <a:pt x="531" y="7"/>
                      <a:pt x="506" y="7"/>
                    </a:cubicBezTo>
                    <a:cubicBezTo>
                      <a:pt x="490" y="7"/>
                      <a:pt x="476" y="10"/>
                      <a:pt x="463" y="16"/>
                    </a:cubicBezTo>
                    <a:cubicBezTo>
                      <a:pt x="450" y="6"/>
                      <a:pt x="434" y="0"/>
                      <a:pt x="416" y="0"/>
                    </a:cubicBezTo>
                    <a:cubicBezTo>
                      <a:pt x="402" y="0"/>
                      <a:pt x="389" y="3"/>
                      <a:pt x="378" y="10"/>
                    </a:cubicBezTo>
                    <a:cubicBezTo>
                      <a:pt x="368" y="8"/>
                      <a:pt x="358" y="7"/>
                      <a:pt x="348" y="7"/>
                    </a:cubicBezTo>
                    <a:cubicBezTo>
                      <a:pt x="315" y="7"/>
                      <a:pt x="285" y="18"/>
                      <a:pt x="262" y="36"/>
                    </a:cubicBezTo>
                    <a:cubicBezTo>
                      <a:pt x="259" y="36"/>
                      <a:pt x="256" y="36"/>
                      <a:pt x="253" y="36"/>
                    </a:cubicBezTo>
                    <a:cubicBezTo>
                      <a:pt x="212" y="36"/>
                      <a:pt x="175" y="55"/>
                      <a:pt x="149" y="84"/>
                    </a:cubicBezTo>
                    <a:cubicBezTo>
                      <a:pt x="98" y="93"/>
                      <a:pt x="60" y="137"/>
                      <a:pt x="58" y="191"/>
                    </a:cubicBezTo>
                    <a:cubicBezTo>
                      <a:pt x="38" y="198"/>
                      <a:pt x="23" y="219"/>
                      <a:pt x="23" y="242"/>
                    </a:cubicBezTo>
                    <a:cubicBezTo>
                      <a:pt x="23" y="245"/>
                      <a:pt x="23" y="247"/>
                      <a:pt x="24" y="250"/>
                    </a:cubicBezTo>
                    <a:cubicBezTo>
                      <a:pt x="9" y="271"/>
                      <a:pt x="0" y="297"/>
                      <a:pt x="0" y="326"/>
                    </a:cubicBezTo>
                    <a:cubicBezTo>
                      <a:pt x="0" y="373"/>
                      <a:pt x="24" y="414"/>
                      <a:pt x="61" y="438"/>
                    </a:cubicBezTo>
                    <a:cubicBezTo>
                      <a:pt x="75" y="479"/>
                      <a:pt x="114" y="509"/>
                      <a:pt x="161" y="509"/>
                    </a:cubicBezTo>
                    <a:cubicBezTo>
                      <a:pt x="179" y="509"/>
                      <a:pt x="196" y="504"/>
                      <a:pt x="211" y="496"/>
                    </a:cubicBezTo>
                    <a:cubicBezTo>
                      <a:pt x="226" y="516"/>
                      <a:pt x="249" y="531"/>
                      <a:pt x="275" y="535"/>
                    </a:cubicBezTo>
                    <a:cubicBezTo>
                      <a:pt x="294" y="588"/>
                      <a:pt x="345" y="626"/>
                      <a:pt x="405" y="626"/>
                    </a:cubicBezTo>
                    <a:cubicBezTo>
                      <a:pt x="424" y="626"/>
                      <a:pt x="443" y="622"/>
                      <a:pt x="460" y="614"/>
                    </a:cubicBezTo>
                    <a:cubicBezTo>
                      <a:pt x="489" y="667"/>
                      <a:pt x="545" y="702"/>
                      <a:pt x="609" y="702"/>
                    </a:cubicBezTo>
                    <a:cubicBezTo>
                      <a:pt x="681" y="702"/>
                      <a:pt x="742" y="658"/>
                      <a:pt x="766" y="594"/>
                    </a:cubicBezTo>
                    <a:cubicBezTo>
                      <a:pt x="819" y="565"/>
                      <a:pt x="854" y="510"/>
                      <a:pt x="854" y="446"/>
                    </a:cubicBezTo>
                    <a:cubicBezTo>
                      <a:pt x="854" y="435"/>
                      <a:pt x="853" y="425"/>
                      <a:pt x="852" y="415"/>
                    </a:cubicBezTo>
                    <a:cubicBezTo>
                      <a:pt x="859" y="400"/>
                      <a:pt x="863" y="383"/>
                      <a:pt x="863" y="365"/>
                    </a:cubicBezTo>
                    <a:cubicBezTo>
                      <a:pt x="863" y="335"/>
                      <a:pt x="852" y="308"/>
                      <a:pt x="834" y="288"/>
                    </a:cubicBezTo>
                    <a:cubicBezTo>
                      <a:pt x="835" y="282"/>
                      <a:pt x="836" y="276"/>
                      <a:pt x="836" y="270"/>
                    </a:cubicBezTo>
                    <a:cubicBezTo>
                      <a:pt x="836" y="223"/>
                      <a:pt x="808" y="182"/>
                      <a:pt x="767" y="164"/>
                    </a:cubicBezTo>
                    <a:cubicBezTo>
                      <a:pt x="734" y="87"/>
                      <a:pt x="659" y="33"/>
                      <a:pt x="571" y="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pic>
        <p:nvPicPr>
          <p:cNvPr id="485" name="Picture 2" descr="https://images.sciencedaily.com/2015/05/150526085140_1_900x6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636" y="4133318"/>
            <a:ext cx="1603730" cy="2405595"/>
          </a:xfrm>
          <a:prstGeom prst="rect">
            <a:avLst/>
          </a:prstGeom>
          <a:noFill/>
          <a:extLst>
            <a:ext uri="{909E8E84-426E-40DD-AFC4-6F175D3DCCD1}">
              <a14:hiddenFill xmlns:a14="http://schemas.microsoft.com/office/drawing/2010/main">
                <a:solidFill>
                  <a:srgbClr val="FFFFFF"/>
                </a:solidFill>
              </a14:hiddenFill>
            </a:ext>
          </a:extLst>
        </p:spPr>
      </p:pic>
      <p:grpSp>
        <p:nvGrpSpPr>
          <p:cNvPr id="486" name="组合 485"/>
          <p:cNvGrpSpPr/>
          <p:nvPr/>
        </p:nvGrpSpPr>
        <p:grpSpPr>
          <a:xfrm>
            <a:off x="971477" y="3362788"/>
            <a:ext cx="2086731" cy="604435"/>
            <a:chOff x="1046320" y="3173193"/>
            <a:chExt cx="2086731" cy="604435"/>
          </a:xfrm>
        </p:grpSpPr>
        <p:cxnSp>
          <p:nvCxnSpPr>
            <p:cNvPr id="487" name="Straight Connector 632"/>
            <p:cNvCxnSpPr/>
            <p:nvPr/>
          </p:nvCxnSpPr>
          <p:spPr>
            <a:xfrm flipH="1">
              <a:off x="1983457" y="3173193"/>
              <a:ext cx="1149594" cy="60443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8" name="Straight Connector 634"/>
            <p:cNvCxnSpPr/>
            <p:nvPr/>
          </p:nvCxnSpPr>
          <p:spPr>
            <a:xfrm flipH="1" flipV="1">
              <a:off x="1046320" y="3774626"/>
              <a:ext cx="939743" cy="3002"/>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sp>
        <p:nvSpPr>
          <p:cNvPr id="489" name="TextBox 170"/>
          <p:cNvSpPr txBox="1"/>
          <p:nvPr/>
        </p:nvSpPr>
        <p:spPr>
          <a:xfrm>
            <a:off x="5286" y="2920453"/>
            <a:ext cx="2376532" cy="1015663"/>
          </a:xfrm>
          <a:prstGeom prst="rect">
            <a:avLst/>
          </a:prstGeom>
          <a:noFill/>
        </p:spPr>
        <p:txBody>
          <a:bodyPr wrap="square" rtlCol="0">
            <a:spAutoFit/>
          </a:bodyPr>
          <a:lstStyle/>
          <a:p>
            <a:r>
              <a:rPr lang="en-US" sz="2000" i="1" dirty="0">
                <a:solidFill>
                  <a:srgbClr val="C00000"/>
                </a:solidFill>
              </a:rPr>
              <a:t>Mathematical Characterization </a:t>
            </a:r>
            <a:r>
              <a:rPr lang="en-US" sz="2000" dirty="0"/>
              <a:t>and </a:t>
            </a:r>
            <a:r>
              <a:rPr lang="en-US" sz="2000" i="1" dirty="0">
                <a:solidFill>
                  <a:srgbClr val="C00000"/>
                </a:solidFill>
              </a:rPr>
              <a:t>Control</a:t>
            </a:r>
            <a:endParaRPr lang="id-ID" sz="2000" i="1" dirty="0">
              <a:solidFill>
                <a:srgbClr val="C00000"/>
              </a:solidFill>
            </a:endParaRPr>
          </a:p>
        </p:txBody>
      </p:sp>
      <p:grpSp>
        <p:nvGrpSpPr>
          <p:cNvPr id="490" name="组合 489"/>
          <p:cNvGrpSpPr/>
          <p:nvPr/>
        </p:nvGrpSpPr>
        <p:grpSpPr>
          <a:xfrm>
            <a:off x="5241648" y="3197885"/>
            <a:ext cx="481012" cy="481013"/>
            <a:chOff x="4829917" y="2182821"/>
            <a:chExt cx="481012" cy="481013"/>
          </a:xfrm>
        </p:grpSpPr>
        <p:sp>
          <p:nvSpPr>
            <p:cNvPr id="491" name="Freeform 45"/>
            <p:cNvSpPr>
              <a:spLocks noEditPoints="1"/>
            </p:cNvSpPr>
            <p:nvPr/>
          </p:nvSpPr>
          <p:spPr bwMode="auto">
            <a:xfrm>
              <a:off x="4829917" y="2182821"/>
              <a:ext cx="481012" cy="48101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3"/>
                </a:solidFill>
              </a:endParaRPr>
            </a:p>
          </p:txBody>
        </p:sp>
        <p:sp>
          <p:nvSpPr>
            <p:cNvPr id="492" name="Freeform 46"/>
            <p:cNvSpPr>
              <a:spLocks noEditPoints="1"/>
            </p:cNvSpPr>
            <p:nvPr/>
          </p:nvSpPr>
          <p:spPr bwMode="auto">
            <a:xfrm>
              <a:off x="4966442" y="2317758"/>
              <a:ext cx="209550"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3" name="Freeform 47"/>
            <p:cNvSpPr>
              <a:spLocks noEditPoints="1"/>
            </p:cNvSpPr>
            <p:nvPr/>
          </p:nvSpPr>
          <p:spPr bwMode="auto">
            <a:xfrm>
              <a:off x="5010892" y="2362208"/>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94" name="Freeform 70"/>
          <p:cNvSpPr>
            <a:spLocks noEditPoints="1"/>
          </p:cNvSpPr>
          <p:nvPr/>
        </p:nvSpPr>
        <p:spPr bwMode="auto">
          <a:xfrm>
            <a:off x="4843908" y="2127323"/>
            <a:ext cx="455551" cy="455551"/>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accent6"/>
          </a:solidFill>
          <a:ln>
            <a:noFill/>
          </a:ln>
          <a:effectLst>
            <a:outerShdw blurRad="76200" dist="787400" dir="6540000" sy="-23000" kx="800400" algn="br" rotWithShape="0">
              <a:prstClr val="black">
                <a:alpha val="46000"/>
              </a:prstClr>
            </a:outerShdw>
          </a:effectLst>
          <a:extLst/>
        </p:spPr>
        <p:txBody>
          <a:bodyPr vert="horz" wrap="square" lIns="91440" tIns="45720" rIns="91440" bIns="45720" numCol="1" anchor="t" anchorCtr="0" compatLnSpc="1">
            <a:prstTxWarp prst="textNoShape">
              <a:avLst/>
            </a:prstTxWarp>
          </a:bodyPr>
          <a:lstStyle/>
          <a:p>
            <a:endParaRPr lang="id-ID"/>
          </a:p>
        </p:txBody>
      </p:sp>
      <p:cxnSp>
        <p:nvCxnSpPr>
          <p:cNvPr id="496" name="Straight Connector 164"/>
          <p:cNvCxnSpPr/>
          <p:nvPr/>
        </p:nvCxnSpPr>
        <p:spPr>
          <a:xfrm flipV="1">
            <a:off x="5257980" y="1902791"/>
            <a:ext cx="497966" cy="3161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7" name="Straight Connector 165"/>
          <p:cNvCxnSpPr/>
          <p:nvPr/>
        </p:nvCxnSpPr>
        <p:spPr>
          <a:xfrm>
            <a:off x="5744641" y="1902466"/>
            <a:ext cx="2137782"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498" name="TextBox 170"/>
          <p:cNvSpPr txBox="1"/>
          <p:nvPr/>
        </p:nvSpPr>
        <p:spPr>
          <a:xfrm>
            <a:off x="5299459" y="1406610"/>
            <a:ext cx="3911314" cy="400110"/>
          </a:xfrm>
          <a:prstGeom prst="rect">
            <a:avLst/>
          </a:prstGeom>
          <a:noFill/>
        </p:spPr>
        <p:txBody>
          <a:bodyPr wrap="square" rtlCol="0">
            <a:spAutoFit/>
          </a:bodyPr>
          <a:lstStyle/>
          <a:p>
            <a:r>
              <a:rPr lang="en-US" altLang="zh-CN" sz="2000" i="1" dirty="0">
                <a:solidFill>
                  <a:srgbClr val="C00000"/>
                </a:solidFill>
              </a:rPr>
              <a:t>Cognitive</a:t>
            </a:r>
            <a:r>
              <a:rPr lang="en-US" altLang="zh-CN" sz="2000" dirty="0"/>
              <a:t> learning and </a:t>
            </a:r>
            <a:r>
              <a:rPr lang="en-US" altLang="zh-CN" sz="2000" i="1" dirty="0">
                <a:solidFill>
                  <a:srgbClr val="C00000"/>
                </a:solidFill>
              </a:rPr>
              <a:t>autonomy</a:t>
            </a:r>
            <a:endParaRPr lang="id-ID" sz="2000" i="1" dirty="0">
              <a:solidFill>
                <a:srgbClr val="C00000"/>
              </a:solidFill>
            </a:endParaRPr>
          </a:p>
        </p:txBody>
      </p:sp>
      <p:grpSp>
        <p:nvGrpSpPr>
          <p:cNvPr id="499" name="组合 498"/>
          <p:cNvGrpSpPr/>
          <p:nvPr/>
        </p:nvGrpSpPr>
        <p:grpSpPr>
          <a:xfrm flipH="1">
            <a:off x="5610176" y="3689165"/>
            <a:ext cx="1290160" cy="604435"/>
            <a:chOff x="1046320" y="3173193"/>
            <a:chExt cx="2086731" cy="604435"/>
          </a:xfrm>
        </p:grpSpPr>
        <p:cxnSp>
          <p:nvCxnSpPr>
            <p:cNvPr id="500" name="Straight Connector 632"/>
            <p:cNvCxnSpPr/>
            <p:nvPr/>
          </p:nvCxnSpPr>
          <p:spPr>
            <a:xfrm flipH="1">
              <a:off x="1983457" y="3173193"/>
              <a:ext cx="1149594" cy="60443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1" name="Straight Connector 634"/>
            <p:cNvCxnSpPr/>
            <p:nvPr/>
          </p:nvCxnSpPr>
          <p:spPr>
            <a:xfrm flipH="1" flipV="1">
              <a:off x="1046320" y="3774626"/>
              <a:ext cx="939743" cy="3002"/>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sp>
        <p:nvSpPr>
          <p:cNvPr id="502" name="TextBox 170"/>
          <p:cNvSpPr txBox="1"/>
          <p:nvPr/>
        </p:nvSpPr>
        <p:spPr>
          <a:xfrm>
            <a:off x="6319323" y="3585967"/>
            <a:ext cx="2828164" cy="707886"/>
          </a:xfrm>
          <a:prstGeom prst="rect">
            <a:avLst/>
          </a:prstGeom>
          <a:noFill/>
        </p:spPr>
        <p:txBody>
          <a:bodyPr wrap="square" rtlCol="0">
            <a:spAutoFit/>
          </a:bodyPr>
          <a:lstStyle/>
          <a:p>
            <a:r>
              <a:rPr lang="en-US" sz="2000" i="1" dirty="0">
                <a:solidFill>
                  <a:srgbClr val="C00000"/>
                </a:solidFill>
              </a:rPr>
              <a:t>Security</a:t>
            </a:r>
            <a:r>
              <a:rPr lang="en-US" sz="2000" dirty="0"/>
              <a:t>: Anomaly/Attack detection</a:t>
            </a:r>
            <a:endParaRPr lang="id-ID" sz="2000" dirty="0"/>
          </a:p>
        </p:txBody>
      </p:sp>
      <p:sp>
        <p:nvSpPr>
          <p:cNvPr id="503" name="TextBox 338"/>
          <p:cNvSpPr txBox="1"/>
          <p:nvPr/>
        </p:nvSpPr>
        <p:spPr>
          <a:xfrm>
            <a:off x="40977" y="1015554"/>
            <a:ext cx="3513141" cy="830997"/>
          </a:xfrm>
          <a:prstGeom prst="rect">
            <a:avLst/>
          </a:prstGeom>
          <a:noFill/>
        </p:spPr>
        <p:txBody>
          <a:bodyPr wrap="none" rtlCol="0">
            <a:spAutoFit/>
          </a:bodyPr>
          <a:lstStyle/>
          <a:p>
            <a:r>
              <a:rPr lang="en-US" altLang="zh-CN" sz="2400" dirty="0"/>
              <a:t>What </a:t>
            </a:r>
            <a:r>
              <a:rPr lang="en-US" altLang="zh-CN" sz="2400" i="1" dirty="0">
                <a:solidFill>
                  <a:schemeClr val="accent5"/>
                </a:solidFill>
              </a:rPr>
              <a:t>prevents</a:t>
            </a:r>
            <a:r>
              <a:rPr lang="en-US" altLang="zh-CN" sz="2400" dirty="0"/>
              <a:t> us from</a:t>
            </a:r>
          </a:p>
          <a:p>
            <a:r>
              <a:rPr lang="en-US" altLang="zh-CN" sz="2400" dirty="0"/>
              <a:t> reaching those promises ?</a:t>
            </a:r>
            <a:endParaRPr lang="id-ID" sz="2400" dirty="0"/>
          </a:p>
        </p:txBody>
      </p:sp>
      <p:pic>
        <p:nvPicPr>
          <p:cNvPr id="504" name="Picture 8" descr="https://img.rt.com/files/news/21/cd/00/00/fukushima-radiation-8-times-high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0322" y="5094288"/>
            <a:ext cx="2244390" cy="1262063"/>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6" descr="http://www.popsci.com/sites/popsci.com/files/styles/medium_1x_/public/import/2013/images/2010/04/honda_mind_controlled_robot.jpg?itok=e5g67z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5144" y="4644153"/>
            <a:ext cx="2155091" cy="1433136"/>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6"/>
          <a:stretch>
            <a:fillRect/>
          </a:stretch>
        </p:blipFill>
        <p:spPr>
          <a:xfrm>
            <a:off x="1996039" y="5159793"/>
            <a:ext cx="2839946" cy="1413905"/>
          </a:xfrm>
          <a:prstGeom prst="rect">
            <a:avLst/>
          </a:prstGeom>
        </p:spPr>
      </p:pic>
      <p:sp>
        <p:nvSpPr>
          <p:cNvPr id="3" name="文本框 2"/>
          <p:cNvSpPr txBox="1"/>
          <p:nvPr/>
        </p:nvSpPr>
        <p:spPr>
          <a:xfrm>
            <a:off x="2483877" y="6538913"/>
            <a:ext cx="2481064" cy="307777"/>
          </a:xfrm>
          <a:prstGeom prst="rect">
            <a:avLst/>
          </a:prstGeom>
          <a:noFill/>
        </p:spPr>
        <p:txBody>
          <a:bodyPr wrap="none" rtlCol="0">
            <a:spAutoFit/>
          </a:bodyPr>
          <a:lstStyle/>
          <a:p>
            <a:r>
              <a:rPr lang="en-US" altLang="zh-CN" sz="1400" b="1" dirty="0"/>
              <a:t>Spatial and temporal couplings</a:t>
            </a:r>
            <a:endParaRPr lang="zh-CN" altLang="en-US" sz="1400" b="1" dirty="0"/>
          </a:p>
        </p:txBody>
      </p:sp>
      <p:pic>
        <p:nvPicPr>
          <p:cNvPr id="37890" name="Picture 2" descr="Image result for autonomous vehic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7500" y="2107146"/>
            <a:ext cx="2500833" cy="125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25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1000"/>
                                        <p:tgtEl>
                                          <p:spTgt spid="489"/>
                                        </p:tgtEl>
                                      </p:cBhvr>
                                    </p:animEffect>
                                    <p:anim calcmode="lin" valueType="num">
                                      <p:cBhvr>
                                        <p:cTn id="8" dur="1000" fill="hold"/>
                                        <p:tgtEl>
                                          <p:spTgt spid="489"/>
                                        </p:tgtEl>
                                        <p:attrNameLst>
                                          <p:attrName>ppt_x</p:attrName>
                                        </p:attrNameLst>
                                      </p:cBhvr>
                                      <p:tavLst>
                                        <p:tav tm="0">
                                          <p:val>
                                            <p:strVal val="#ppt_x"/>
                                          </p:val>
                                        </p:tav>
                                        <p:tav tm="100000">
                                          <p:val>
                                            <p:strVal val="#ppt_x"/>
                                          </p:val>
                                        </p:tav>
                                      </p:tavLst>
                                    </p:anim>
                                    <p:anim calcmode="lin" valueType="num">
                                      <p:cBhvr>
                                        <p:cTn id="9" dur="1000" fill="hold"/>
                                        <p:tgtEl>
                                          <p:spTgt spid="48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86"/>
                                        </p:tgtEl>
                                        <p:attrNameLst>
                                          <p:attrName>style.visibility</p:attrName>
                                        </p:attrNameLst>
                                      </p:cBhvr>
                                      <p:to>
                                        <p:strVal val="visible"/>
                                      </p:to>
                                    </p:set>
                                    <p:animEffect transition="in" filter="fade">
                                      <p:cBhvr>
                                        <p:cTn id="12" dur="1000"/>
                                        <p:tgtEl>
                                          <p:spTgt spid="486"/>
                                        </p:tgtEl>
                                      </p:cBhvr>
                                    </p:animEffect>
                                    <p:anim calcmode="lin" valueType="num">
                                      <p:cBhvr>
                                        <p:cTn id="13" dur="1000" fill="hold"/>
                                        <p:tgtEl>
                                          <p:spTgt spid="486"/>
                                        </p:tgtEl>
                                        <p:attrNameLst>
                                          <p:attrName>ppt_x</p:attrName>
                                        </p:attrNameLst>
                                      </p:cBhvr>
                                      <p:tavLst>
                                        <p:tav tm="0">
                                          <p:val>
                                            <p:strVal val="#ppt_x"/>
                                          </p:val>
                                        </p:tav>
                                        <p:tav tm="100000">
                                          <p:val>
                                            <p:strVal val="#ppt_x"/>
                                          </p:val>
                                        </p:tav>
                                      </p:tavLst>
                                    </p:anim>
                                    <p:anim calcmode="lin" valueType="num">
                                      <p:cBhvr>
                                        <p:cTn id="14" dur="1000" fill="hold"/>
                                        <p:tgtEl>
                                          <p:spTgt spid="48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85"/>
                                        </p:tgtEl>
                                        <p:attrNameLst>
                                          <p:attrName>style.visibility</p:attrName>
                                        </p:attrNameLst>
                                      </p:cBhvr>
                                      <p:to>
                                        <p:strVal val="visible"/>
                                      </p:to>
                                    </p:set>
                                    <p:animEffect transition="in" filter="fade">
                                      <p:cBhvr>
                                        <p:cTn id="17" dur="1000"/>
                                        <p:tgtEl>
                                          <p:spTgt spid="485"/>
                                        </p:tgtEl>
                                      </p:cBhvr>
                                    </p:animEffect>
                                    <p:anim calcmode="lin" valueType="num">
                                      <p:cBhvr>
                                        <p:cTn id="18" dur="1000" fill="hold"/>
                                        <p:tgtEl>
                                          <p:spTgt spid="485"/>
                                        </p:tgtEl>
                                        <p:attrNameLst>
                                          <p:attrName>ppt_x</p:attrName>
                                        </p:attrNameLst>
                                      </p:cBhvr>
                                      <p:tavLst>
                                        <p:tav tm="0">
                                          <p:val>
                                            <p:strVal val="#ppt_x"/>
                                          </p:val>
                                        </p:tav>
                                        <p:tav tm="100000">
                                          <p:val>
                                            <p:strVal val="#ppt_x"/>
                                          </p:val>
                                        </p:tav>
                                      </p:tavLst>
                                    </p:anim>
                                    <p:anim calcmode="lin" valueType="num">
                                      <p:cBhvr>
                                        <p:cTn id="19" dur="1000" fill="hold"/>
                                        <p:tgtEl>
                                          <p:spTgt spid="48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04"/>
                                        </p:tgtEl>
                                        <p:attrNameLst>
                                          <p:attrName>style.visibility</p:attrName>
                                        </p:attrNameLst>
                                      </p:cBhvr>
                                      <p:to>
                                        <p:strVal val="visible"/>
                                      </p:to>
                                    </p:set>
                                    <p:animEffect transition="in" filter="fade">
                                      <p:cBhvr>
                                        <p:cTn id="24" dur="1000"/>
                                        <p:tgtEl>
                                          <p:spTgt spid="504"/>
                                        </p:tgtEl>
                                      </p:cBhvr>
                                    </p:animEffect>
                                    <p:anim calcmode="lin" valueType="num">
                                      <p:cBhvr>
                                        <p:cTn id="25" dur="1000" fill="hold"/>
                                        <p:tgtEl>
                                          <p:spTgt spid="504"/>
                                        </p:tgtEl>
                                        <p:attrNameLst>
                                          <p:attrName>ppt_x</p:attrName>
                                        </p:attrNameLst>
                                      </p:cBhvr>
                                      <p:tavLst>
                                        <p:tav tm="0">
                                          <p:val>
                                            <p:strVal val="#ppt_x"/>
                                          </p:val>
                                        </p:tav>
                                        <p:tav tm="100000">
                                          <p:val>
                                            <p:strVal val="#ppt_x"/>
                                          </p:val>
                                        </p:tav>
                                      </p:tavLst>
                                    </p:anim>
                                    <p:anim calcmode="lin" valueType="num">
                                      <p:cBhvr>
                                        <p:cTn id="26" dur="1000" fill="hold"/>
                                        <p:tgtEl>
                                          <p:spTgt spid="50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05"/>
                                        </p:tgtEl>
                                        <p:attrNameLst>
                                          <p:attrName>style.visibility</p:attrName>
                                        </p:attrNameLst>
                                      </p:cBhvr>
                                      <p:to>
                                        <p:strVal val="visible"/>
                                      </p:to>
                                    </p:set>
                                    <p:animEffect transition="in" filter="fade">
                                      <p:cBhvr>
                                        <p:cTn id="29" dur="1000"/>
                                        <p:tgtEl>
                                          <p:spTgt spid="505"/>
                                        </p:tgtEl>
                                      </p:cBhvr>
                                    </p:animEffect>
                                    <p:anim calcmode="lin" valueType="num">
                                      <p:cBhvr>
                                        <p:cTn id="30" dur="1000" fill="hold"/>
                                        <p:tgtEl>
                                          <p:spTgt spid="505"/>
                                        </p:tgtEl>
                                        <p:attrNameLst>
                                          <p:attrName>ppt_x</p:attrName>
                                        </p:attrNameLst>
                                      </p:cBhvr>
                                      <p:tavLst>
                                        <p:tav tm="0">
                                          <p:val>
                                            <p:strVal val="#ppt_x"/>
                                          </p:val>
                                        </p:tav>
                                        <p:tav tm="100000">
                                          <p:val>
                                            <p:strVal val="#ppt_x"/>
                                          </p:val>
                                        </p:tav>
                                      </p:tavLst>
                                    </p:anim>
                                    <p:anim calcmode="lin" valueType="num">
                                      <p:cBhvr>
                                        <p:cTn id="31" dur="1000" fill="hold"/>
                                        <p:tgtEl>
                                          <p:spTgt spid="50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99"/>
                                        </p:tgtEl>
                                        <p:attrNameLst>
                                          <p:attrName>style.visibility</p:attrName>
                                        </p:attrNameLst>
                                      </p:cBhvr>
                                      <p:to>
                                        <p:strVal val="visible"/>
                                      </p:to>
                                    </p:set>
                                    <p:animEffect transition="in" filter="fade">
                                      <p:cBhvr>
                                        <p:cTn id="34" dur="1000"/>
                                        <p:tgtEl>
                                          <p:spTgt spid="499"/>
                                        </p:tgtEl>
                                      </p:cBhvr>
                                    </p:animEffect>
                                    <p:anim calcmode="lin" valueType="num">
                                      <p:cBhvr>
                                        <p:cTn id="35" dur="1000" fill="hold"/>
                                        <p:tgtEl>
                                          <p:spTgt spid="499"/>
                                        </p:tgtEl>
                                        <p:attrNameLst>
                                          <p:attrName>ppt_x</p:attrName>
                                        </p:attrNameLst>
                                      </p:cBhvr>
                                      <p:tavLst>
                                        <p:tav tm="0">
                                          <p:val>
                                            <p:strVal val="#ppt_x"/>
                                          </p:val>
                                        </p:tav>
                                        <p:tav tm="100000">
                                          <p:val>
                                            <p:strVal val="#ppt_x"/>
                                          </p:val>
                                        </p:tav>
                                      </p:tavLst>
                                    </p:anim>
                                    <p:anim calcmode="lin" valueType="num">
                                      <p:cBhvr>
                                        <p:cTn id="36" dur="1000" fill="hold"/>
                                        <p:tgtEl>
                                          <p:spTgt spid="49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02"/>
                                        </p:tgtEl>
                                        <p:attrNameLst>
                                          <p:attrName>style.visibility</p:attrName>
                                        </p:attrNameLst>
                                      </p:cBhvr>
                                      <p:to>
                                        <p:strVal val="visible"/>
                                      </p:to>
                                    </p:set>
                                    <p:animEffect transition="in" filter="fade">
                                      <p:cBhvr>
                                        <p:cTn id="39" dur="1000"/>
                                        <p:tgtEl>
                                          <p:spTgt spid="502"/>
                                        </p:tgtEl>
                                      </p:cBhvr>
                                    </p:animEffect>
                                    <p:anim calcmode="lin" valueType="num">
                                      <p:cBhvr>
                                        <p:cTn id="40" dur="1000" fill="hold"/>
                                        <p:tgtEl>
                                          <p:spTgt spid="502"/>
                                        </p:tgtEl>
                                        <p:attrNameLst>
                                          <p:attrName>ppt_x</p:attrName>
                                        </p:attrNameLst>
                                      </p:cBhvr>
                                      <p:tavLst>
                                        <p:tav tm="0">
                                          <p:val>
                                            <p:strVal val="#ppt_x"/>
                                          </p:val>
                                        </p:tav>
                                        <p:tav tm="100000">
                                          <p:val>
                                            <p:strVal val="#ppt_x"/>
                                          </p:val>
                                        </p:tav>
                                      </p:tavLst>
                                    </p:anim>
                                    <p:anim calcmode="lin" valueType="num">
                                      <p:cBhvr>
                                        <p:cTn id="41" dur="1000" fill="hold"/>
                                        <p:tgtEl>
                                          <p:spTgt spid="50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96"/>
                                        </p:tgtEl>
                                        <p:attrNameLst>
                                          <p:attrName>style.visibility</p:attrName>
                                        </p:attrNameLst>
                                      </p:cBhvr>
                                      <p:to>
                                        <p:strVal val="visible"/>
                                      </p:to>
                                    </p:set>
                                    <p:animEffect transition="in" filter="fade">
                                      <p:cBhvr>
                                        <p:cTn id="46" dur="1000"/>
                                        <p:tgtEl>
                                          <p:spTgt spid="496"/>
                                        </p:tgtEl>
                                      </p:cBhvr>
                                    </p:animEffect>
                                    <p:anim calcmode="lin" valueType="num">
                                      <p:cBhvr>
                                        <p:cTn id="47" dur="1000" fill="hold"/>
                                        <p:tgtEl>
                                          <p:spTgt spid="496"/>
                                        </p:tgtEl>
                                        <p:attrNameLst>
                                          <p:attrName>ppt_x</p:attrName>
                                        </p:attrNameLst>
                                      </p:cBhvr>
                                      <p:tavLst>
                                        <p:tav tm="0">
                                          <p:val>
                                            <p:strVal val="#ppt_x"/>
                                          </p:val>
                                        </p:tav>
                                        <p:tav tm="100000">
                                          <p:val>
                                            <p:strVal val="#ppt_x"/>
                                          </p:val>
                                        </p:tav>
                                      </p:tavLst>
                                    </p:anim>
                                    <p:anim calcmode="lin" valueType="num">
                                      <p:cBhvr>
                                        <p:cTn id="48" dur="1000" fill="hold"/>
                                        <p:tgtEl>
                                          <p:spTgt spid="496"/>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97"/>
                                        </p:tgtEl>
                                        <p:attrNameLst>
                                          <p:attrName>style.visibility</p:attrName>
                                        </p:attrNameLst>
                                      </p:cBhvr>
                                      <p:to>
                                        <p:strVal val="visible"/>
                                      </p:to>
                                    </p:set>
                                    <p:animEffect transition="in" filter="fade">
                                      <p:cBhvr>
                                        <p:cTn id="51" dur="1000"/>
                                        <p:tgtEl>
                                          <p:spTgt spid="497"/>
                                        </p:tgtEl>
                                      </p:cBhvr>
                                    </p:animEffect>
                                    <p:anim calcmode="lin" valueType="num">
                                      <p:cBhvr>
                                        <p:cTn id="52" dur="1000" fill="hold"/>
                                        <p:tgtEl>
                                          <p:spTgt spid="497"/>
                                        </p:tgtEl>
                                        <p:attrNameLst>
                                          <p:attrName>ppt_x</p:attrName>
                                        </p:attrNameLst>
                                      </p:cBhvr>
                                      <p:tavLst>
                                        <p:tav tm="0">
                                          <p:val>
                                            <p:strVal val="#ppt_x"/>
                                          </p:val>
                                        </p:tav>
                                        <p:tav tm="100000">
                                          <p:val>
                                            <p:strVal val="#ppt_x"/>
                                          </p:val>
                                        </p:tav>
                                      </p:tavLst>
                                    </p:anim>
                                    <p:anim calcmode="lin" valueType="num">
                                      <p:cBhvr>
                                        <p:cTn id="53" dur="1000" fill="hold"/>
                                        <p:tgtEl>
                                          <p:spTgt spid="49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98"/>
                                        </p:tgtEl>
                                        <p:attrNameLst>
                                          <p:attrName>style.visibility</p:attrName>
                                        </p:attrNameLst>
                                      </p:cBhvr>
                                      <p:to>
                                        <p:strVal val="visible"/>
                                      </p:to>
                                    </p:set>
                                    <p:animEffect transition="in" filter="fade">
                                      <p:cBhvr>
                                        <p:cTn id="56" dur="1000"/>
                                        <p:tgtEl>
                                          <p:spTgt spid="498"/>
                                        </p:tgtEl>
                                      </p:cBhvr>
                                    </p:animEffect>
                                    <p:anim calcmode="lin" valueType="num">
                                      <p:cBhvr>
                                        <p:cTn id="57" dur="1000" fill="hold"/>
                                        <p:tgtEl>
                                          <p:spTgt spid="498"/>
                                        </p:tgtEl>
                                        <p:attrNameLst>
                                          <p:attrName>ppt_x</p:attrName>
                                        </p:attrNameLst>
                                      </p:cBhvr>
                                      <p:tavLst>
                                        <p:tav tm="0">
                                          <p:val>
                                            <p:strVal val="#ppt_x"/>
                                          </p:val>
                                        </p:tav>
                                        <p:tav tm="100000">
                                          <p:val>
                                            <p:strVal val="#ppt_x"/>
                                          </p:val>
                                        </p:tav>
                                      </p:tavLst>
                                    </p:anim>
                                    <p:anim calcmode="lin" valueType="num">
                                      <p:cBhvr>
                                        <p:cTn id="58" dur="1000" fill="hold"/>
                                        <p:tgtEl>
                                          <p:spTgt spid="49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03"/>
                                        </p:tgtEl>
                                        <p:attrNameLst>
                                          <p:attrName>style.visibility</p:attrName>
                                        </p:attrNameLst>
                                      </p:cBhvr>
                                      <p:to>
                                        <p:strVal val="visible"/>
                                      </p:to>
                                    </p:set>
                                    <p:animEffect transition="in" filter="fade">
                                      <p:cBhvr>
                                        <p:cTn id="63" dur="1000"/>
                                        <p:tgtEl>
                                          <p:spTgt spid="503"/>
                                        </p:tgtEl>
                                      </p:cBhvr>
                                    </p:animEffect>
                                    <p:anim calcmode="lin" valueType="num">
                                      <p:cBhvr>
                                        <p:cTn id="64" dur="1000" fill="hold"/>
                                        <p:tgtEl>
                                          <p:spTgt spid="503"/>
                                        </p:tgtEl>
                                        <p:attrNameLst>
                                          <p:attrName>ppt_x</p:attrName>
                                        </p:attrNameLst>
                                      </p:cBhvr>
                                      <p:tavLst>
                                        <p:tav tm="0">
                                          <p:val>
                                            <p:strVal val="#ppt_x"/>
                                          </p:val>
                                        </p:tav>
                                        <p:tav tm="100000">
                                          <p:val>
                                            <p:strVal val="#ppt_x"/>
                                          </p:val>
                                        </p:tav>
                                      </p:tavLst>
                                    </p:anim>
                                    <p:anim calcmode="lin" valueType="num">
                                      <p:cBhvr>
                                        <p:cTn id="65" dur="1000" fill="hold"/>
                                        <p:tgtEl>
                                          <p:spTgt spid="5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p:bldP spid="498" grpId="0"/>
      <p:bldP spid="502" grpId="0"/>
      <p:bldP spid="50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997946" y="6316040"/>
            <a:ext cx="2057400" cy="365125"/>
          </a:xfrm>
        </p:spPr>
        <p:txBody>
          <a:bodyPr/>
          <a:lstStyle/>
          <a:p>
            <a:fld id="{929874C7-10E7-490D-B9F0-6C8187C22D83}" type="slidenum">
              <a:rPr lang="en-US" smtClean="0"/>
              <a:t>60</a:t>
            </a:fld>
            <a:endParaRPr lang="en-US" dirty="0"/>
          </a:p>
        </p:txBody>
      </p:sp>
      <p:sp>
        <p:nvSpPr>
          <p:cNvPr id="4" name="标题 3"/>
          <p:cNvSpPr>
            <a:spLocks noGrp="1"/>
          </p:cNvSpPr>
          <p:nvPr>
            <p:ph type="title"/>
          </p:nvPr>
        </p:nvSpPr>
        <p:spPr/>
        <p:txBody>
          <a:bodyPr/>
          <a:lstStyle/>
          <a:p>
            <a:r>
              <a:rPr lang="en-US" dirty="0"/>
              <a:t>Define </a:t>
            </a:r>
            <a:r>
              <a:rPr lang="en-US" i="1" dirty="0" err="1"/>
              <a:t>reconfigurability</a:t>
            </a:r>
            <a:r>
              <a:rPr lang="en-US" i="1" dirty="0"/>
              <a:t> </a:t>
            </a:r>
            <a:r>
              <a:rPr lang="en-US" dirty="0"/>
              <a:t>of </a:t>
            </a:r>
            <a:r>
              <a:rPr lang="en-US" dirty="0" err="1"/>
              <a:t>NoC</a:t>
            </a:r>
            <a:endParaRPr lang="en-US" dirty="0"/>
          </a:p>
        </p:txBody>
      </p:sp>
      <p:sp>
        <p:nvSpPr>
          <p:cNvPr id="21" name="TextBox 2"/>
          <p:cNvSpPr txBox="1"/>
          <p:nvPr/>
        </p:nvSpPr>
        <p:spPr>
          <a:xfrm>
            <a:off x="0" y="4333037"/>
            <a:ext cx="12143591"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node </a:t>
            </a:r>
            <a:r>
              <a:rPr lang="en-US" sz="2400" dirty="0"/>
              <a:t>is a </a:t>
            </a:r>
            <a:r>
              <a:rPr lang="en-US" sz="2400" i="1" dirty="0">
                <a:solidFill>
                  <a:srgbClr val="C00000"/>
                </a:solidFill>
              </a:rPr>
              <a:t>reconfigurable</a:t>
            </a:r>
            <a:r>
              <a:rPr lang="en-US" sz="2400" dirty="0">
                <a:solidFill>
                  <a:srgbClr val="C00000"/>
                </a:solidFill>
              </a:rPr>
              <a:t> </a:t>
            </a:r>
            <a:r>
              <a:rPr lang="en-US" sz="2400" dirty="0"/>
              <a:t>if its ACS is </a:t>
            </a:r>
            <a:r>
              <a:rPr lang="en-US" sz="2400" i="1" dirty="0">
                <a:solidFill>
                  <a:srgbClr val="C00000"/>
                </a:solidFill>
              </a:rPr>
              <a:t>non-empty. </a:t>
            </a:r>
          </a:p>
        </p:txBody>
      </p:sp>
      <p:sp>
        <p:nvSpPr>
          <p:cNvPr id="23" name="TextBox 2"/>
          <p:cNvSpPr txBox="1"/>
          <p:nvPr/>
        </p:nvSpPr>
        <p:spPr>
          <a:xfrm>
            <a:off x="-26312" y="4939217"/>
            <a:ext cx="9071302"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a:t>
            </a:r>
            <a:r>
              <a:rPr lang="en-US" sz="2400" b="1" dirty="0" err="1"/>
              <a:t>NoC</a:t>
            </a:r>
            <a:r>
              <a:rPr lang="en-US" sz="2400" b="1" dirty="0"/>
              <a:t> system                                                        is </a:t>
            </a:r>
            <a:r>
              <a:rPr lang="en-US" sz="2400" b="1" i="1" dirty="0">
                <a:solidFill>
                  <a:srgbClr val="C00000"/>
                </a:solidFill>
              </a:rPr>
              <a:t>reconfigurable</a:t>
            </a:r>
            <a:r>
              <a:rPr lang="en-US" sz="2400" i="1" dirty="0">
                <a:solidFill>
                  <a:srgbClr val="C00000"/>
                </a:solidFill>
              </a:rPr>
              <a:t> </a:t>
            </a:r>
            <a:r>
              <a:rPr lang="en-US" sz="2400" dirty="0"/>
              <a:t>if there exists at least one node that is reconfigurable.</a:t>
            </a:r>
          </a:p>
        </p:txBody>
      </p:sp>
      <p:graphicFrame>
        <p:nvGraphicFramePr>
          <p:cNvPr id="27" name="对象 105"/>
          <p:cNvGraphicFramePr>
            <a:graphicFrameLocks noChangeAspect="1"/>
          </p:cNvGraphicFramePr>
          <p:nvPr>
            <p:extLst/>
          </p:nvPr>
        </p:nvGraphicFramePr>
        <p:xfrm>
          <a:off x="2352130" y="4957385"/>
          <a:ext cx="3719665" cy="427758"/>
        </p:xfrm>
        <a:graphic>
          <a:graphicData uri="http://schemas.openxmlformats.org/presentationml/2006/ole">
            <mc:AlternateContent xmlns:mc="http://schemas.openxmlformats.org/markup-compatibility/2006">
              <mc:Choice xmlns:v="urn:schemas-microsoft-com:vml" Requires="v">
                <p:oleObj spid="_x0000_s25698" name="CorelDRAW" r:id="rId4" imgW="8075823" imgH="927988" progId="CorelDraw.Graphic.17">
                  <p:embed/>
                </p:oleObj>
              </mc:Choice>
              <mc:Fallback>
                <p:oleObj name="CorelDRAW" r:id="rId4" imgW="8075823" imgH="927988" progId="CorelDraw.Graphic.17">
                  <p:embed/>
                  <p:pic>
                    <p:nvPicPr>
                      <p:cNvPr id="27" name="对象 105"/>
                      <p:cNvPicPr/>
                      <p:nvPr/>
                    </p:nvPicPr>
                    <p:blipFill>
                      <a:blip r:embed="rId5"/>
                      <a:stretch>
                        <a:fillRect/>
                      </a:stretch>
                    </p:blipFill>
                    <p:spPr>
                      <a:xfrm>
                        <a:off x="2352130" y="4957385"/>
                        <a:ext cx="3719665" cy="427758"/>
                      </a:xfrm>
                      <a:prstGeom prst="rect">
                        <a:avLst/>
                      </a:prstGeom>
                    </p:spPr>
                  </p:pic>
                </p:oleObj>
              </mc:Fallback>
            </mc:AlternateContent>
          </a:graphicData>
        </a:graphic>
      </p:graphicFrame>
      <p:sp>
        <p:nvSpPr>
          <p:cNvPr id="30" name="TextBox 2"/>
          <p:cNvSpPr txBox="1"/>
          <p:nvPr/>
        </p:nvSpPr>
        <p:spPr>
          <a:xfrm>
            <a:off x="72699" y="1022058"/>
            <a:ext cx="8972291"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ACS              is a subset of nodes to which </a:t>
            </a:r>
            <a:r>
              <a:rPr lang="en-US" sz="2400" b="1" dirty="0" err="1"/>
              <a:t>n</a:t>
            </a:r>
            <a:r>
              <a:rPr lang="en-US" sz="2400" b="1" baseline="-25000" dirty="0" err="1"/>
              <a:t>i</a:t>
            </a:r>
            <a:r>
              <a:rPr lang="en-US" sz="2400" b="1" dirty="0"/>
              <a:t> can set up </a:t>
            </a:r>
            <a:r>
              <a:rPr lang="en-US" sz="2400" b="1" i="1" dirty="0">
                <a:solidFill>
                  <a:srgbClr val="C00000"/>
                </a:solidFill>
              </a:rPr>
              <a:t>alternative </a:t>
            </a:r>
            <a:r>
              <a:rPr lang="en-US" sz="2400" b="1" dirty="0"/>
              <a:t>physical links </a:t>
            </a:r>
            <a:endParaRPr lang="en-US" sz="2400" i="1" dirty="0">
              <a:solidFill>
                <a:srgbClr val="C00000"/>
              </a:solidFill>
            </a:endParaRPr>
          </a:p>
        </p:txBody>
      </p:sp>
      <p:pic>
        <p:nvPicPr>
          <p:cNvPr id="31" name="Picture 30"/>
          <p:cNvPicPr>
            <a:picLocks noChangeAspect="1"/>
          </p:cNvPicPr>
          <p:nvPr/>
        </p:nvPicPr>
        <p:blipFill>
          <a:blip r:embed="rId6"/>
          <a:stretch>
            <a:fillRect/>
          </a:stretch>
        </p:blipFill>
        <p:spPr>
          <a:xfrm>
            <a:off x="1147277" y="1005724"/>
            <a:ext cx="927100" cy="508000"/>
          </a:xfrm>
          <a:prstGeom prst="rect">
            <a:avLst/>
          </a:prstGeom>
        </p:spPr>
      </p:pic>
      <p:pic>
        <p:nvPicPr>
          <p:cNvPr id="32" name="图片 1043"/>
          <p:cNvPicPr>
            <a:picLocks noChangeAspect="1"/>
          </p:cNvPicPr>
          <p:nvPr/>
        </p:nvPicPr>
        <p:blipFill>
          <a:blip r:embed="rId7"/>
          <a:stretch>
            <a:fillRect/>
          </a:stretch>
        </p:blipFill>
        <p:spPr>
          <a:xfrm>
            <a:off x="477030" y="1785604"/>
            <a:ext cx="5485005" cy="2316248"/>
          </a:xfrm>
          <a:prstGeom prst="rect">
            <a:avLst/>
          </a:prstGeom>
        </p:spPr>
      </p:pic>
      <p:pic>
        <p:nvPicPr>
          <p:cNvPr id="33" name="Picture 32"/>
          <p:cNvPicPr>
            <a:picLocks noChangeAspect="1"/>
          </p:cNvPicPr>
          <p:nvPr/>
        </p:nvPicPr>
        <p:blipFill>
          <a:blip r:embed="rId8"/>
          <a:stretch>
            <a:fillRect/>
          </a:stretch>
        </p:blipFill>
        <p:spPr>
          <a:xfrm>
            <a:off x="6255207" y="2157886"/>
            <a:ext cx="2095500" cy="825500"/>
          </a:xfrm>
          <a:prstGeom prst="rect">
            <a:avLst/>
          </a:prstGeom>
        </p:spPr>
      </p:pic>
      <p:sp>
        <p:nvSpPr>
          <p:cNvPr id="34" name="TextBox 2"/>
          <p:cNvSpPr txBox="1"/>
          <p:nvPr/>
        </p:nvSpPr>
        <p:spPr>
          <a:xfrm>
            <a:off x="5962035" y="3191219"/>
            <a:ext cx="2797466" cy="369332"/>
          </a:xfrm>
          <a:prstGeom prst="rect">
            <a:avLst/>
          </a:prstGeom>
          <a:noFill/>
        </p:spPr>
        <p:txBody>
          <a:bodyPr wrap="square" rtlCol="0">
            <a:spAutoFit/>
          </a:bodyPr>
          <a:lstStyle/>
          <a:p>
            <a:pPr algn="just">
              <a:buClr>
                <a:srgbClr val="C00000"/>
              </a:buClr>
            </a:pPr>
            <a:r>
              <a:rPr lang="en-US" b="1">
                <a:latin typeface="Arial" charset="0"/>
              </a:rPr>
              <a:t>Connectivity constraint</a:t>
            </a:r>
            <a:endParaRPr lang="en-US" b="1" dirty="0">
              <a:latin typeface="Arial" charset="0"/>
            </a:endParaRPr>
          </a:p>
        </p:txBody>
      </p:sp>
      <p:sp>
        <p:nvSpPr>
          <p:cNvPr id="36" name="Rectangle 35"/>
          <p:cNvSpPr/>
          <p:nvPr/>
        </p:nvSpPr>
        <p:spPr>
          <a:xfrm>
            <a:off x="5962035" y="2983386"/>
            <a:ext cx="2797466" cy="825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2"/>
          <p:cNvSpPr txBox="1"/>
          <p:nvPr/>
        </p:nvSpPr>
        <p:spPr>
          <a:xfrm>
            <a:off x="-16342" y="5919677"/>
            <a:ext cx="8775843"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altLang="zh-CN" sz="2400" b="1" dirty="0"/>
              <a:t>Reconfiguration=&gt;E(t)</a:t>
            </a:r>
            <a:r>
              <a:rPr lang="zh-CN" altLang="en-US" sz="2400" b="1" dirty="0"/>
              <a:t> </a:t>
            </a:r>
            <a:r>
              <a:rPr lang="en-US" altLang="zh-CN" sz="2400" b="1" dirty="0"/>
              <a:t>evolves</a:t>
            </a:r>
            <a:r>
              <a:rPr lang="zh-CN" altLang="en-US" sz="2400" b="1" dirty="0"/>
              <a:t> </a:t>
            </a:r>
            <a:r>
              <a:rPr lang="en-US" altLang="zh-CN" sz="2400" b="1" dirty="0"/>
              <a:t>over</a:t>
            </a:r>
            <a:r>
              <a:rPr lang="zh-CN" altLang="en-US" sz="2400" b="1" dirty="0"/>
              <a:t> </a:t>
            </a:r>
            <a:r>
              <a:rPr lang="en-US" altLang="zh-CN" sz="2400" b="1" dirty="0"/>
              <a:t>time</a:t>
            </a:r>
            <a:r>
              <a:rPr lang="zh-CN" altLang="en-US" sz="2400" b="1" dirty="0"/>
              <a:t> </a:t>
            </a:r>
            <a:r>
              <a:rPr lang="en-US" altLang="zh-CN" sz="2400" b="1" dirty="0"/>
              <a:t>by</a:t>
            </a:r>
            <a:r>
              <a:rPr lang="zh-CN" altLang="en-US" sz="2400" b="1" dirty="0"/>
              <a:t> </a:t>
            </a:r>
            <a:r>
              <a:rPr lang="en-US" altLang="zh-CN" sz="2400" b="1" dirty="0"/>
              <a:t>picking</a:t>
            </a:r>
            <a:r>
              <a:rPr lang="zh-CN" altLang="en-US" sz="2400" b="1" dirty="0"/>
              <a:t> </a:t>
            </a:r>
            <a:r>
              <a:rPr lang="en-US" altLang="zh-CN" sz="2400" b="1" dirty="0"/>
              <a:t>up</a:t>
            </a:r>
            <a:r>
              <a:rPr lang="zh-CN" altLang="en-US" sz="2400" b="1" dirty="0"/>
              <a:t> </a:t>
            </a:r>
            <a:r>
              <a:rPr lang="en-US" altLang="zh-CN" sz="2400" b="1" dirty="0"/>
              <a:t>nodes</a:t>
            </a:r>
            <a:r>
              <a:rPr lang="zh-CN" altLang="en-US" sz="2400" b="1" dirty="0"/>
              <a:t> </a:t>
            </a:r>
            <a:r>
              <a:rPr lang="en-US" altLang="zh-CN" sz="2400" b="1" dirty="0"/>
              <a:t>in</a:t>
            </a:r>
            <a:r>
              <a:rPr lang="zh-CN" altLang="en-US" sz="2400" i="1" dirty="0">
                <a:solidFill>
                  <a:srgbClr val="C00000"/>
                </a:solidFill>
              </a:rPr>
              <a:t> </a:t>
            </a:r>
            <a:r>
              <a:rPr lang="en-US" altLang="zh-CN" sz="2400" i="1" dirty="0">
                <a:solidFill>
                  <a:srgbClr val="C00000"/>
                </a:solidFill>
              </a:rPr>
              <a:t>ACS</a:t>
            </a:r>
            <a:r>
              <a:rPr lang="zh-CN" altLang="en-US" sz="2400" i="1" dirty="0">
                <a:solidFill>
                  <a:srgbClr val="C00000"/>
                </a:solidFill>
              </a:rPr>
              <a:t> </a:t>
            </a:r>
            <a:r>
              <a:rPr lang="en-US" altLang="zh-CN" sz="2400" i="1" dirty="0">
                <a:solidFill>
                  <a:srgbClr val="C00000"/>
                </a:solidFill>
              </a:rPr>
              <a:t>to</a:t>
            </a:r>
            <a:r>
              <a:rPr lang="zh-CN" altLang="en-US" sz="2400" i="1" dirty="0">
                <a:solidFill>
                  <a:srgbClr val="C00000"/>
                </a:solidFill>
              </a:rPr>
              <a:t> </a:t>
            </a:r>
            <a:r>
              <a:rPr lang="en-US" altLang="zh-CN" sz="2400" i="1" dirty="0">
                <a:solidFill>
                  <a:srgbClr val="C00000"/>
                </a:solidFill>
              </a:rPr>
              <a:t>change</a:t>
            </a:r>
            <a:r>
              <a:rPr lang="zh-CN" altLang="en-US" sz="2400" i="1" dirty="0">
                <a:solidFill>
                  <a:srgbClr val="C00000"/>
                </a:solidFill>
              </a:rPr>
              <a:t> </a:t>
            </a:r>
            <a:r>
              <a:rPr lang="en-US" altLang="zh-CN" sz="2400" i="1" dirty="0">
                <a:solidFill>
                  <a:srgbClr val="C00000"/>
                </a:solidFill>
              </a:rPr>
              <a:t>the</a:t>
            </a:r>
            <a:r>
              <a:rPr lang="zh-CN" altLang="en-US" sz="2400" i="1" dirty="0">
                <a:solidFill>
                  <a:srgbClr val="C00000"/>
                </a:solidFill>
              </a:rPr>
              <a:t> </a:t>
            </a:r>
            <a:r>
              <a:rPr lang="en-US" altLang="zh-CN" sz="2400" i="1" dirty="0">
                <a:solidFill>
                  <a:srgbClr val="C00000"/>
                </a:solidFill>
              </a:rPr>
              <a:t>data</a:t>
            </a:r>
            <a:r>
              <a:rPr lang="zh-CN" altLang="en-US" sz="2400" i="1" dirty="0">
                <a:solidFill>
                  <a:srgbClr val="C00000"/>
                </a:solidFill>
              </a:rPr>
              <a:t> </a:t>
            </a:r>
            <a:r>
              <a:rPr lang="en-US" altLang="zh-CN" sz="2400" i="1" dirty="0">
                <a:solidFill>
                  <a:srgbClr val="C00000"/>
                </a:solidFill>
              </a:rPr>
              <a:t>delivery</a:t>
            </a:r>
            <a:r>
              <a:rPr lang="zh-CN" altLang="en-US" sz="2400" i="1" dirty="0">
                <a:solidFill>
                  <a:srgbClr val="C00000"/>
                </a:solidFill>
              </a:rPr>
              <a:t> </a:t>
            </a:r>
            <a:r>
              <a:rPr lang="en-US" altLang="zh-CN" sz="2400" i="1" dirty="0">
                <a:solidFill>
                  <a:srgbClr val="C00000"/>
                </a:solidFill>
              </a:rPr>
              <a:t>path</a:t>
            </a:r>
            <a:r>
              <a:rPr lang="en-US" sz="2400" i="1" dirty="0">
                <a:solidFill>
                  <a:srgbClr val="C00000"/>
                </a:solidFill>
              </a:rPr>
              <a:t> </a:t>
            </a:r>
          </a:p>
        </p:txBody>
      </p:sp>
    </p:spTree>
    <p:extLst>
      <p:ext uri="{BB962C8B-B14F-4D97-AF65-F5344CB8AC3E}">
        <p14:creationId xmlns:p14="http://schemas.microsoft.com/office/powerpoint/2010/main" val="3871694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61</a:t>
            </a:fld>
            <a:endParaRPr lang="en-US"/>
          </a:p>
        </p:txBody>
      </p:sp>
      <p:sp>
        <p:nvSpPr>
          <p:cNvPr id="4" name="标题 3"/>
          <p:cNvSpPr>
            <a:spLocks noGrp="1"/>
          </p:cNvSpPr>
          <p:nvPr>
            <p:ph type="title"/>
          </p:nvPr>
        </p:nvSpPr>
        <p:spPr/>
        <p:txBody>
          <a:bodyPr/>
          <a:lstStyle/>
          <a:p>
            <a:r>
              <a:rPr lang="en-US" altLang="zh-CN" dirty="0"/>
              <a:t>Application</a:t>
            </a:r>
            <a:r>
              <a:rPr lang="zh-CN" altLang="en-US" dirty="0"/>
              <a:t> </a:t>
            </a:r>
            <a:r>
              <a:rPr lang="en-US" altLang="zh-CN" dirty="0"/>
              <a:t>graphical</a:t>
            </a:r>
            <a:r>
              <a:rPr lang="zh-CN" altLang="en-US" dirty="0"/>
              <a:t> </a:t>
            </a:r>
            <a:r>
              <a:rPr lang="en-US" altLang="zh-CN" dirty="0"/>
              <a:t>model</a:t>
            </a:r>
            <a:r>
              <a:rPr lang="zh-CN" altLang="en-US" dirty="0"/>
              <a:t> </a:t>
            </a:r>
            <a:endParaRPr lang="en-US" dirty="0"/>
          </a:p>
        </p:txBody>
      </p:sp>
      <p:graphicFrame>
        <p:nvGraphicFramePr>
          <p:cNvPr id="6" name="对象 1030"/>
          <p:cNvGraphicFramePr>
            <a:graphicFrameLocks noChangeAspect="1"/>
          </p:cNvGraphicFramePr>
          <p:nvPr>
            <p:extLst/>
          </p:nvPr>
        </p:nvGraphicFramePr>
        <p:xfrm>
          <a:off x="679245" y="2302020"/>
          <a:ext cx="4791822" cy="536649"/>
        </p:xfrm>
        <a:graphic>
          <a:graphicData uri="http://schemas.openxmlformats.org/presentationml/2006/ole">
            <mc:AlternateContent xmlns:mc="http://schemas.openxmlformats.org/markup-compatibility/2006">
              <mc:Choice xmlns:v="urn:schemas-microsoft-com:vml" Requires="v">
                <p:oleObj spid="_x0000_s26722" name="CorelDRAW" r:id="rId4" imgW="8405294" imgH="940937" progId="CorelDraw.Graphic.17">
                  <p:embed/>
                </p:oleObj>
              </mc:Choice>
              <mc:Fallback>
                <p:oleObj name="CorelDRAW" r:id="rId4" imgW="8405294" imgH="940937" progId="CorelDraw.Graphic.17">
                  <p:embed/>
                  <p:pic>
                    <p:nvPicPr>
                      <p:cNvPr id="6" name="对象 1030"/>
                      <p:cNvPicPr/>
                      <p:nvPr/>
                    </p:nvPicPr>
                    <p:blipFill>
                      <a:blip r:embed="rId5"/>
                      <a:stretch>
                        <a:fillRect/>
                      </a:stretch>
                    </p:blipFill>
                    <p:spPr>
                      <a:xfrm>
                        <a:off x="679245" y="2302020"/>
                        <a:ext cx="4791822" cy="536649"/>
                      </a:xfrm>
                      <a:prstGeom prst="rect">
                        <a:avLst/>
                      </a:prstGeom>
                    </p:spPr>
                  </p:pic>
                </p:oleObj>
              </mc:Fallback>
            </mc:AlternateContent>
          </a:graphicData>
        </a:graphic>
      </p:graphicFrame>
      <p:sp>
        <p:nvSpPr>
          <p:cNvPr id="7" name="TextBox 6"/>
          <p:cNvSpPr txBox="1"/>
          <p:nvPr/>
        </p:nvSpPr>
        <p:spPr>
          <a:xfrm>
            <a:off x="305925" y="1114442"/>
            <a:ext cx="8523548"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An application </a:t>
            </a:r>
            <a:r>
              <a:rPr lang="en-US" sz="2400" dirty="0"/>
              <a:t>is profiled as a </a:t>
            </a:r>
            <a:r>
              <a:rPr lang="en-US" sz="2400" i="1" dirty="0">
                <a:solidFill>
                  <a:srgbClr val="C00000"/>
                </a:solidFill>
              </a:rPr>
              <a:t>dynamic directed graph</a:t>
            </a:r>
          </a:p>
        </p:txBody>
      </p:sp>
      <p:sp>
        <p:nvSpPr>
          <p:cNvPr id="8" name="TextBox 2"/>
          <p:cNvSpPr txBox="1"/>
          <p:nvPr/>
        </p:nvSpPr>
        <p:spPr>
          <a:xfrm>
            <a:off x="1289236" y="3069247"/>
            <a:ext cx="2797466"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Task</a:t>
            </a:r>
          </a:p>
        </p:txBody>
      </p:sp>
      <p:sp>
        <p:nvSpPr>
          <p:cNvPr id="9" name="TextBox 2"/>
          <p:cNvSpPr txBox="1"/>
          <p:nvPr/>
        </p:nvSpPr>
        <p:spPr>
          <a:xfrm>
            <a:off x="2071162" y="1781667"/>
            <a:ext cx="4381237"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Data/Sync dependency</a:t>
            </a:r>
          </a:p>
        </p:txBody>
      </p:sp>
      <p:sp>
        <p:nvSpPr>
          <p:cNvPr id="10" name="TextBox 2"/>
          <p:cNvSpPr txBox="1"/>
          <p:nvPr/>
        </p:nvSpPr>
        <p:spPr>
          <a:xfrm>
            <a:off x="3812479" y="3053054"/>
            <a:ext cx="3022094"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Profiling system</a:t>
            </a:r>
          </a:p>
        </p:txBody>
      </p:sp>
      <p:pic>
        <p:nvPicPr>
          <p:cNvPr id="11" name="图片 1032"/>
          <p:cNvPicPr>
            <a:picLocks noChangeAspect="1"/>
          </p:cNvPicPr>
          <p:nvPr/>
        </p:nvPicPr>
        <p:blipFill>
          <a:blip r:embed="rId6"/>
          <a:stretch>
            <a:fillRect/>
          </a:stretch>
        </p:blipFill>
        <p:spPr>
          <a:xfrm>
            <a:off x="6761902" y="1511882"/>
            <a:ext cx="1879263" cy="2125555"/>
          </a:xfrm>
          <a:prstGeom prst="rect">
            <a:avLst/>
          </a:prstGeom>
        </p:spPr>
      </p:pic>
      <p:sp>
        <p:nvSpPr>
          <p:cNvPr id="12" name="圆角矩形 1034"/>
          <p:cNvSpPr/>
          <p:nvPr/>
        </p:nvSpPr>
        <p:spPr>
          <a:xfrm>
            <a:off x="6696626" y="1628240"/>
            <a:ext cx="1879263" cy="197494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p:cNvCxnSpPr/>
          <p:nvPr/>
        </p:nvCxnSpPr>
        <p:spPr>
          <a:xfrm flipH="1">
            <a:off x="2071162" y="2701614"/>
            <a:ext cx="275020" cy="3914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69672" y="2701614"/>
            <a:ext cx="342004" cy="3956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420388" y="2125834"/>
            <a:ext cx="164986" cy="2260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
          <p:cNvSpPr txBox="1"/>
          <p:nvPr/>
        </p:nvSpPr>
        <p:spPr>
          <a:xfrm>
            <a:off x="401984" y="3747893"/>
            <a:ext cx="6598425" cy="369332"/>
          </a:xfrm>
          <a:prstGeom prst="rect">
            <a:avLst/>
          </a:prstGeom>
          <a:noFill/>
        </p:spPr>
        <p:txBody>
          <a:bodyPr wrap="square" rtlCol="0">
            <a:spAutoFit/>
          </a:bodyPr>
          <a:lstStyle/>
          <a:p>
            <a:pPr>
              <a:buClr>
                <a:srgbClr val="C00000"/>
              </a:buClr>
            </a:pPr>
            <a:r>
              <a:rPr lang="en-US" b="1" dirty="0">
                <a:latin typeface="Arial" charset="0"/>
              </a:rPr>
              <a:t> is finite </a:t>
            </a:r>
            <a:r>
              <a:rPr lang="en-US" b="1" i="1" dirty="0">
                <a:solidFill>
                  <a:srgbClr val="C00000"/>
                </a:solidFill>
                <a:latin typeface="Arial" charset="0"/>
              </a:rPr>
              <a:t>functionality alphabet </a:t>
            </a:r>
            <a:r>
              <a:rPr lang="en-US" b="1" dirty="0">
                <a:latin typeface="Arial" charset="0"/>
              </a:rPr>
              <a:t>given specific application</a:t>
            </a:r>
          </a:p>
        </p:txBody>
      </p:sp>
      <p:pic>
        <p:nvPicPr>
          <p:cNvPr id="24" name="Picture 23"/>
          <p:cNvPicPr>
            <a:picLocks noChangeAspect="1"/>
          </p:cNvPicPr>
          <p:nvPr/>
        </p:nvPicPr>
        <p:blipFill>
          <a:blip r:embed="rId7"/>
          <a:stretch>
            <a:fillRect/>
          </a:stretch>
        </p:blipFill>
        <p:spPr>
          <a:xfrm>
            <a:off x="66405" y="3672341"/>
            <a:ext cx="492720" cy="447098"/>
          </a:xfrm>
          <a:prstGeom prst="rect">
            <a:avLst/>
          </a:prstGeom>
        </p:spPr>
      </p:pic>
      <p:pic>
        <p:nvPicPr>
          <p:cNvPr id="25" name="Picture 24"/>
          <p:cNvPicPr>
            <a:picLocks noChangeAspect="1"/>
          </p:cNvPicPr>
          <p:nvPr/>
        </p:nvPicPr>
        <p:blipFill>
          <a:blip r:embed="rId8"/>
          <a:stretch>
            <a:fillRect/>
          </a:stretch>
        </p:blipFill>
        <p:spPr>
          <a:xfrm>
            <a:off x="156345" y="4180001"/>
            <a:ext cx="2111745" cy="330945"/>
          </a:xfrm>
          <a:prstGeom prst="rect">
            <a:avLst/>
          </a:prstGeom>
        </p:spPr>
      </p:pic>
      <p:sp>
        <p:nvSpPr>
          <p:cNvPr id="27" name="TextBox 2"/>
          <p:cNvSpPr txBox="1"/>
          <p:nvPr/>
        </p:nvSpPr>
        <p:spPr>
          <a:xfrm>
            <a:off x="2171853" y="4202176"/>
            <a:ext cx="7004193" cy="646331"/>
          </a:xfrm>
          <a:prstGeom prst="rect">
            <a:avLst/>
          </a:prstGeom>
          <a:noFill/>
        </p:spPr>
        <p:txBody>
          <a:bodyPr wrap="square" rtlCol="0">
            <a:spAutoFit/>
          </a:bodyPr>
          <a:lstStyle/>
          <a:p>
            <a:pPr>
              <a:buClr>
                <a:srgbClr val="C00000"/>
              </a:buClr>
            </a:pPr>
            <a:r>
              <a:rPr lang="en-US" b="1" dirty="0">
                <a:latin typeface="Arial" charset="0"/>
              </a:rPr>
              <a:t> is the </a:t>
            </a:r>
            <a:r>
              <a:rPr lang="en-US" b="1" i="1" dirty="0">
                <a:solidFill>
                  <a:srgbClr val="C00000"/>
                </a:solidFill>
                <a:latin typeface="Arial" charset="0"/>
              </a:rPr>
              <a:t>profiling</a:t>
            </a:r>
            <a:r>
              <a:rPr lang="en-US" b="1" dirty="0">
                <a:latin typeface="Arial" charset="0"/>
              </a:rPr>
              <a:t> function that map a task  to its </a:t>
            </a:r>
            <a:r>
              <a:rPr lang="en-US" b="1" i="1" dirty="0">
                <a:solidFill>
                  <a:srgbClr val="C00000"/>
                </a:solidFill>
                <a:latin typeface="Arial" charset="0"/>
              </a:rPr>
              <a:t>functionality requirements</a:t>
            </a:r>
            <a:r>
              <a:rPr lang="en-US" b="1" dirty="0">
                <a:latin typeface="Arial" charset="0"/>
              </a:rPr>
              <a:t> </a:t>
            </a:r>
          </a:p>
        </p:txBody>
      </p:sp>
      <p:pic>
        <p:nvPicPr>
          <p:cNvPr id="20" name="Picture 19"/>
          <p:cNvPicPr>
            <a:picLocks noChangeAspect="1"/>
          </p:cNvPicPr>
          <p:nvPr/>
        </p:nvPicPr>
        <p:blipFill>
          <a:blip r:embed="rId7"/>
          <a:stretch>
            <a:fillRect/>
          </a:stretch>
        </p:blipFill>
        <p:spPr>
          <a:xfrm>
            <a:off x="196322" y="5422410"/>
            <a:ext cx="492720" cy="447098"/>
          </a:xfrm>
          <a:prstGeom prst="rect">
            <a:avLst/>
          </a:prstGeom>
        </p:spPr>
      </p:pic>
      <p:sp>
        <p:nvSpPr>
          <p:cNvPr id="2" name="TextBox 1"/>
          <p:cNvSpPr txBox="1"/>
          <p:nvPr/>
        </p:nvSpPr>
        <p:spPr>
          <a:xfrm>
            <a:off x="559125" y="5415126"/>
            <a:ext cx="1297150" cy="461665"/>
          </a:xfrm>
          <a:prstGeom prst="rect">
            <a:avLst/>
          </a:prstGeom>
          <a:noFill/>
        </p:spPr>
        <p:txBody>
          <a:bodyPr wrap="none" rtlCol="0">
            <a:spAutoFit/>
          </a:bodyPr>
          <a:lstStyle/>
          <a:p>
            <a:r>
              <a:rPr lang="en-US" altLang="zh-CN" dirty="0"/>
              <a:t>={</a:t>
            </a:r>
            <a:r>
              <a:rPr lang="en-US" altLang="zh-CN" sz="2400" dirty="0"/>
              <a:t>0,1,2,3</a:t>
            </a:r>
            <a:r>
              <a:rPr lang="en-US" altLang="zh-CN" dirty="0"/>
              <a:t>}</a:t>
            </a:r>
            <a:endParaRPr lang="en-US" dirty="0"/>
          </a:p>
        </p:txBody>
      </p:sp>
      <p:sp>
        <p:nvSpPr>
          <p:cNvPr id="26" name="TextBox 2"/>
          <p:cNvSpPr txBox="1"/>
          <p:nvPr/>
        </p:nvSpPr>
        <p:spPr>
          <a:xfrm>
            <a:off x="156343" y="4993177"/>
            <a:ext cx="5314723" cy="400110"/>
          </a:xfrm>
          <a:prstGeom prst="rect">
            <a:avLst/>
          </a:prstGeom>
          <a:noFill/>
        </p:spPr>
        <p:txBody>
          <a:bodyPr wrap="square" rtlCol="0">
            <a:spAutoFit/>
          </a:bodyPr>
          <a:lstStyle/>
          <a:p>
            <a:pPr>
              <a:buClr>
                <a:srgbClr val="C00000"/>
              </a:buClr>
            </a:pPr>
            <a:r>
              <a:rPr lang="en-US" altLang="zh-CN" sz="2000" b="1" dirty="0">
                <a:latin typeface="Arial" charset="0"/>
                <a:ea typeface="Arial" charset="0"/>
                <a:cs typeface="Arial" charset="0"/>
              </a:rPr>
              <a:t>Example</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in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a</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numeric</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computation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task</a:t>
            </a:r>
            <a:endParaRPr lang="en-US" sz="2000" b="1" dirty="0">
              <a:latin typeface="Arial" charset="0"/>
              <a:ea typeface="Arial" charset="0"/>
              <a:cs typeface="Arial" charset="0"/>
            </a:endParaRPr>
          </a:p>
        </p:txBody>
      </p:sp>
      <p:sp>
        <p:nvSpPr>
          <p:cNvPr id="28" name="TextBox 27"/>
          <p:cNvSpPr txBox="1"/>
          <p:nvPr/>
        </p:nvSpPr>
        <p:spPr>
          <a:xfrm>
            <a:off x="193402" y="6019378"/>
            <a:ext cx="1517467" cy="369332"/>
          </a:xfrm>
          <a:prstGeom prst="rect">
            <a:avLst/>
          </a:prstGeom>
          <a:noFill/>
        </p:spPr>
        <p:txBody>
          <a:bodyPr wrap="none" rtlCol="0">
            <a:spAutoFit/>
          </a:bodyPr>
          <a:lstStyle/>
          <a:p>
            <a:r>
              <a:rPr lang="en-US" altLang="zh-CN" dirty="0"/>
              <a:t>0-&gt;</a:t>
            </a:r>
            <a:r>
              <a:rPr lang="zh-CN" altLang="en-US" dirty="0"/>
              <a:t> </a:t>
            </a:r>
            <a:r>
              <a:rPr lang="en-US" altLang="zh-CN" dirty="0"/>
              <a:t>float</a:t>
            </a:r>
            <a:r>
              <a:rPr lang="zh-CN" altLang="en-US" dirty="0"/>
              <a:t> </a:t>
            </a:r>
            <a:r>
              <a:rPr lang="en-US" altLang="zh-CN" dirty="0"/>
              <a:t>point</a:t>
            </a:r>
            <a:endParaRPr lang="en-US" dirty="0"/>
          </a:p>
        </p:txBody>
      </p:sp>
      <p:sp>
        <p:nvSpPr>
          <p:cNvPr id="29" name="TextBox 28"/>
          <p:cNvSpPr txBox="1"/>
          <p:nvPr/>
        </p:nvSpPr>
        <p:spPr>
          <a:xfrm>
            <a:off x="200126" y="6348620"/>
            <a:ext cx="1205971" cy="369332"/>
          </a:xfrm>
          <a:prstGeom prst="rect">
            <a:avLst/>
          </a:prstGeom>
          <a:noFill/>
        </p:spPr>
        <p:txBody>
          <a:bodyPr wrap="none" rtlCol="0">
            <a:spAutoFit/>
          </a:bodyPr>
          <a:lstStyle/>
          <a:p>
            <a:r>
              <a:rPr lang="en-US" altLang="zh-CN" dirty="0"/>
              <a:t>1-&gt;</a:t>
            </a:r>
            <a:r>
              <a:rPr lang="zh-CN" altLang="en-US" dirty="0"/>
              <a:t> </a:t>
            </a:r>
            <a:r>
              <a:rPr lang="en-US" altLang="zh-CN" dirty="0"/>
              <a:t>integer</a:t>
            </a:r>
            <a:endParaRPr lang="en-US" dirty="0"/>
          </a:p>
        </p:txBody>
      </p:sp>
      <p:sp>
        <p:nvSpPr>
          <p:cNvPr id="32" name="TextBox 31"/>
          <p:cNvSpPr txBox="1"/>
          <p:nvPr/>
        </p:nvSpPr>
        <p:spPr>
          <a:xfrm>
            <a:off x="1687067" y="6031007"/>
            <a:ext cx="1321196" cy="369332"/>
          </a:xfrm>
          <a:prstGeom prst="rect">
            <a:avLst/>
          </a:prstGeom>
          <a:noFill/>
        </p:spPr>
        <p:txBody>
          <a:bodyPr wrap="none" rtlCol="0">
            <a:spAutoFit/>
          </a:bodyPr>
          <a:lstStyle/>
          <a:p>
            <a:r>
              <a:rPr lang="en-US" altLang="zh-CN" dirty="0"/>
              <a:t>2-&gt;</a:t>
            </a:r>
            <a:r>
              <a:rPr lang="zh-CN" altLang="en-US" dirty="0"/>
              <a:t> </a:t>
            </a:r>
            <a:r>
              <a:rPr lang="en-US" altLang="zh-CN" dirty="0"/>
              <a:t>addition</a:t>
            </a:r>
            <a:endParaRPr lang="en-US" dirty="0"/>
          </a:p>
        </p:txBody>
      </p:sp>
      <p:sp>
        <p:nvSpPr>
          <p:cNvPr id="33" name="TextBox 32"/>
          <p:cNvSpPr txBox="1"/>
          <p:nvPr/>
        </p:nvSpPr>
        <p:spPr>
          <a:xfrm>
            <a:off x="1687067" y="6344356"/>
            <a:ext cx="1782155" cy="369332"/>
          </a:xfrm>
          <a:prstGeom prst="rect">
            <a:avLst/>
          </a:prstGeom>
          <a:noFill/>
        </p:spPr>
        <p:txBody>
          <a:bodyPr wrap="none" rtlCol="0">
            <a:spAutoFit/>
          </a:bodyPr>
          <a:lstStyle/>
          <a:p>
            <a:r>
              <a:rPr lang="en-US" altLang="zh-CN" dirty="0"/>
              <a:t>3-&gt;multiplication</a:t>
            </a:r>
            <a:endParaRPr lang="en-US" dirty="0"/>
          </a:p>
        </p:txBody>
      </p:sp>
      <p:pic>
        <p:nvPicPr>
          <p:cNvPr id="15" name="Picture 14"/>
          <p:cNvPicPr>
            <a:picLocks noChangeAspect="1"/>
          </p:cNvPicPr>
          <p:nvPr/>
        </p:nvPicPr>
        <p:blipFill>
          <a:blip r:embed="rId9"/>
          <a:stretch>
            <a:fillRect/>
          </a:stretch>
        </p:blipFill>
        <p:spPr>
          <a:xfrm>
            <a:off x="3460884" y="5737935"/>
            <a:ext cx="2359580" cy="422241"/>
          </a:xfrm>
          <a:prstGeom prst="rect">
            <a:avLst/>
          </a:prstGeom>
        </p:spPr>
      </p:pic>
      <p:sp>
        <p:nvSpPr>
          <p:cNvPr id="34" name="TextBox 33"/>
          <p:cNvSpPr txBox="1"/>
          <p:nvPr/>
        </p:nvSpPr>
        <p:spPr>
          <a:xfrm>
            <a:off x="5801230" y="5692220"/>
            <a:ext cx="2029915" cy="646331"/>
          </a:xfrm>
          <a:prstGeom prst="rect">
            <a:avLst/>
          </a:prstGeom>
          <a:noFill/>
        </p:spPr>
        <p:txBody>
          <a:bodyPr wrap="none" rtlCol="0">
            <a:spAutoFit/>
          </a:bodyPr>
          <a:lstStyle/>
          <a:p>
            <a:pPr marL="285750" indent="-285750">
              <a:buFont typeface="Symbol" charset="2"/>
              <a:buChar char="Þ"/>
            </a:pPr>
            <a:r>
              <a:rPr lang="en-US" altLang="zh-CN" dirty="0">
                <a:solidFill>
                  <a:srgbClr val="C00000"/>
                </a:solidFill>
              </a:rPr>
              <a:t>Integer</a:t>
            </a:r>
            <a:r>
              <a:rPr lang="zh-CN" altLang="en-US" dirty="0">
                <a:solidFill>
                  <a:srgbClr val="C00000"/>
                </a:solidFill>
              </a:rPr>
              <a:t> </a:t>
            </a:r>
            <a:r>
              <a:rPr lang="en-US" altLang="zh-CN" dirty="0">
                <a:solidFill>
                  <a:srgbClr val="C00000"/>
                </a:solidFill>
              </a:rPr>
              <a:t>addition</a:t>
            </a:r>
            <a:r>
              <a:rPr lang="zh-CN" altLang="en-US" dirty="0">
                <a:solidFill>
                  <a:srgbClr val="C00000"/>
                </a:solidFill>
              </a:rPr>
              <a:t> </a:t>
            </a:r>
          </a:p>
          <a:p>
            <a:r>
              <a:rPr lang="en-US" altLang="zh-CN" dirty="0">
                <a:solidFill>
                  <a:srgbClr val="C00000"/>
                </a:solidFill>
              </a:rPr>
              <a:t>&amp;</a:t>
            </a:r>
            <a:r>
              <a:rPr lang="zh-CN" altLang="en-US" dirty="0">
                <a:solidFill>
                  <a:srgbClr val="C00000"/>
                </a:solidFill>
              </a:rPr>
              <a:t> </a:t>
            </a:r>
            <a:r>
              <a:rPr lang="en-US" altLang="zh-CN" dirty="0">
                <a:solidFill>
                  <a:srgbClr val="C00000"/>
                </a:solidFill>
              </a:rPr>
              <a:t>multiplication</a:t>
            </a:r>
            <a:endParaRPr lang="en-US" dirty="0">
              <a:solidFill>
                <a:srgbClr val="C00000"/>
              </a:solidFill>
            </a:endParaRPr>
          </a:p>
        </p:txBody>
      </p:sp>
    </p:spTree>
    <p:extLst>
      <p:ext uri="{BB962C8B-B14F-4D97-AF65-F5344CB8AC3E}">
        <p14:creationId xmlns:p14="http://schemas.microsoft.com/office/powerpoint/2010/main" val="2245108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62</a:t>
            </a:fld>
            <a:endParaRPr lang="en-US"/>
          </a:p>
        </p:txBody>
      </p:sp>
      <p:sp>
        <p:nvSpPr>
          <p:cNvPr id="4" name="标题 3"/>
          <p:cNvSpPr>
            <a:spLocks noGrp="1"/>
          </p:cNvSpPr>
          <p:nvPr>
            <p:ph type="title"/>
          </p:nvPr>
        </p:nvSpPr>
        <p:spPr/>
        <p:txBody>
          <a:bodyPr/>
          <a:lstStyle/>
          <a:p>
            <a:r>
              <a:rPr lang="en-US" altLang="zh-CN" dirty="0"/>
              <a:t>Application</a:t>
            </a:r>
            <a:r>
              <a:rPr lang="zh-CN" altLang="en-US" dirty="0"/>
              <a:t> </a:t>
            </a:r>
            <a:r>
              <a:rPr lang="en-US" altLang="zh-CN" dirty="0"/>
              <a:t>graphical</a:t>
            </a:r>
            <a:r>
              <a:rPr lang="zh-CN" altLang="en-US" dirty="0"/>
              <a:t> </a:t>
            </a:r>
            <a:r>
              <a:rPr lang="en-US" altLang="zh-CN" dirty="0"/>
              <a:t>model</a:t>
            </a:r>
            <a:r>
              <a:rPr lang="zh-CN" altLang="en-US" dirty="0"/>
              <a:t> </a:t>
            </a:r>
            <a:endParaRPr lang="en-US" dirty="0"/>
          </a:p>
        </p:txBody>
      </p:sp>
      <p:graphicFrame>
        <p:nvGraphicFramePr>
          <p:cNvPr id="6" name="对象 1030"/>
          <p:cNvGraphicFramePr>
            <a:graphicFrameLocks noChangeAspect="1"/>
          </p:cNvGraphicFramePr>
          <p:nvPr>
            <p:extLst/>
          </p:nvPr>
        </p:nvGraphicFramePr>
        <p:xfrm>
          <a:off x="679245" y="2302020"/>
          <a:ext cx="4791822" cy="536649"/>
        </p:xfrm>
        <a:graphic>
          <a:graphicData uri="http://schemas.openxmlformats.org/presentationml/2006/ole">
            <mc:AlternateContent xmlns:mc="http://schemas.openxmlformats.org/markup-compatibility/2006">
              <mc:Choice xmlns:v="urn:schemas-microsoft-com:vml" Requires="v">
                <p:oleObj spid="_x0000_s27746" name="CorelDRAW" r:id="rId4" imgW="8405294" imgH="940937" progId="CorelDraw.Graphic.17">
                  <p:embed/>
                </p:oleObj>
              </mc:Choice>
              <mc:Fallback>
                <p:oleObj name="CorelDRAW" r:id="rId4" imgW="8405294" imgH="940937" progId="CorelDraw.Graphic.17">
                  <p:embed/>
                  <p:pic>
                    <p:nvPicPr>
                      <p:cNvPr id="6" name="对象 1030"/>
                      <p:cNvPicPr/>
                      <p:nvPr/>
                    </p:nvPicPr>
                    <p:blipFill>
                      <a:blip r:embed="rId5"/>
                      <a:stretch>
                        <a:fillRect/>
                      </a:stretch>
                    </p:blipFill>
                    <p:spPr>
                      <a:xfrm>
                        <a:off x="679245" y="2302020"/>
                        <a:ext cx="4791822" cy="536649"/>
                      </a:xfrm>
                      <a:prstGeom prst="rect">
                        <a:avLst/>
                      </a:prstGeom>
                    </p:spPr>
                  </p:pic>
                </p:oleObj>
              </mc:Fallback>
            </mc:AlternateContent>
          </a:graphicData>
        </a:graphic>
      </p:graphicFrame>
      <p:sp>
        <p:nvSpPr>
          <p:cNvPr id="7" name="TextBox 6"/>
          <p:cNvSpPr txBox="1"/>
          <p:nvPr/>
        </p:nvSpPr>
        <p:spPr>
          <a:xfrm>
            <a:off x="305925" y="1114442"/>
            <a:ext cx="8523548"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An application </a:t>
            </a:r>
            <a:r>
              <a:rPr lang="en-US" sz="2400" dirty="0"/>
              <a:t>is profiled as a </a:t>
            </a:r>
            <a:r>
              <a:rPr lang="en-US" sz="2400" i="1" dirty="0">
                <a:solidFill>
                  <a:srgbClr val="C00000"/>
                </a:solidFill>
              </a:rPr>
              <a:t>dynamic directed graph</a:t>
            </a:r>
          </a:p>
        </p:txBody>
      </p:sp>
      <p:sp>
        <p:nvSpPr>
          <p:cNvPr id="8" name="TextBox 2"/>
          <p:cNvSpPr txBox="1"/>
          <p:nvPr/>
        </p:nvSpPr>
        <p:spPr>
          <a:xfrm>
            <a:off x="1289236" y="3069247"/>
            <a:ext cx="2797466"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Task</a:t>
            </a:r>
          </a:p>
        </p:txBody>
      </p:sp>
      <p:sp>
        <p:nvSpPr>
          <p:cNvPr id="9" name="TextBox 2"/>
          <p:cNvSpPr txBox="1"/>
          <p:nvPr/>
        </p:nvSpPr>
        <p:spPr>
          <a:xfrm>
            <a:off x="2071162" y="1781667"/>
            <a:ext cx="4381237"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Data/Sync dependency</a:t>
            </a:r>
          </a:p>
        </p:txBody>
      </p:sp>
      <p:sp>
        <p:nvSpPr>
          <p:cNvPr id="10" name="TextBox 2"/>
          <p:cNvSpPr txBox="1"/>
          <p:nvPr/>
        </p:nvSpPr>
        <p:spPr>
          <a:xfrm>
            <a:off x="3812479" y="3053054"/>
            <a:ext cx="3022094" cy="369332"/>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Profiling system</a:t>
            </a:r>
          </a:p>
        </p:txBody>
      </p:sp>
      <p:pic>
        <p:nvPicPr>
          <p:cNvPr id="11" name="图片 1032"/>
          <p:cNvPicPr>
            <a:picLocks noChangeAspect="1"/>
          </p:cNvPicPr>
          <p:nvPr/>
        </p:nvPicPr>
        <p:blipFill>
          <a:blip r:embed="rId6"/>
          <a:stretch>
            <a:fillRect/>
          </a:stretch>
        </p:blipFill>
        <p:spPr>
          <a:xfrm>
            <a:off x="6761902" y="1511882"/>
            <a:ext cx="1879263" cy="2125555"/>
          </a:xfrm>
          <a:prstGeom prst="rect">
            <a:avLst/>
          </a:prstGeom>
        </p:spPr>
      </p:pic>
      <p:sp>
        <p:nvSpPr>
          <p:cNvPr id="12" name="圆角矩形 1034"/>
          <p:cNvSpPr/>
          <p:nvPr/>
        </p:nvSpPr>
        <p:spPr>
          <a:xfrm>
            <a:off x="6696626" y="1628240"/>
            <a:ext cx="1879263" cy="197494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p:cNvCxnSpPr/>
          <p:nvPr/>
        </p:nvCxnSpPr>
        <p:spPr>
          <a:xfrm flipH="1">
            <a:off x="2071162" y="2701614"/>
            <a:ext cx="275020" cy="3914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69672" y="2701614"/>
            <a:ext cx="342004" cy="3956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420388" y="2125834"/>
            <a:ext cx="164986" cy="2260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
          <p:cNvSpPr txBox="1"/>
          <p:nvPr/>
        </p:nvSpPr>
        <p:spPr>
          <a:xfrm>
            <a:off x="401984" y="3747893"/>
            <a:ext cx="6598425" cy="369332"/>
          </a:xfrm>
          <a:prstGeom prst="rect">
            <a:avLst/>
          </a:prstGeom>
          <a:noFill/>
        </p:spPr>
        <p:txBody>
          <a:bodyPr wrap="square" rtlCol="0">
            <a:spAutoFit/>
          </a:bodyPr>
          <a:lstStyle/>
          <a:p>
            <a:pPr>
              <a:buClr>
                <a:srgbClr val="C00000"/>
              </a:buClr>
            </a:pPr>
            <a:r>
              <a:rPr lang="en-US" b="1" dirty="0">
                <a:latin typeface="Arial" charset="0"/>
              </a:rPr>
              <a:t> is finite </a:t>
            </a:r>
            <a:r>
              <a:rPr lang="en-US" b="1" i="1" dirty="0">
                <a:solidFill>
                  <a:srgbClr val="C00000"/>
                </a:solidFill>
                <a:latin typeface="Arial" charset="0"/>
              </a:rPr>
              <a:t>functionality alphabet </a:t>
            </a:r>
            <a:r>
              <a:rPr lang="en-US" b="1" dirty="0">
                <a:latin typeface="Arial" charset="0"/>
              </a:rPr>
              <a:t>given specific application</a:t>
            </a:r>
          </a:p>
        </p:txBody>
      </p:sp>
      <p:pic>
        <p:nvPicPr>
          <p:cNvPr id="24" name="Picture 23"/>
          <p:cNvPicPr>
            <a:picLocks noChangeAspect="1"/>
          </p:cNvPicPr>
          <p:nvPr/>
        </p:nvPicPr>
        <p:blipFill>
          <a:blip r:embed="rId7"/>
          <a:stretch>
            <a:fillRect/>
          </a:stretch>
        </p:blipFill>
        <p:spPr>
          <a:xfrm>
            <a:off x="66405" y="3672341"/>
            <a:ext cx="492720" cy="447098"/>
          </a:xfrm>
          <a:prstGeom prst="rect">
            <a:avLst/>
          </a:prstGeom>
        </p:spPr>
      </p:pic>
      <p:pic>
        <p:nvPicPr>
          <p:cNvPr id="25" name="Picture 24"/>
          <p:cNvPicPr>
            <a:picLocks noChangeAspect="1"/>
          </p:cNvPicPr>
          <p:nvPr/>
        </p:nvPicPr>
        <p:blipFill>
          <a:blip r:embed="rId8"/>
          <a:stretch>
            <a:fillRect/>
          </a:stretch>
        </p:blipFill>
        <p:spPr>
          <a:xfrm>
            <a:off x="156345" y="4180001"/>
            <a:ext cx="2111745" cy="330945"/>
          </a:xfrm>
          <a:prstGeom prst="rect">
            <a:avLst/>
          </a:prstGeom>
        </p:spPr>
      </p:pic>
      <p:sp>
        <p:nvSpPr>
          <p:cNvPr id="27" name="TextBox 2"/>
          <p:cNvSpPr txBox="1"/>
          <p:nvPr/>
        </p:nvSpPr>
        <p:spPr>
          <a:xfrm>
            <a:off x="2171853" y="4202176"/>
            <a:ext cx="7004193" cy="646331"/>
          </a:xfrm>
          <a:prstGeom prst="rect">
            <a:avLst/>
          </a:prstGeom>
          <a:noFill/>
        </p:spPr>
        <p:txBody>
          <a:bodyPr wrap="square" rtlCol="0">
            <a:spAutoFit/>
          </a:bodyPr>
          <a:lstStyle/>
          <a:p>
            <a:pPr>
              <a:buClr>
                <a:srgbClr val="C00000"/>
              </a:buClr>
            </a:pPr>
            <a:r>
              <a:rPr lang="en-US" b="1" dirty="0">
                <a:latin typeface="Arial" charset="0"/>
              </a:rPr>
              <a:t> is the </a:t>
            </a:r>
            <a:r>
              <a:rPr lang="en-US" b="1" i="1" dirty="0">
                <a:solidFill>
                  <a:srgbClr val="C00000"/>
                </a:solidFill>
                <a:latin typeface="Arial" charset="0"/>
              </a:rPr>
              <a:t>profiling</a:t>
            </a:r>
            <a:r>
              <a:rPr lang="en-US" b="1" dirty="0">
                <a:latin typeface="Arial" charset="0"/>
              </a:rPr>
              <a:t> function that map a task  to its </a:t>
            </a:r>
            <a:r>
              <a:rPr lang="en-US" b="1" i="1" dirty="0">
                <a:solidFill>
                  <a:srgbClr val="C00000"/>
                </a:solidFill>
                <a:latin typeface="Arial" charset="0"/>
              </a:rPr>
              <a:t>functionality requirements</a:t>
            </a:r>
            <a:r>
              <a:rPr lang="en-US" b="1" dirty="0">
                <a:latin typeface="Arial" charset="0"/>
              </a:rPr>
              <a:t> </a:t>
            </a:r>
          </a:p>
        </p:txBody>
      </p:sp>
      <p:pic>
        <p:nvPicPr>
          <p:cNvPr id="20" name="Picture 19"/>
          <p:cNvPicPr>
            <a:picLocks noChangeAspect="1"/>
          </p:cNvPicPr>
          <p:nvPr/>
        </p:nvPicPr>
        <p:blipFill>
          <a:blip r:embed="rId7"/>
          <a:stretch>
            <a:fillRect/>
          </a:stretch>
        </p:blipFill>
        <p:spPr>
          <a:xfrm>
            <a:off x="196322" y="5422410"/>
            <a:ext cx="492720" cy="447098"/>
          </a:xfrm>
          <a:prstGeom prst="rect">
            <a:avLst/>
          </a:prstGeom>
        </p:spPr>
      </p:pic>
      <p:sp>
        <p:nvSpPr>
          <p:cNvPr id="2" name="TextBox 1"/>
          <p:cNvSpPr txBox="1"/>
          <p:nvPr/>
        </p:nvSpPr>
        <p:spPr>
          <a:xfrm>
            <a:off x="559125" y="5415126"/>
            <a:ext cx="1297150" cy="461665"/>
          </a:xfrm>
          <a:prstGeom prst="rect">
            <a:avLst/>
          </a:prstGeom>
          <a:noFill/>
        </p:spPr>
        <p:txBody>
          <a:bodyPr wrap="none" rtlCol="0">
            <a:spAutoFit/>
          </a:bodyPr>
          <a:lstStyle/>
          <a:p>
            <a:r>
              <a:rPr lang="en-US" altLang="zh-CN" dirty="0"/>
              <a:t>={</a:t>
            </a:r>
            <a:r>
              <a:rPr lang="en-US" altLang="zh-CN" sz="2400" dirty="0"/>
              <a:t>0,1,2,3</a:t>
            </a:r>
            <a:r>
              <a:rPr lang="en-US" altLang="zh-CN" dirty="0"/>
              <a:t>}</a:t>
            </a:r>
            <a:endParaRPr lang="en-US" dirty="0"/>
          </a:p>
        </p:txBody>
      </p:sp>
      <p:sp>
        <p:nvSpPr>
          <p:cNvPr id="26" name="TextBox 2"/>
          <p:cNvSpPr txBox="1"/>
          <p:nvPr/>
        </p:nvSpPr>
        <p:spPr>
          <a:xfrm>
            <a:off x="156343" y="4993177"/>
            <a:ext cx="5314723" cy="400110"/>
          </a:xfrm>
          <a:prstGeom prst="rect">
            <a:avLst/>
          </a:prstGeom>
          <a:noFill/>
        </p:spPr>
        <p:txBody>
          <a:bodyPr wrap="square" rtlCol="0">
            <a:spAutoFit/>
          </a:bodyPr>
          <a:lstStyle/>
          <a:p>
            <a:pPr>
              <a:buClr>
                <a:srgbClr val="C00000"/>
              </a:buClr>
            </a:pPr>
            <a:r>
              <a:rPr lang="en-US" altLang="zh-CN" sz="2000" b="1" dirty="0">
                <a:latin typeface="Arial" charset="0"/>
                <a:ea typeface="Arial" charset="0"/>
                <a:cs typeface="Arial" charset="0"/>
              </a:rPr>
              <a:t>Example</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in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a</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numeric</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computation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task</a:t>
            </a:r>
            <a:endParaRPr lang="en-US" sz="2000" b="1" dirty="0">
              <a:latin typeface="Arial" charset="0"/>
              <a:ea typeface="Arial" charset="0"/>
              <a:cs typeface="Arial" charset="0"/>
            </a:endParaRPr>
          </a:p>
        </p:txBody>
      </p:sp>
      <p:sp>
        <p:nvSpPr>
          <p:cNvPr id="28" name="TextBox 27"/>
          <p:cNvSpPr txBox="1"/>
          <p:nvPr/>
        </p:nvSpPr>
        <p:spPr>
          <a:xfrm>
            <a:off x="193402" y="6019378"/>
            <a:ext cx="1517467" cy="369332"/>
          </a:xfrm>
          <a:prstGeom prst="rect">
            <a:avLst/>
          </a:prstGeom>
          <a:noFill/>
        </p:spPr>
        <p:txBody>
          <a:bodyPr wrap="none" rtlCol="0">
            <a:spAutoFit/>
          </a:bodyPr>
          <a:lstStyle/>
          <a:p>
            <a:r>
              <a:rPr lang="en-US" altLang="zh-CN" dirty="0"/>
              <a:t>0-&gt;</a:t>
            </a:r>
            <a:r>
              <a:rPr lang="zh-CN" altLang="en-US" dirty="0"/>
              <a:t> </a:t>
            </a:r>
            <a:r>
              <a:rPr lang="en-US" altLang="zh-CN" dirty="0"/>
              <a:t>float</a:t>
            </a:r>
            <a:r>
              <a:rPr lang="zh-CN" altLang="en-US" dirty="0"/>
              <a:t> </a:t>
            </a:r>
            <a:r>
              <a:rPr lang="en-US" altLang="zh-CN" dirty="0"/>
              <a:t>point</a:t>
            </a:r>
            <a:endParaRPr lang="en-US" dirty="0"/>
          </a:p>
        </p:txBody>
      </p:sp>
      <p:sp>
        <p:nvSpPr>
          <p:cNvPr id="29" name="TextBox 28"/>
          <p:cNvSpPr txBox="1"/>
          <p:nvPr/>
        </p:nvSpPr>
        <p:spPr>
          <a:xfrm>
            <a:off x="200126" y="6348620"/>
            <a:ext cx="1205971" cy="369332"/>
          </a:xfrm>
          <a:prstGeom prst="rect">
            <a:avLst/>
          </a:prstGeom>
          <a:noFill/>
        </p:spPr>
        <p:txBody>
          <a:bodyPr wrap="none" rtlCol="0">
            <a:spAutoFit/>
          </a:bodyPr>
          <a:lstStyle/>
          <a:p>
            <a:r>
              <a:rPr lang="en-US" altLang="zh-CN" dirty="0"/>
              <a:t>1-&gt;</a:t>
            </a:r>
            <a:r>
              <a:rPr lang="zh-CN" altLang="en-US" dirty="0"/>
              <a:t> </a:t>
            </a:r>
            <a:r>
              <a:rPr lang="en-US" altLang="zh-CN" dirty="0"/>
              <a:t>integer</a:t>
            </a:r>
            <a:endParaRPr lang="en-US" dirty="0"/>
          </a:p>
        </p:txBody>
      </p:sp>
      <p:sp>
        <p:nvSpPr>
          <p:cNvPr id="32" name="TextBox 31"/>
          <p:cNvSpPr txBox="1"/>
          <p:nvPr/>
        </p:nvSpPr>
        <p:spPr>
          <a:xfrm>
            <a:off x="1687067" y="6031007"/>
            <a:ext cx="1321196" cy="369332"/>
          </a:xfrm>
          <a:prstGeom prst="rect">
            <a:avLst/>
          </a:prstGeom>
          <a:noFill/>
        </p:spPr>
        <p:txBody>
          <a:bodyPr wrap="none" rtlCol="0">
            <a:spAutoFit/>
          </a:bodyPr>
          <a:lstStyle/>
          <a:p>
            <a:r>
              <a:rPr lang="en-US" altLang="zh-CN" dirty="0"/>
              <a:t>2-&gt;</a:t>
            </a:r>
            <a:r>
              <a:rPr lang="zh-CN" altLang="en-US" dirty="0"/>
              <a:t> </a:t>
            </a:r>
            <a:r>
              <a:rPr lang="en-US" altLang="zh-CN" dirty="0"/>
              <a:t>addition</a:t>
            </a:r>
            <a:endParaRPr lang="en-US" dirty="0"/>
          </a:p>
        </p:txBody>
      </p:sp>
      <p:sp>
        <p:nvSpPr>
          <p:cNvPr id="33" name="TextBox 32"/>
          <p:cNvSpPr txBox="1"/>
          <p:nvPr/>
        </p:nvSpPr>
        <p:spPr>
          <a:xfrm>
            <a:off x="1687067" y="6344356"/>
            <a:ext cx="1782155" cy="369332"/>
          </a:xfrm>
          <a:prstGeom prst="rect">
            <a:avLst/>
          </a:prstGeom>
          <a:noFill/>
        </p:spPr>
        <p:txBody>
          <a:bodyPr wrap="none" rtlCol="0">
            <a:spAutoFit/>
          </a:bodyPr>
          <a:lstStyle/>
          <a:p>
            <a:r>
              <a:rPr lang="en-US" altLang="zh-CN" dirty="0"/>
              <a:t>3-&gt;multiplication</a:t>
            </a:r>
            <a:endParaRPr lang="en-US" dirty="0"/>
          </a:p>
        </p:txBody>
      </p:sp>
      <p:sp>
        <p:nvSpPr>
          <p:cNvPr id="38" name="TextBox 2"/>
          <p:cNvSpPr txBox="1"/>
          <p:nvPr/>
        </p:nvSpPr>
        <p:spPr>
          <a:xfrm>
            <a:off x="5323526" y="5393287"/>
            <a:ext cx="3199580" cy="1200329"/>
          </a:xfrm>
          <a:prstGeom prst="rect">
            <a:avLst/>
          </a:prstGeom>
          <a:noFill/>
        </p:spPr>
        <p:txBody>
          <a:bodyPr wrap="square" rtlCol="0">
            <a:spAutoFit/>
          </a:bodyPr>
          <a:lstStyle/>
          <a:p>
            <a:pPr>
              <a:buClr>
                <a:srgbClr val="C00000"/>
              </a:buClr>
            </a:pPr>
            <a:r>
              <a:rPr lang="en-US" b="1" dirty="0">
                <a:latin typeface="Arial" charset="0"/>
              </a:rPr>
              <a:t>Same function can be defined to profile the </a:t>
            </a:r>
            <a:r>
              <a:rPr lang="en-US" b="1" i="1" dirty="0">
                <a:solidFill>
                  <a:srgbClr val="C00000"/>
                </a:solidFill>
                <a:latin typeface="Arial" charset="0"/>
              </a:rPr>
              <a:t>capability</a:t>
            </a:r>
            <a:r>
              <a:rPr lang="en-US" b="1" dirty="0">
                <a:latin typeface="Arial" charset="0"/>
              </a:rPr>
              <a:t> of a functional unit in G(t) !</a:t>
            </a:r>
          </a:p>
        </p:txBody>
      </p:sp>
      <p:sp>
        <p:nvSpPr>
          <p:cNvPr id="17" name="Rounded Rectangle 16"/>
          <p:cNvSpPr/>
          <p:nvPr/>
        </p:nvSpPr>
        <p:spPr>
          <a:xfrm>
            <a:off x="5216748" y="5393286"/>
            <a:ext cx="2958697" cy="120032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3917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63</a:t>
            </a:fld>
            <a:endParaRPr lang="en-US"/>
          </a:p>
        </p:txBody>
      </p:sp>
      <p:sp>
        <p:nvSpPr>
          <p:cNvPr id="4" name="标题 3"/>
          <p:cNvSpPr>
            <a:spLocks noGrp="1"/>
          </p:cNvSpPr>
          <p:nvPr>
            <p:ph type="title"/>
          </p:nvPr>
        </p:nvSpPr>
        <p:spPr>
          <a:xfrm>
            <a:off x="447674" y="0"/>
            <a:ext cx="8444043" cy="908882"/>
          </a:xfrm>
        </p:spPr>
        <p:txBody>
          <a:bodyPr>
            <a:normAutofit/>
          </a:bodyPr>
          <a:lstStyle/>
          <a:p>
            <a:r>
              <a:rPr lang="en-US" altLang="zh-CN" dirty="0"/>
              <a:t>Model</a:t>
            </a:r>
            <a:r>
              <a:rPr lang="zh-CN" altLang="en-US" dirty="0"/>
              <a:t> </a:t>
            </a:r>
            <a:r>
              <a:rPr lang="en-US" altLang="zh-CN" dirty="0"/>
              <a:t>interplays:</a:t>
            </a:r>
            <a:r>
              <a:rPr lang="zh-CN" altLang="en-US" dirty="0"/>
              <a:t> </a:t>
            </a:r>
            <a:r>
              <a:rPr lang="en-US" altLang="zh-CN" dirty="0"/>
              <a:t>Compatible</a:t>
            </a:r>
            <a:r>
              <a:rPr lang="zh-CN" altLang="en-US" dirty="0"/>
              <a:t> </a:t>
            </a:r>
            <a:r>
              <a:rPr lang="en-US" altLang="zh-CN" dirty="0"/>
              <a:t>partition</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68170" y="1170426"/>
                <a:ext cx="8523548"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a:t>
                </a:r>
                <a:r>
                  <a:rPr lang="en-US" altLang="zh-CN" sz="2400" b="1" dirty="0"/>
                  <a:t>n</a:t>
                </a:r>
                <a:r>
                  <a:rPr lang="en-US" sz="2400" b="1" dirty="0"/>
                  <a:t> application partition </a:t>
                </a:r>
                <a14:m>
                  <m:oMath xmlns:m="http://schemas.openxmlformats.org/officeDocument/2006/math">
                    <m:r>
                      <a:rPr lang="en-US" sz="2400" b="1" i="1">
                        <a:latin typeface="Cambria Math" panose="02040503050406030204" pitchFamily="18" charset="0"/>
                        <a:ea typeface="Cambria Math" panose="02040503050406030204" pitchFamily="18" charset="0"/>
                      </a:rPr>
                      <m:t>𝝅</m:t>
                    </m:r>
                    <m:r>
                      <a:rPr lang="en-US" sz="2400" b="1" i="1">
                        <a:latin typeface="Cambria Math" panose="02040503050406030204" pitchFamily="18" charset="0"/>
                        <a:ea typeface="Cambria Math" panose="02040503050406030204" pitchFamily="18" charset="0"/>
                      </a:rPr>
                      <m:t> </m:t>
                    </m:r>
                  </m:oMath>
                </a14:m>
                <a:r>
                  <a:rPr lang="en-US" sz="2400" dirty="0"/>
                  <a:t>is </a:t>
                </a:r>
                <a:r>
                  <a:rPr lang="en-US" sz="2400" b="1" i="1" dirty="0">
                    <a:solidFill>
                      <a:srgbClr val="C00000"/>
                    </a:solidFill>
                  </a:rPr>
                  <a:t>compatible</a:t>
                </a:r>
                <a:r>
                  <a:rPr lang="en-US" sz="2400" dirty="0"/>
                  <a:t> if for every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𝜋</m:t>
                        </m:r>
                      </m:e>
                      <m:sub>
                        <m:r>
                          <a:rPr lang="en-US" altLang="zh-CN" sz="2400" i="1">
                            <a:latin typeface="Cambria Math" panose="02040503050406030204" pitchFamily="18" charset="0"/>
                            <a:ea typeface="Cambria Math" panose="02040503050406030204" pitchFamily="18" charset="0"/>
                          </a:rPr>
                          <m:t>𝑘</m:t>
                        </m:r>
                      </m:sub>
                    </m:sSub>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𝜋</m:t>
                    </m:r>
                  </m:oMath>
                </a14:m>
                <a:r>
                  <a:rPr lang="en-US" sz="2400" i="1" dirty="0">
                    <a:solidFill>
                      <a:srgbClr val="C00000"/>
                    </a:solidFill>
                  </a:rPr>
                  <a:t>, </a:t>
                </a:r>
                <a:r>
                  <a:rPr lang="en-US" sz="2400" i="1" dirty="0"/>
                  <a:t>there exists a circuit component </a:t>
                </a:r>
                <a:r>
                  <a:rPr lang="en-US" sz="2400" i="1" dirty="0" err="1"/>
                  <a:t>T</a:t>
                </a:r>
                <a:r>
                  <a:rPr lang="en-US" sz="2400" i="1" baseline="-25000" dirty="0" err="1"/>
                  <a:t>k</a:t>
                </a:r>
                <a:r>
                  <a:rPr lang="en-US" sz="2400" i="1" dirty="0"/>
                  <a:t> that satisfies</a:t>
                </a:r>
                <a:endParaRPr lang="en-US" sz="2400" i="1" dirty="0">
                  <a:solidFill>
                    <a:srgbClr val="C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8170" y="1170426"/>
                <a:ext cx="8523548" cy="830997"/>
              </a:xfrm>
              <a:prstGeom prst="rect">
                <a:avLst/>
              </a:prstGeom>
              <a:blipFill rotWithShape="0">
                <a:blip r:embed="rId3"/>
                <a:stretch>
                  <a:fillRect l="-929" t="-58088" b="-28676"/>
                </a:stretch>
              </a:blipFill>
            </p:spPr>
            <p:txBody>
              <a:bodyPr/>
              <a:lstStyle/>
              <a:p>
                <a:r>
                  <a:rPr lang="en-US">
                    <a:noFill/>
                  </a:rPr>
                  <a:t> </a:t>
                </a:r>
              </a:p>
            </p:txBody>
          </p:sp>
        </mc:Fallback>
      </mc:AlternateContent>
      <p:pic>
        <p:nvPicPr>
          <p:cNvPr id="30" name="图片 1036"/>
          <p:cNvPicPr>
            <a:picLocks noChangeAspect="1"/>
          </p:cNvPicPr>
          <p:nvPr/>
        </p:nvPicPr>
        <p:blipFill>
          <a:blip r:embed="rId4"/>
          <a:stretch>
            <a:fillRect/>
          </a:stretch>
        </p:blipFill>
        <p:spPr>
          <a:xfrm>
            <a:off x="2194573" y="2001423"/>
            <a:ext cx="4036627" cy="2026551"/>
          </a:xfrm>
          <a:prstGeom prst="rect">
            <a:avLst/>
          </a:prstGeom>
        </p:spPr>
      </p:pic>
      <p:sp>
        <p:nvSpPr>
          <p:cNvPr id="34" name="TextBox 33"/>
          <p:cNvSpPr txBox="1"/>
          <p:nvPr/>
        </p:nvSpPr>
        <p:spPr>
          <a:xfrm>
            <a:off x="442667" y="3918240"/>
            <a:ext cx="8523548"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 </a:t>
            </a:r>
            <a:r>
              <a:rPr lang="zh-CN" altLang="en-US" sz="2400" b="1" dirty="0"/>
              <a:t> </a:t>
            </a:r>
            <a:r>
              <a:rPr lang="en-US" altLang="zh-CN" sz="2400" b="1" i="1" dirty="0">
                <a:solidFill>
                  <a:srgbClr val="C00000"/>
                </a:solidFill>
              </a:rPr>
              <a:t>l-relaxed</a:t>
            </a:r>
            <a:r>
              <a:rPr lang="zh-CN" altLang="en-US" sz="2400" b="1" dirty="0"/>
              <a:t> </a:t>
            </a:r>
            <a:r>
              <a:rPr lang="en-US" altLang="zh-CN" sz="2400" b="1" dirty="0"/>
              <a:t>circuit</a:t>
            </a:r>
            <a:r>
              <a:rPr lang="zh-CN" altLang="en-US" sz="2400" b="1" dirty="0"/>
              <a:t> </a:t>
            </a:r>
            <a:r>
              <a:rPr lang="en-US" altLang="zh-CN" sz="2400" b="1" dirty="0"/>
              <a:t>component</a:t>
            </a:r>
            <a:r>
              <a:rPr lang="zh-CN" altLang="en-US" sz="2400" b="1" dirty="0"/>
              <a:t> </a:t>
            </a:r>
            <a:r>
              <a:rPr lang="en-US" altLang="zh-CN" sz="2400" b="1" dirty="0"/>
              <a:t>is</a:t>
            </a:r>
            <a:r>
              <a:rPr lang="zh-CN" altLang="en-US" sz="2400" b="1" dirty="0"/>
              <a:t> </a:t>
            </a:r>
            <a:r>
              <a:rPr lang="en-US" altLang="zh-CN" sz="2400" b="1" dirty="0"/>
              <a:t>a</a:t>
            </a:r>
            <a:r>
              <a:rPr lang="zh-CN" altLang="en-US" sz="2400" b="1" dirty="0"/>
              <a:t> </a:t>
            </a:r>
            <a:r>
              <a:rPr lang="en-US" altLang="zh-CN" sz="2400" b="1" dirty="0"/>
              <a:t>subset</a:t>
            </a:r>
            <a:r>
              <a:rPr lang="zh-CN" altLang="en-US" sz="2400" b="1" dirty="0"/>
              <a:t> </a:t>
            </a:r>
            <a:r>
              <a:rPr lang="en-US" altLang="zh-CN" sz="2400" b="1" dirty="0"/>
              <a:t>of</a:t>
            </a:r>
            <a:r>
              <a:rPr lang="zh-CN" altLang="en-US" sz="2400" b="1" dirty="0"/>
              <a:t> </a:t>
            </a:r>
            <a:r>
              <a:rPr lang="en-US" altLang="zh-CN" sz="2400" b="1" dirty="0"/>
              <a:t>nodes</a:t>
            </a:r>
            <a:r>
              <a:rPr lang="zh-CN" altLang="en-US" sz="2400" b="1" dirty="0"/>
              <a:t> </a:t>
            </a:r>
            <a:r>
              <a:rPr lang="en-US" altLang="zh-CN" sz="2400" b="1" dirty="0"/>
              <a:t>in</a:t>
            </a:r>
            <a:r>
              <a:rPr lang="zh-CN" altLang="en-US" sz="2400" b="1" dirty="0"/>
              <a:t> </a:t>
            </a:r>
            <a:r>
              <a:rPr lang="en-US" altLang="zh-CN" sz="2400" b="1" dirty="0"/>
              <a:t>N(t)</a:t>
            </a:r>
            <a:r>
              <a:rPr lang="zh-CN" altLang="en-US" sz="2400" b="1" dirty="0"/>
              <a:t> </a:t>
            </a:r>
            <a:r>
              <a:rPr lang="en-US" altLang="zh-CN" sz="2400" b="1" dirty="0"/>
              <a:t>that</a:t>
            </a:r>
            <a:r>
              <a:rPr lang="zh-CN" altLang="en-US" sz="2400" b="1" dirty="0"/>
              <a:t> </a:t>
            </a:r>
            <a:r>
              <a:rPr lang="en-US" altLang="zh-CN" sz="2400" b="1" dirty="0"/>
              <a:t>allows</a:t>
            </a:r>
            <a:r>
              <a:rPr lang="zh-CN" altLang="en-US" sz="2400" b="1" dirty="0"/>
              <a:t> </a:t>
            </a:r>
            <a:r>
              <a:rPr lang="en-US" altLang="zh-CN" sz="2400" b="1" dirty="0"/>
              <a:t>at</a:t>
            </a:r>
            <a:r>
              <a:rPr lang="zh-CN" altLang="en-US" sz="2400" b="1" dirty="0"/>
              <a:t> </a:t>
            </a:r>
            <a:r>
              <a:rPr lang="en-US" altLang="zh-CN" sz="2400" b="1" dirty="0"/>
              <a:t>most</a:t>
            </a:r>
            <a:r>
              <a:rPr lang="zh-CN" altLang="en-US" sz="2400" b="1" dirty="0"/>
              <a:t> </a:t>
            </a:r>
            <a:r>
              <a:rPr lang="en-US" altLang="zh-CN" sz="2400" b="1" i="1" dirty="0">
                <a:solidFill>
                  <a:srgbClr val="C00000"/>
                </a:solidFill>
              </a:rPr>
              <a:t>l</a:t>
            </a:r>
            <a:r>
              <a:rPr lang="zh-CN" altLang="en-US" sz="2400" b="1" i="1" dirty="0">
                <a:solidFill>
                  <a:srgbClr val="C00000"/>
                </a:solidFill>
              </a:rPr>
              <a:t> </a:t>
            </a:r>
            <a:r>
              <a:rPr lang="en-US" altLang="zh-CN" sz="2400" b="1" i="1" dirty="0">
                <a:solidFill>
                  <a:srgbClr val="C00000"/>
                </a:solidFill>
              </a:rPr>
              <a:t>non-circuit-switching</a:t>
            </a:r>
            <a:r>
              <a:rPr lang="zh-CN" altLang="en-US" sz="2400" b="1" i="1" dirty="0">
                <a:solidFill>
                  <a:srgbClr val="C00000"/>
                </a:solidFill>
              </a:rPr>
              <a:t> </a:t>
            </a:r>
            <a:r>
              <a:rPr lang="en-US" altLang="zh-CN" sz="2400" b="1" i="1" dirty="0">
                <a:solidFill>
                  <a:srgbClr val="C00000"/>
                </a:solidFill>
              </a:rPr>
              <a:t>paths</a:t>
            </a:r>
            <a:r>
              <a:rPr lang="zh-CN" altLang="en-US" sz="2400" b="1" i="1" dirty="0">
                <a:solidFill>
                  <a:srgbClr val="C00000"/>
                </a:solidFill>
              </a:rPr>
              <a:t> </a:t>
            </a:r>
            <a:r>
              <a:rPr lang="en-US" altLang="zh-CN" sz="2400" b="1" i="1" dirty="0">
                <a:solidFill>
                  <a:srgbClr val="C00000"/>
                </a:solidFill>
              </a:rPr>
              <a:t>.</a:t>
            </a:r>
            <a:endParaRPr lang="en-US" sz="2400" i="1" dirty="0">
              <a:solidFill>
                <a:srgbClr val="C00000"/>
              </a:solidFill>
            </a:endParaRPr>
          </a:p>
        </p:txBody>
      </p:sp>
      <mc:AlternateContent xmlns:mc="http://schemas.openxmlformats.org/markup-compatibility/2006" xmlns:a14="http://schemas.microsoft.com/office/drawing/2010/main">
        <mc:Choice Requires="a14">
          <p:sp>
            <p:nvSpPr>
              <p:cNvPr id="36" name="TextBox 35"/>
              <p:cNvSpPr txBox="1"/>
              <p:nvPr/>
            </p:nvSpPr>
            <p:spPr>
              <a:xfrm>
                <a:off x="368170" y="5137295"/>
                <a:ext cx="8523548" cy="1200329"/>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A</a:t>
                </a:r>
                <a:r>
                  <a:rPr lang="en-US" altLang="zh-CN" sz="2400" b="1" dirty="0"/>
                  <a:t>n</a:t>
                </a:r>
                <a:r>
                  <a:rPr lang="en-US" sz="2400" b="1" dirty="0"/>
                  <a:t> application partition </a:t>
                </a:r>
                <a14:m>
                  <m:oMath xmlns:m="http://schemas.openxmlformats.org/officeDocument/2006/math">
                    <m:r>
                      <a:rPr lang="en-US" sz="2400" b="1" i="1">
                        <a:latin typeface="Cambria Math" panose="02040503050406030204" pitchFamily="18" charset="0"/>
                        <a:ea typeface="Cambria Math" panose="02040503050406030204" pitchFamily="18" charset="0"/>
                      </a:rPr>
                      <m:t>𝝅</m:t>
                    </m:r>
                    <m:r>
                      <a:rPr lang="en-US" sz="2400" b="1" i="1">
                        <a:latin typeface="Cambria Math" panose="02040503050406030204" pitchFamily="18" charset="0"/>
                        <a:ea typeface="Cambria Math" panose="02040503050406030204" pitchFamily="18" charset="0"/>
                      </a:rPr>
                      <m:t> </m:t>
                    </m:r>
                  </m:oMath>
                </a14:m>
                <a:r>
                  <a:rPr lang="en-US" sz="2400" dirty="0"/>
                  <a:t>is </a:t>
                </a:r>
                <a:r>
                  <a:rPr lang="en-US" altLang="zh-CN" sz="2400" b="1" i="1" dirty="0">
                    <a:solidFill>
                      <a:srgbClr val="C00000"/>
                    </a:solidFill>
                  </a:rPr>
                  <a:t>l-</a:t>
                </a:r>
                <a:r>
                  <a:rPr lang="en-US" sz="2400" b="1" i="1" dirty="0">
                    <a:solidFill>
                      <a:srgbClr val="C00000"/>
                    </a:solidFill>
                  </a:rPr>
                  <a:t>compatible</a:t>
                </a:r>
                <a:r>
                  <a:rPr lang="en-US" sz="2400" dirty="0"/>
                  <a:t> if for every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𝜋</m:t>
                        </m:r>
                      </m:e>
                      <m:sub>
                        <m:r>
                          <a:rPr lang="en-US" altLang="zh-CN" sz="2400" i="1">
                            <a:latin typeface="Cambria Math" panose="02040503050406030204" pitchFamily="18" charset="0"/>
                            <a:ea typeface="Cambria Math" panose="02040503050406030204" pitchFamily="18" charset="0"/>
                          </a:rPr>
                          <m:t>𝑘</m:t>
                        </m:r>
                      </m:sub>
                    </m:sSub>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𝜋</m:t>
                    </m:r>
                  </m:oMath>
                </a14:m>
                <a:r>
                  <a:rPr lang="en-US" sz="2400" i="1" dirty="0">
                    <a:solidFill>
                      <a:srgbClr val="C00000"/>
                    </a:solidFill>
                  </a:rPr>
                  <a:t>, </a:t>
                </a:r>
                <a:r>
                  <a:rPr lang="en-US" sz="2400" i="1" dirty="0"/>
                  <a:t>there exists a </a:t>
                </a:r>
                <a:r>
                  <a:rPr lang="en-US" altLang="zh-CN" sz="2400" i="1" dirty="0"/>
                  <a:t>l-relaxed</a:t>
                </a:r>
                <a:r>
                  <a:rPr lang="zh-CN" altLang="en-US" sz="2400" i="1" dirty="0"/>
                  <a:t> </a:t>
                </a:r>
                <a:r>
                  <a:rPr lang="en-US" sz="2400" i="1" dirty="0"/>
                  <a:t>circuit component </a:t>
                </a:r>
                <a:r>
                  <a:rPr lang="en-US" sz="2400" i="1" dirty="0" err="1"/>
                  <a:t>T</a:t>
                </a:r>
                <a:r>
                  <a:rPr lang="en-US" sz="2400" i="1" baseline="-25000" dirty="0" err="1"/>
                  <a:t>k</a:t>
                </a:r>
                <a:r>
                  <a:rPr lang="en-US" sz="2400" i="1" dirty="0"/>
                  <a:t> that satisfies</a:t>
                </a:r>
                <a:r>
                  <a:rPr lang="zh-CN" altLang="en-US" sz="2400" i="1" dirty="0"/>
                  <a:t> </a:t>
                </a:r>
                <a:r>
                  <a:rPr lang="en-US" altLang="zh-CN" sz="2400" i="1" dirty="0"/>
                  <a:t>above</a:t>
                </a:r>
                <a:r>
                  <a:rPr lang="zh-CN" altLang="en-US" sz="2400" i="1" dirty="0"/>
                  <a:t> </a:t>
                </a:r>
                <a:r>
                  <a:rPr lang="en-US" altLang="zh-CN" sz="2400" i="1" dirty="0"/>
                  <a:t>constraints</a:t>
                </a:r>
                <a:endParaRPr lang="en-US" sz="2400" i="1" dirty="0">
                  <a:solidFill>
                    <a:srgbClr val="C0000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368170" y="5137295"/>
                <a:ext cx="8523548" cy="1200329"/>
              </a:xfrm>
              <a:prstGeom prst="rect">
                <a:avLst/>
              </a:prstGeom>
              <a:blipFill rotWithShape="0">
                <a:blip r:embed="rId5"/>
                <a:stretch>
                  <a:fillRect l="-929" t="-40102" r="-572" b="-10660"/>
                </a:stretch>
              </a:blipFill>
            </p:spPr>
            <p:txBody>
              <a:bodyPr/>
              <a:lstStyle/>
              <a:p>
                <a:r>
                  <a:rPr lang="en-US">
                    <a:noFill/>
                  </a:rPr>
                  <a:t> </a:t>
                </a:r>
              </a:p>
            </p:txBody>
          </p:sp>
        </mc:Fallback>
      </mc:AlternateContent>
    </p:spTree>
    <p:extLst>
      <p:ext uri="{BB962C8B-B14F-4D97-AF65-F5344CB8AC3E}">
        <p14:creationId xmlns:p14="http://schemas.microsoft.com/office/powerpoint/2010/main" val="2654287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64</a:t>
            </a:fld>
            <a:endParaRPr lang="en-US"/>
          </a:p>
        </p:txBody>
      </p:sp>
      <p:sp>
        <p:nvSpPr>
          <p:cNvPr id="4" name="标题 3"/>
          <p:cNvSpPr>
            <a:spLocks noGrp="1"/>
          </p:cNvSpPr>
          <p:nvPr>
            <p:ph type="title"/>
          </p:nvPr>
        </p:nvSpPr>
        <p:spPr/>
        <p:txBody>
          <a:bodyPr>
            <a:normAutofit/>
          </a:bodyPr>
          <a:lstStyle/>
          <a:p>
            <a:r>
              <a:rPr lang="en-US" altLang="zh-CN" dirty="0"/>
              <a:t>Quantify</a:t>
            </a:r>
            <a:r>
              <a:rPr lang="zh-CN" altLang="en-US" dirty="0"/>
              <a:t> </a:t>
            </a:r>
            <a:r>
              <a:rPr lang="en-US" altLang="zh-CN" dirty="0"/>
              <a:t>performance</a:t>
            </a:r>
            <a:r>
              <a:rPr lang="zh-CN" altLang="en-US" dirty="0"/>
              <a:t> </a:t>
            </a:r>
            <a:r>
              <a:rPr lang="en-US" altLang="zh-CN" dirty="0"/>
              <a:t>gain</a:t>
            </a:r>
            <a:endParaRPr lang="en-US" dirty="0"/>
          </a:p>
        </p:txBody>
      </p:sp>
      <p:sp>
        <p:nvSpPr>
          <p:cNvPr id="10" name="TextBox 9"/>
          <p:cNvSpPr txBox="1"/>
          <p:nvPr/>
        </p:nvSpPr>
        <p:spPr>
          <a:xfrm>
            <a:off x="447675" y="4938232"/>
            <a:ext cx="8116033"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Intra-component</a:t>
            </a:r>
            <a:r>
              <a:rPr lang="en-US" sz="2400" dirty="0">
                <a:latin typeface="+mj-lt"/>
              </a:rPr>
              <a:t> traffic takes the circuit links of </a:t>
            </a:r>
            <a:r>
              <a:rPr lang="en-US" altLang="zh-CN" sz="2400" i="1" dirty="0">
                <a:solidFill>
                  <a:srgbClr val="C00000"/>
                </a:solidFill>
                <a:latin typeface="+mj-lt"/>
              </a:rPr>
              <a:t>high bandwidth </a:t>
            </a:r>
            <a:endParaRPr lang="en-US" sz="2400" i="1" dirty="0">
              <a:solidFill>
                <a:srgbClr val="C00000"/>
              </a:solidFill>
              <a:latin typeface="+mj-lt"/>
            </a:endParaRPr>
          </a:p>
        </p:txBody>
      </p:sp>
      <p:sp>
        <p:nvSpPr>
          <p:cNvPr id="11" name="TextBox 2"/>
          <p:cNvSpPr txBox="1"/>
          <p:nvPr/>
        </p:nvSpPr>
        <p:spPr>
          <a:xfrm>
            <a:off x="447675" y="5812816"/>
            <a:ext cx="8500909"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b="1" dirty="0"/>
              <a:t>Inter-component</a:t>
            </a:r>
            <a:r>
              <a:rPr lang="en-US" sz="2400" dirty="0">
                <a:latin typeface="+mj-lt"/>
              </a:rPr>
              <a:t> traffic takes advantage of </a:t>
            </a:r>
            <a:r>
              <a:rPr lang="en-US" sz="2400" i="1" dirty="0">
                <a:solidFill>
                  <a:srgbClr val="C00000"/>
                </a:solidFill>
                <a:latin typeface="+mj-lt"/>
              </a:rPr>
              <a:t>multiple paths</a:t>
            </a:r>
            <a:r>
              <a:rPr lang="en-US" sz="2400" dirty="0">
                <a:solidFill>
                  <a:srgbClr val="C00000"/>
                </a:solidFill>
                <a:latin typeface="+mj-lt"/>
              </a:rPr>
              <a:t> </a:t>
            </a:r>
            <a:r>
              <a:rPr lang="en-US" sz="2400" dirty="0">
                <a:latin typeface="+mj-lt"/>
              </a:rPr>
              <a:t>set up simultaneously between components</a:t>
            </a:r>
            <a:endParaRPr lang="en-US" sz="2400" i="1" dirty="0">
              <a:solidFill>
                <a:srgbClr val="C00000"/>
              </a:solidFill>
              <a:latin typeface="+mj-lt"/>
            </a:endParaRPr>
          </a:p>
        </p:txBody>
      </p:sp>
      <p:pic>
        <p:nvPicPr>
          <p:cNvPr id="8" name="图片 1046"/>
          <p:cNvPicPr>
            <a:picLocks noChangeAspect="1"/>
          </p:cNvPicPr>
          <p:nvPr/>
        </p:nvPicPr>
        <p:blipFill>
          <a:blip r:embed="rId3"/>
          <a:stretch>
            <a:fillRect/>
          </a:stretch>
        </p:blipFill>
        <p:spPr>
          <a:xfrm>
            <a:off x="1471075" y="1142024"/>
            <a:ext cx="6069231" cy="2915025"/>
          </a:xfrm>
          <a:prstGeom prst="rect">
            <a:avLst/>
          </a:prstGeom>
        </p:spPr>
      </p:pic>
      <p:sp>
        <p:nvSpPr>
          <p:cNvPr id="9" name="TextBox 2"/>
          <p:cNvSpPr txBox="1"/>
          <p:nvPr/>
        </p:nvSpPr>
        <p:spPr>
          <a:xfrm>
            <a:off x="5230218" y="4067204"/>
            <a:ext cx="3217524" cy="646331"/>
          </a:xfrm>
          <a:prstGeom prst="rect">
            <a:avLst/>
          </a:prstGeom>
          <a:noFill/>
        </p:spPr>
        <p:txBody>
          <a:bodyPr wrap="square" rtlCol="0">
            <a:spAutoFit/>
          </a:bodyPr>
          <a:lstStyle/>
          <a:p>
            <a:pPr>
              <a:buClr>
                <a:srgbClr val="C00000"/>
              </a:buClr>
            </a:pPr>
            <a:r>
              <a:rPr lang="en-US" b="1" dirty="0">
                <a:latin typeface="Arial" charset="0"/>
                <a:ea typeface="Arial" charset="0"/>
                <a:cs typeface="Arial" charset="0"/>
              </a:rPr>
              <a:t>Inter-component bandwidth (gain) factor</a:t>
            </a:r>
          </a:p>
        </p:txBody>
      </p:sp>
      <p:sp>
        <p:nvSpPr>
          <p:cNvPr id="12" name="TextBox 2"/>
          <p:cNvSpPr txBox="1"/>
          <p:nvPr/>
        </p:nvSpPr>
        <p:spPr>
          <a:xfrm>
            <a:off x="2183997" y="4067205"/>
            <a:ext cx="3046221" cy="646331"/>
          </a:xfrm>
          <a:prstGeom prst="rect">
            <a:avLst/>
          </a:prstGeom>
          <a:noFill/>
        </p:spPr>
        <p:txBody>
          <a:bodyPr wrap="square" rtlCol="0">
            <a:spAutoFit/>
          </a:bodyPr>
          <a:lstStyle/>
          <a:p>
            <a:pPr algn="just">
              <a:buClr>
                <a:srgbClr val="C00000"/>
              </a:buClr>
            </a:pPr>
            <a:r>
              <a:rPr lang="en-US" b="1" dirty="0">
                <a:latin typeface="Arial" charset="0"/>
                <a:ea typeface="Arial" charset="0"/>
                <a:cs typeface="Arial" charset="0"/>
              </a:rPr>
              <a:t>Intra-component bandwidth (gain) factor</a:t>
            </a:r>
          </a:p>
        </p:txBody>
      </p:sp>
      <p:cxnSp>
        <p:nvCxnSpPr>
          <p:cNvPr id="13" name="直接箭头连接符 185"/>
          <p:cNvCxnSpPr/>
          <p:nvPr/>
        </p:nvCxnSpPr>
        <p:spPr>
          <a:xfrm>
            <a:off x="5433402" y="3597389"/>
            <a:ext cx="216757" cy="4158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88"/>
          <p:cNvCxnSpPr/>
          <p:nvPr/>
        </p:nvCxnSpPr>
        <p:spPr>
          <a:xfrm>
            <a:off x="3187606" y="3687010"/>
            <a:ext cx="216757" cy="4158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80821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内容占位符 1"/>
              <p:cNvSpPr txBox="1">
                <a:spLocks/>
              </p:cNvSpPr>
              <p:nvPr/>
            </p:nvSpPr>
            <p:spPr>
              <a:xfrm>
                <a:off x="0" y="3457662"/>
                <a:ext cx="8934450" cy="1540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Find</a:t>
                </a:r>
                <a:r>
                  <a:rPr lang="zh-CN" altLang="en-US" dirty="0"/>
                  <a:t> </a:t>
                </a:r>
                <a:r>
                  <a:rPr lang="en-US" altLang="zh-CN" dirty="0"/>
                  <a:t>a</a:t>
                </a:r>
                <a:r>
                  <a:rPr lang="zh-CN" altLang="en-US" dirty="0"/>
                  <a:t> </a:t>
                </a:r>
                <a:r>
                  <a:rPr lang="en-US" altLang="zh-CN" dirty="0"/>
                  <a:t>partition</a:t>
                </a:r>
                <a:r>
                  <a:rPr lang="zh-CN" altLang="en-US" dirty="0"/>
                  <a:t> </a:t>
                </a:r>
                <a14:m>
                  <m:oMath xmlns:m="http://schemas.openxmlformats.org/officeDocument/2006/math">
                    <m:r>
                      <a:rPr lang="zh-CN" altLang="en-US" i="1" smtClean="0">
                        <a:latin typeface="Cambria Math" charset="0"/>
                        <a:ea typeface="Cambria Math" charset="0"/>
                        <a:cs typeface="Cambria Math" charset="0"/>
                      </a:rPr>
                      <m:t>𝜋</m:t>
                    </m:r>
                  </m:oMath>
                </a14:m>
                <a:r>
                  <a:rPr lang="zh-CN" altLang="en-US" dirty="0"/>
                  <a:t> </a:t>
                </a:r>
                <a:r>
                  <a:rPr lang="en-US" altLang="zh-CN" dirty="0"/>
                  <a:t>of</a:t>
                </a:r>
                <a:r>
                  <a:rPr lang="zh-CN" altLang="en-US" dirty="0"/>
                  <a:t>          </a:t>
                </a:r>
                <a:r>
                  <a:rPr lang="en-US" altLang="zh-CN" dirty="0"/>
                  <a:t>and</a:t>
                </a:r>
                <a:r>
                  <a:rPr lang="zh-CN" altLang="en-US" dirty="0"/>
                  <a:t> </a:t>
                </a:r>
                <a:r>
                  <a:rPr lang="en-US" altLang="zh-CN" dirty="0"/>
                  <a:t>corresponding</a:t>
                </a:r>
                <a:r>
                  <a:rPr lang="zh-CN" altLang="en-US" dirty="0"/>
                  <a:t> </a:t>
                </a:r>
                <a:r>
                  <a:rPr lang="en-US" altLang="zh-CN" dirty="0"/>
                  <a:t>circuit</a:t>
                </a:r>
                <a:r>
                  <a:rPr lang="zh-CN" altLang="en-US" dirty="0"/>
                  <a:t> </a:t>
                </a:r>
                <a:r>
                  <a:rPr lang="en-US" altLang="zh-CN" dirty="0"/>
                  <a:t>components</a:t>
                </a:r>
                <a:r>
                  <a:rPr lang="zh-CN" altLang="en-US" dirty="0"/>
                  <a:t>         </a:t>
                </a:r>
                <a:r>
                  <a:rPr lang="en-US" altLang="zh-CN" dirty="0"/>
                  <a:t>that</a:t>
                </a:r>
                <a:r>
                  <a:rPr lang="zh-CN" altLang="en-US" dirty="0"/>
                  <a:t> </a:t>
                </a:r>
                <a:r>
                  <a:rPr lang="en-US" altLang="zh-CN" dirty="0"/>
                  <a:t>maximize</a:t>
                </a:r>
                <a:r>
                  <a:rPr lang="zh-CN" altLang="en-US" dirty="0"/>
                  <a:t> </a:t>
                </a:r>
                <a:r>
                  <a:rPr lang="en-US" altLang="zh-CN" dirty="0"/>
                  <a:t>:</a:t>
                </a:r>
                <a:endParaRPr lang="zh-CN" altLang="en-US" dirty="0"/>
              </a:p>
            </p:txBody>
          </p:sp>
        </mc:Choice>
        <mc:Fallback xmlns="">
          <p:sp>
            <p:nvSpPr>
              <p:cNvPr id="10" name="内容占位符 1"/>
              <p:cNvSpPr txBox="1">
                <a:spLocks noRot="1" noChangeAspect="1" noMove="1" noResize="1" noEditPoints="1" noAdjustHandles="1" noChangeArrowheads="1" noChangeShapeType="1" noTextEdit="1"/>
              </p:cNvSpPr>
              <p:nvPr/>
            </p:nvSpPr>
            <p:spPr>
              <a:xfrm>
                <a:off x="0" y="3457662"/>
                <a:ext cx="8934450" cy="1540626"/>
              </a:xfrm>
              <a:prstGeom prst="rect">
                <a:avLst/>
              </a:prstGeom>
              <a:blipFill rotWithShape="0">
                <a:blip r:embed="rId4"/>
                <a:stretch>
                  <a:fillRect l="-1160" t="-6324"/>
                </a:stretch>
              </a:blipFill>
            </p:spPr>
            <p:txBody>
              <a:bodyPr/>
              <a:lstStyle/>
              <a:p>
                <a:r>
                  <a:rPr lang="en-US">
                    <a:noFill/>
                  </a:rPr>
                  <a:t> </a:t>
                </a:r>
              </a:p>
            </p:txBody>
          </p:sp>
        </mc:Fallback>
      </mc:AlternateContent>
      <p:pic>
        <p:nvPicPr>
          <p:cNvPr id="23" name="Picture 22"/>
          <p:cNvPicPr>
            <a:picLocks noChangeAspect="1"/>
          </p:cNvPicPr>
          <p:nvPr/>
        </p:nvPicPr>
        <p:blipFill>
          <a:blip r:embed="rId5"/>
          <a:stretch>
            <a:fillRect/>
          </a:stretch>
        </p:blipFill>
        <p:spPr>
          <a:xfrm>
            <a:off x="2128887" y="3853140"/>
            <a:ext cx="614313" cy="474207"/>
          </a:xfrm>
          <a:prstGeom prst="rect">
            <a:avLst/>
          </a:prstGeom>
        </p:spPr>
      </p:pic>
      <p:pic>
        <p:nvPicPr>
          <p:cNvPr id="22" name="Picture 21"/>
          <p:cNvPicPr>
            <a:picLocks noChangeAspect="1"/>
          </p:cNvPicPr>
          <p:nvPr/>
        </p:nvPicPr>
        <p:blipFill>
          <a:blip r:embed="rId6"/>
          <a:stretch>
            <a:fillRect/>
          </a:stretch>
        </p:blipFill>
        <p:spPr>
          <a:xfrm>
            <a:off x="3269770" y="3457662"/>
            <a:ext cx="685800" cy="447261"/>
          </a:xfrm>
          <a:prstGeom prst="rect">
            <a:avLst/>
          </a:prstGeom>
        </p:spPr>
      </p:pic>
      <p:sp>
        <p:nvSpPr>
          <p:cNvPr id="3" name="灯片编号占位符 2"/>
          <p:cNvSpPr>
            <a:spLocks noGrp="1"/>
          </p:cNvSpPr>
          <p:nvPr>
            <p:ph type="sldNum" sz="quarter" idx="12"/>
          </p:nvPr>
        </p:nvSpPr>
        <p:spPr/>
        <p:txBody>
          <a:bodyPr/>
          <a:lstStyle/>
          <a:p>
            <a:fld id="{929874C7-10E7-490D-B9F0-6C8187C22D83}" type="slidenum">
              <a:rPr lang="en-US" smtClean="0"/>
              <a:t>65</a:t>
            </a:fld>
            <a:endParaRPr lang="en-US" dirty="0"/>
          </a:p>
        </p:txBody>
      </p:sp>
      <p:sp>
        <p:nvSpPr>
          <p:cNvPr id="4" name="标题 3"/>
          <p:cNvSpPr>
            <a:spLocks noGrp="1"/>
          </p:cNvSpPr>
          <p:nvPr>
            <p:ph type="title"/>
          </p:nvPr>
        </p:nvSpPr>
        <p:spPr>
          <a:xfrm>
            <a:off x="0" y="0"/>
            <a:ext cx="8832715" cy="908882"/>
          </a:xfrm>
        </p:spPr>
        <p:txBody>
          <a:bodyPr>
            <a:normAutofit/>
          </a:bodyPr>
          <a:lstStyle/>
          <a:p>
            <a:r>
              <a:rPr lang="en-US" altLang="zh-CN" dirty="0"/>
              <a:t>Problem statement</a:t>
            </a:r>
            <a:r>
              <a:rPr lang="zh-CN" altLang="en-US" dirty="0"/>
              <a:t> </a:t>
            </a:r>
            <a:endParaRPr lang="en-US" dirty="0"/>
          </a:p>
        </p:txBody>
      </p:sp>
      <p:sp>
        <p:nvSpPr>
          <p:cNvPr id="6" name="文本框 13"/>
          <p:cNvSpPr txBox="1"/>
          <p:nvPr/>
        </p:nvSpPr>
        <p:spPr>
          <a:xfrm>
            <a:off x="2267877" y="1038331"/>
            <a:ext cx="4278735" cy="461665"/>
          </a:xfrm>
          <a:prstGeom prst="rect">
            <a:avLst/>
          </a:prstGeom>
          <a:noFill/>
        </p:spPr>
        <p:txBody>
          <a:bodyPr wrap="none" rtlCol="0">
            <a:spAutoFit/>
          </a:bodyPr>
          <a:lstStyle/>
          <a:p>
            <a:r>
              <a:rPr lang="en-US" altLang="zh-CN" sz="2400" u="sng" dirty="0" err="1">
                <a:latin typeface="Arial" panose="020B0604020202020204" pitchFamily="34" charset="0"/>
                <a:cs typeface="Arial" panose="020B0604020202020204" pitchFamily="34" charset="0"/>
              </a:rPr>
              <a:t>NoC</a:t>
            </a:r>
            <a:r>
              <a:rPr lang="zh-CN" altLang="en-US" sz="2400" u="sng"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Reconfiguration</a:t>
            </a:r>
            <a:r>
              <a:rPr lang="zh-CN" altLang="en-US" sz="2400" u="sng"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Problem</a:t>
            </a:r>
            <a:endParaRPr lang="en-US" sz="2800" u="sng" dirty="0">
              <a:latin typeface="Arial" panose="020B0604020202020204" pitchFamily="34" charset="0"/>
              <a:cs typeface="Arial" panose="020B0604020202020204" pitchFamily="34" charset="0"/>
            </a:endParaRPr>
          </a:p>
        </p:txBody>
      </p:sp>
      <p:sp>
        <p:nvSpPr>
          <p:cNvPr id="9" name="内容占位符 1"/>
          <p:cNvSpPr>
            <a:spLocks noGrp="1"/>
          </p:cNvSpPr>
          <p:nvPr>
            <p:ph idx="1"/>
          </p:nvPr>
        </p:nvSpPr>
        <p:spPr>
          <a:xfrm>
            <a:off x="-76595" y="1855423"/>
            <a:ext cx="8967680" cy="1419678"/>
          </a:xfrm>
        </p:spPr>
        <p:txBody>
          <a:bodyPr>
            <a:normAutofit lnSpcReduction="10000"/>
          </a:bodyPr>
          <a:lstStyle/>
          <a:p>
            <a:r>
              <a:rPr lang="en-US" altLang="zh-CN" b="1" dirty="0"/>
              <a:t>Given</a:t>
            </a:r>
            <a:r>
              <a:rPr lang="zh-CN" altLang="en-US" dirty="0"/>
              <a:t> </a:t>
            </a:r>
            <a:r>
              <a:rPr lang="en-US" altLang="zh-CN" dirty="0"/>
              <a:t>an</a:t>
            </a:r>
            <a:r>
              <a:rPr lang="zh-CN" altLang="en-US" dirty="0"/>
              <a:t> </a:t>
            </a:r>
            <a:r>
              <a:rPr lang="en-US" altLang="zh-CN" i="1" dirty="0" err="1">
                <a:solidFill>
                  <a:srgbClr val="C00000"/>
                </a:solidFill>
              </a:rPr>
              <a:t>NoC</a:t>
            </a:r>
            <a:r>
              <a:rPr lang="zh-CN" altLang="en-US" i="1" dirty="0">
                <a:solidFill>
                  <a:srgbClr val="C00000"/>
                </a:solidFill>
              </a:rPr>
              <a:t> </a:t>
            </a:r>
            <a:r>
              <a:rPr lang="en-US" altLang="zh-CN" i="1" dirty="0">
                <a:solidFill>
                  <a:srgbClr val="C00000"/>
                </a:solidFill>
              </a:rPr>
              <a:t>system</a:t>
            </a:r>
            <a:r>
              <a:rPr lang="zh-CN" altLang="en-US" i="1" dirty="0">
                <a:solidFill>
                  <a:srgbClr val="C00000"/>
                </a:solidFill>
              </a:rPr>
              <a:t> </a:t>
            </a:r>
            <a:r>
              <a:rPr lang="en-US" altLang="zh-CN" dirty="0"/>
              <a:t>described</a:t>
            </a:r>
            <a:r>
              <a:rPr lang="zh-CN" altLang="en-US" dirty="0"/>
              <a:t> </a:t>
            </a:r>
            <a:r>
              <a:rPr lang="en-US" altLang="zh-CN" dirty="0"/>
              <a:t>by</a:t>
            </a:r>
            <a:endParaRPr lang="zh-CN" altLang="en-US" dirty="0"/>
          </a:p>
          <a:p>
            <a:pPr marL="0" indent="0">
              <a:buNone/>
            </a:pPr>
            <a:r>
              <a:rPr lang="zh-CN" altLang="en-US" dirty="0"/>
              <a:t>    </a:t>
            </a:r>
            <a:r>
              <a:rPr lang="en-US" altLang="zh-CN" dirty="0"/>
              <a:t>an</a:t>
            </a:r>
            <a:r>
              <a:rPr lang="zh-CN" altLang="en-US" dirty="0"/>
              <a:t> </a:t>
            </a:r>
            <a:r>
              <a:rPr lang="en-US" altLang="zh-CN" i="1" dirty="0">
                <a:solidFill>
                  <a:srgbClr val="C00000"/>
                </a:solidFill>
              </a:rPr>
              <a:t>application</a:t>
            </a:r>
            <a:r>
              <a:rPr lang="zh-CN" altLang="en-US" i="1" dirty="0">
                <a:solidFill>
                  <a:srgbClr val="C00000"/>
                </a:solidFill>
              </a:rPr>
              <a:t> </a:t>
            </a:r>
            <a:r>
              <a:rPr lang="en-US" altLang="zh-CN" i="1" dirty="0">
                <a:solidFill>
                  <a:srgbClr val="C00000"/>
                </a:solidFill>
              </a:rPr>
              <a:t>profiled</a:t>
            </a:r>
            <a:r>
              <a:rPr lang="zh-CN" altLang="en-US" i="1" dirty="0">
                <a:solidFill>
                  <a:srgbClr val="C00000"/>
                </a:solidFill>
              </a:rPr>
              <a:t> </a:t>
            </a:r>
            <a:r>
              <a:rPr lang="en-US" altLang="zh-CN" i="1" dirty="0">
                <a:solidFill>
                  <a:srgbClr val="C00000"/>
                </a:solidFill>
              </a:rPr>
              <a:t>by</a:t>
            </a:r>
            <a:r>
              <a:rPr lang="zh-CN" altLang="en-US" i="1" dirty="0">
                <a:solidFill>
                  <a:srgbClr val="C00000"/>
                </a:solidFill>
              </a:rPr>
              <a:t>                                                    </a:t>
            </a:r>
          </a:p>
          <a:p>
            <a:pPr marL="0" indent="0">
              <a:buNone/>
            </a:pPr>
            <a:r>
              <a:rPr lang="zh-CN" altLang="en-US" i="1" dirty="0">
                <a:solidFill>
                  <a:srgbClr val="C00000"/>
                </a:solidFill>
              </a:rPr>
              <a:t>    </a:t>
            </a:r>
            <a:r>
              <a:rPr lang="en-US" altLang="zh-CN" i="1" dirty="0">
                <a:solidFill>
                  <a:srgbClr val="C00000"/>
                </a:solidFill>
              </a:rPr>
              <a:t>at</a:t>
            </a:r>
            <a:r>
              <a:rPr lang="zh-CN" altLang="en-US" i="1" dirty="0">
                <a:solidFill>
                  <a:srgbClr val="C00000"/>
                </a:solidFill>
              </a:rPr>
              <a:t> </a:t>
            </a:r>
            <a:r>
              <a:rPr lang="en-US" altLang="zh-CN" i="1" dirty="0">
                <a:solidFill>
                  <a:srgbClr val="C00000"/>
                </a:solidFill>
              </a:rPr>
              <a:t>time</a:t>
            </a:r>
            <a:r>
              <a:rPr lang="zh-CN" altLang="en-US" i="1" dirty="0">
                <a:solidFill>
                  <a:srgbClr val="C00000"/>
                </a:solidFill>
              </a:rPr>
              <a:t> </a:t>
            </a:r>
            <a:r>
              <a:rPr lang="en-US" altLang="zh-CN" i="1" dirty="0">
                <a:solidFill>
                  <a:srgbClr val="C00000"/>
                </a:solidFill>
              </a:rPr>
              <a:t>t</a:t>
            </a:r>
            <a:r>
              <a:rPr lang="zh-CN" altLang="en-US" dirty="0"/>
              <a:t>  </a:t>
            </a:r>
            <a:r>
              <a:rPr lang="en-US" altLang="zh-CN" dirty="0"/>
              <a:t>and</a:t>
            </a:r>
            <a:r>
              <a:rPr lang="zh-CN" altLang="en-US" dirty="0"/>
              <a:t> </a:t>
            </a:r>
            <a:r>
              <a:rPr lang="en-US" altLang="zh-CN" dirty="0"/>
              <a:t>execution</a:t>
            </a:r>
            <a:r>
              <a:rPr lang="zh-CN" altLang="en-US" dirty="0"/>
              <a:t> </a:t>
            </a:r>
            <a:r>
              <a:rPr lang="en-US" altLang="zh-CN" dirty="0"/>
              <a:t>horizon</a:t>
            </a:r>
            <a:r>
              <a:rPr lang="zh-CN" altLang="en-US" dirty="0"/>
              <a:t> </a:t>
            </a:r>
            <a:r>
              <a:rPr lang="en-US" altLang="zh-CN" dirty="0">
                <a:solidFill>
                  <a:srgbClr val="C00000"/>
                </a:solidFill>
              </a:rPr>
              <a:t>T</a:t>
            </a:r>
            <a:r>
              <a:rPr lang="zh-CN" altLang="en-US" dirty="0"/>
              <a:t>                                     </a:t>
            </a:r>
          </a:p>
          <a:p>
            <a:pPr marL="457200" lvl="1" indent="0">
              <a:buNone/>
            </a:pPr>
            <a:endParaRPr lang="zh-CN" altLang="en-US" dirty="0"/>
          </a:p>
          <a:p>
            <a:pPr lvl="1"/>
            <a:endParaRPr lang="en-US" dirty="0"/>
          </a:p>
        </p:txBody>
      </p:sp>
      <p:graphicFrame>
        <p:nvGraphicFramePr>
          <p:cNvPr id="11" name="对象 105"/>
          <p:cNvGraphicFramePr>
            <a:graphicFrameLocks noChangeAspect="1"/>
          </p:cNvGraphicFramePr>
          <p:nvPr>
            <p:extLst/>
          </p:nvPr>
        </p:nvGraphicFramePr>
        <p:xfrm>
          <a:off x="5251424" y="1895474"/>
          <a:ext cx="3878007" cy="445967"/>
        </p:xfrm>
        <a:graphic>
          <a:graphicData uri="http://schemas.openxmlformats.org/presentationml/2006/ole">
            <mc:AlternateContent xmlns:mc="http://schemas.openxmlformats.org/markup-compatibility/2006">
              <mc:Choice xmlns:v="urn:schemas-microsoft-com:vml" Requires="v">
                <p:oleObj spid="_x0000_s28865" name="CorelDRAW" r:id="rId7" imgW="8075823" imgH="927988" progId="CorelDraw.Graphic.17">
                  <p:embed/>
                </p:oleObj>
              </mc:Choice>
              <mc:Fallback>
                <p:oleObj name="CorelDRAW" r:id="rId7" imgW="8075823" imgH="927988" progId="CorelDraw.Graphic.17">
                  <p:embed/>
                  <p:pic>
                    <p:nvPicPr>
                      <p:cNvPr id="11" name="对象 105"/>
                      <p:cNvPicPr/>
                      <p:nvPr/>
                    </p:nvPicPr>
                    <p:blipFill>
                      <a:blip r:embed="rId8"/>
                      <a:stretch>
                        <a:fillRect/>
                      </a:stretch>
                    </p:blipFill>
                    <p:spPr>
                      <a:xfrm>
                        <a:off x="5251424" y="1895474"/>
                        <a:ext cx="3878007" cy="44596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内容占位符 1"/>
              <p:cNvSpPr txBox="1">
                <a:spLocks/>
              </p:cNvSpPr>
              <p:nvPr/>
            </p:nvSpPr>
            <p:spPr>
              <a:xfrm>
                <a:off x="-74405" y="5393766"/>
                <a:ext cx="8934450" cy="1540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Subject</a:t>
                </a:r>
                <a:r>
                  <a:rPr lang="zh-CN" altLang="en-US" b="1" dirty="0"/>
                  <a:t> </a:t>
                </a:r>
                <a:r>
                  <a:rPr lang="en-US" altLang="zh-CN" b="1" dirty="0"/>
                  <a:t>to:</a:t>
                </a:r>
                <a:r>
                  <a:rPr lang="zh-CN" altLang="en-US" b="1" dirty="0"/>
                  <a:t> </a:t>
                </a:r>
                <a:r>
                  <a:rPr lang="en-US" altLang="zh-CN" b="1" dirty="0" err="1"/>
                  <a:t>p</a:t>
                </a:r>
                <a:r>
                  <a:rPr lang="en-US" altLang="zh-CN" b="1" dirty="0"/>
                  <a:t>artition</a:t>
                </a:r>
                <a14:m>
                  <m:oMath xmlns:m="http://schemas.openxmlformats.org/officeDocument/2006/math">
                    <m:r>
                      <a:rPr lang="zh-CN" altLang="en-US" b="1" i="0" smtClean="0">
                        <a:latin typeface="Cambria Math" charset="0"/>
                        <a:ea typeface="Cambria Math" charset="0"/>
                        <a:cs typeface="Cambria Math" charset="0"/>
                      </a:rPr>
                      <m:t> </m:t>
                    </m:r>
                    <m:r>
                      <a:rPr lang="zh-CN" altLang="en-US" i="1">
                        <a:latin typeface="Cambria Math" charset="0"/>
                        <a:ea typeface="Cambria Math" charset="0"/>
                        <a:cs typeface="Cambria Math" charset="0"/>
                      </a:rPr>
                      <m:t>𝜋</m:t>
                    </m:r>
                  </m:oMath>
                </a14:m>
                <a:r>
                  <a:rPr lang="zh-CN" altLang="en-US" i="1" dirty="0"/>
                  <a:t> </a:t>
                </a:r>
                <a:r>
                  <a:rPr lang="en-US" altLang="zh-CN" i="1" dirty="0"/>
                  <a:t>is</a:t>
                </a:r>
                <a:r>
                  <a:rPr lang="zh-CN" altLang="en-US" i="1" dirty="0"/>
                  <a:t> </a:t>
                </a:r>
                <a:r>
                  <a:rPr lang="en-US" altLang="zh-CN" i="1" dirty="0">
                    <a:solidFill>
                      <a:srgbClr val="C00000"/>
                    </a:solidFill>
                  </a:rPr>
                  <a:t>compatible</a:t>
                </a:r>
                <a:r>
                  <a:rPr lang="en-US" altLang="zh-CN" i="1" dirty="0"/>
                  <a:t>.</a:t>
                </a:r>
                <a:endParaRPr lang="zh-CN" altLang="en-US" i="1" dirty="0"/>
              </a:p>
            </p:txBody>
          </p:sp>
        </mc:Choice>
        <mc:Fallback xmlns="">
          <p:sp>
            <p:nvSpPr>
              <p:cNvPr id="16" name="内容占位符 1"/>
              <p:cNvSpPr txBox="1">
                <a:spLocks noRot="1" noChangeAspect="1" noMove="1" noResize="1" noEditPoints="1" noAdjustHandles="1" noChangeArrowheads="1" noChangeShapeType="1" noTextEdit="1"/>
              </p:cNvSpPr>
              <p:nvPr/>
            </p:nvSpPr>
            <p:spPr>
              <a:xfrm>
                <a:off x="-74405" y="5393766"/>
                <a:ext cx="8934450" cy="1540626"/>
              </a:xfrm>
              <a:prstGeom prst="rect">
                <a:avLst/>
              </a:prstGeom>
              <a:blipFill rotWithShape="0">
                <a:blip r:embed="rId9"/>
                <a:stretch>
                  <a:fillRect l="-1229" t="-6719"/>
                </a:stretch>
              </a:blipFill>
            </p:spPr>
            <p:txBody>
              <a:bodyPr/>
              <a:lstStyle/>
              <a:p>
                <a:r>
                  <a:rPr lang="en-US">
                    <a:noFill/>
                  </a:rPr>
                  <a:t> </a:t>
                </a:r>
              </a:p>
            </p:txBody>
          </p:sp>
        </mc:Fallback>
      </mc:AlternateContent>
      <p:graphicFrame>
        <p:nvGraphicFramePr>
          <p:cNvPr id="17" name="对象 1030"/>
          <p:cNvGraphicFramePr>
            <a:graphicFrameLocks noChangeAspect="1"/>
          </p:cNvGraphicFramePr>
          <p:nvPr>
            <p:extLst/>
          </p:nvPr>
        </p:nvGraphicFramePr>
        <p:xfrm>
          <a:off x="4107967" y="2400154"/>
          <a:ext cx="4067408" cy="455520"/>
        </p:xfrm>
        <a:graphic>
          <a:graphicData uri="http://schemas.openxmlformats.org/presentationml/2006/ole">
            <mc:AlternateContent xmlns:mc="http://schemas.openxmlformats.org/markup-compatibility/2006">
              <mc:Choice xmlns:v="urn:schemas-microsoft-com:vml" Requires="v">
                <p:oleObj spid="_x0000_s28866" name="CorelDRAW" r:id="rId10" imgW="8405294" imgH="940937" progId="CorelDraw.Graphic.17">
                  <p:embed/>
                </p:oleObj>
              </mc:Choice>
              <mc:Fallback>
                <p:oleObj name="CorelDRAW" r:id="rId10" imgW="8405294" imgH="940937" progId="CorelDraw.Graphic.17">
                  <p:embed/>
                  <p:pic>
                    <p:nvPicPr>
                      <p:cNvPr id="17" name="对象 1030"/>
                      <p:cNvPicPr/>
                      <p:nvPr/>
                    </p:nvPicPr>
                    <p:blipFill>
                      <a:blip r:embed="rId11"/>
                      <a:stretch>
                        <a:fillRect/>
                      </a:stretch>
                    </p:blipFill>
                    <p:spPr>
                      <a:xfrm>
                        <a:off x="4107967" y="2400154"/>
                        <a:ext cx="4067408" cy="455520"/>
                      </a:xfrm>
                      <a:prstGeom prst="rect">
                        <a:avLst/>
                      </a:prstGeom>
                    </p:spPr>
                  </p:pic>
                </p:oleObj>
              </mc:Fallback>
            </mc:AlternateContent>
          </a:graphicData>
        </a:graphic>
      </p:graphicFrame>
      <p:pic>
        <p:nvPicPr>
          <p:cNvPr id="25" name="Picture 24"/>
          <p:cNvPicPr>
            <a:picLocks noChangeAspect="1"/>
          </p:cNvPicPr>
          <p:nvPr/>
        </p:nvPicPr>
        <p:blipFill>
          <a:blip r:embed="rId12"/>
          <a:stretch>
            <a:fillRect/>
          </a:stretch>
        </p:blipFill>
        <p:spPr>
          <a:xfrm>
            <a:off x="1627155" y="4249891"/>
            <a:ext cx="5097088" cy="1124661"/>
          </a:xfrm>
          <a:prstGeom prst="rect">
            <a:avLst/>
          </a:prstGeom>
        </p:spPr>
      </p:pic>
    </p:spTree>
    <p:extLst>
      <p:ext uri="{BB962C8B-B14F-4D97-AF65-F5344CB8AC3E}">
        <p14:creationId xmlns:p14="http://schemas.microsoft.com/office/powerpoint/2010/main" val="1645534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66</a:t>
            </a:fld>
            <a:endParaRPr lang="en-US"/>
          </a:p>
        </p:txBody>
      </p:sp>
      <p:sp>
        <p:nvSpPr>
          <p:cNvPr id="4" name="标题 3"/>
          <p:cNvSpPr>
            <a:spLocks noGrp="1"/>
          </p:cNvSpPr>
          <p:nvPr>
            <p:ph type="title"/>
          </p:nvPr>
        </p:nvSpPr>
        <p:spPr/>
        <p:txBody>
          <a:bodyPr/>
          <a:lstStyle/>
          <a:p>
            <a:r>
              <a:rPr lang="en-US" altLang="zh-CN" dirty="0"/>
              <a:t>A</a:t>
            </a:r>
            <a:r>
              <a:rPr lang="zh-CN" altLang="en-US" dirty="0"/>
              <a:t> </a:t>
            </a:r>
            <a:r>
              <a:rPr lang="en-US" altLang="zh-CN" dirty="0"/>
              <a:t>bounded</a:t>
            </a:r>
            <a:r>
              <a:rPr lang="zh-CN" altLang="en-US" dirty="0"/>
              <a:t> </a:t>
            </a:r>
            <a:r>
              <a:rPr lang="en-US" altLang="zh-CN" dirty="0"/>
              <a:t>greedy</a:t>
            </a:r>
            <a:r>
              <a:rPr lang="zh-CN" altLang="en-US" dirty="0"/>
              <a:t> </a:t>
            </a:r>
            <a:r>
              <a:rPr lang="en-US" altLang="zh-CN" dirty="0"/>
              <a:t>algorithm</a:t>
            </a:r>
            <a:endParaRPr lang="en-US" dirty="0"/>
          </a:p>
        </p:txBody>
      </p:sp>
      <p:pic>
        <p:nvPicPr>
          <p:cNvPr id="2" name="Picture 1"/>
          <p:cNvPicPr>
            <a:picLocks noChangeAspect="1"/>
          </p:cNvPicPr>
          <p:nvPr/>
        </p:nvPicPr>
        <p:blipFill>
          <a:blip r:embed="rId3"/>
          <a:stretch>
            <a:fillRect/>
          </a:stretch>
        </p:blipFill>
        <p:spPr>
          <a:xfrm>
            <a:off x="175301" y="1143416"/>
            <a:ext cx="5740400" cy="4978400"/>
          </a:xfrm>
          <a:prstGeom prst="rect">
            <a:avLst/>
          </a:prstGeom>
        </p:spPr>
      </p:pic>
      <p:sp>
        <p:nvSpPr>
          <p:cNvPr id="5" name="TextBox 2"/>
          <p:cNvSpPr txBox="1"/>
          <p:nvPr/>
        </p:nvSpPr>
        <p:spPr>
          <a:xfrm>
            <a:off x="2869480" y="4973003"/>
            <a:ext cx="2087733" cy="646331"/>
          </a:xfrm>
          <a:prstGeom prst="rect">
            <a:avLst/>
          </a:prstGeom>
          <a:noFill/>
        </p:spPr>
        <p:txBody>
          <a:bodyPr wrap="square" rtlCol="0">
            <a:spAutoFit/>
          </a:bodyPr>
          <a:lstStyle/>
          <a:p>
            <a:pPr>
              <a:buClr>
                <a:srgbClr val="C00000"/>
              </a:buClr>
            </a:pPr>
            <a:r>
              <a:rPr lang="en-US" altLang="zh-CN" b="1" dirty="0">
                <a:solidFill>
                  <a:srgbClr val="C00000"/>
                </a:solidFill>
                <a:latin typeface="Arial" charset="0"/>
                <a:ea typeface="Arial" charset="0"/>
                <a:cs typeface="Arial" charset="0"/>
              </a:rPr>
              <a:t>Until</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the</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partition</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is</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l-compatible</a:t>
            </a:r>
            <a:endParaRPr lang="en-US" b="1" dirty="0">
              <a:solidFill>
                <a:srgbClr val="C00000"/>
              </a:solidFill>
              <a:latin typeface="Arial" charset="0"/>
              <a:ea typeface="Arial" charset="0"/>
              <a:cs typeface="Arial" charset="0"/>
            </a:endParaRPr>
          </a:p>
        </p:txBody>
      </p:sp>
      <p:cxnSp>
        <p:nvCxnSpPr>
          <p:cNvPr id="7" name="Straight Connector 6"/>
          <p:cNvCxnSpPr/>
          <p:nvPr/>
        </p:nvCxnSpPr>
        <p:spPr>
          <a:xfrm flipV="1">
            <a:off x="1089498" y="4363844"/>
            <a:ext cx="4106970" cy="1360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7694" y="3535343"/>
            <a:ext cx="2367807" cy="33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2"/>
          <p:cNvSpPr txBox="1"/>
          <p:nvPr/>
        </p:nvSpPr>
        <p:spPr>
          <a:xfrm>
            <a:off x="5421077" y="3975887"/>
            <a:ext cx="3046221" cy="1200329"/>
          </a:xfrm>
          <a:prstGeom prst="rect">
            <a:avLst/>
          </a:prstGeom>
          <a:noFill/>
        </p:spPr>
        <p:txBody>
          <a:bodyPr wrap="square" rtlCol="0">
            <a:spAutoFit/>
          </a:bodyPr>
          <a:lstStyle/>
          <a:p>
            <a:pPr>
              <a:buClr>
                <a:srgbClr val="C00000"/>
              </a:buClr>
            </a:pPr>
            <a:r>
              <a:rPr lang="en-US" altLang="zh-CN" b="1" dirty="0">
                <a:solidFill>
                  <a:srgbClr val="C00000"/>
                </a:solidFill>
                <a:latin typeface="Arial" charset="0"/>
                <a:ea typeface="Arial" charset="0"/>
                <a:cs typeface="Arial" charset="0"/>
              </a:rPr>
              <a:t>Search</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for</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a</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circuit</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component</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that</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maximize</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the</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local</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gain</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of</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objective</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function</a:t>
            </a:r>
            <a:endParaRPr lang="en-US" b="1" dirty="0">
              <a:solidFill>
                <a:srgbClr val="C00000"/>
              </a:solidFill>
              <a:latin typeface="Arial" charset="0"/>
              <a:ea typeface="Arial" charset="0"/>
              <a:cs typeface="Arial" charset="0"/>
            </a:endParaRPr>
          </a:p>
        </p:txBody>
      </p:sp>
      <p:cxnSp>
        <p:nvCxnSpPr>
          <p:cNvPr id="17" name="Straight Connector 16"/>
          <p:cNvCxnSpPr/>
          <p:nvPr/>
        </p:nvCxnSpPr>
        <p:spPr>
          <a:xfrm>
            <a:off x="1359423" y="4709686"/>
            <a:ext cx="1004347" cy="573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2"/>
          <p:cNvSpPr txBox="1"/>
          <p:nvPr/>
        </p:nvSpPr>
        <p:spPr>
          <a:xfrm>
            <a:off x="3333344" y="3415684"/>
            <a:ext cx="3046221" cy="369332"/>
          </a:xfrm>
          <a:prstGeom prst="rect">
            <a:avLst/>
          </a:prstGeom>
          <a:noFill/>
        </p:spPr>
        <p:txBody>
          <a:bodyPr wrap="square" rtlCol="0">
            <a:spAutoFit/>
          </a:bodyPr>
          <a:lstStyle/>
          <a:p>
            <a:pPr algn="just">
              <a:buClr>
                <a:srgbClr val="C00000"/>
              </a:buClr>
            </a:pPr>
            <a:r>
              <a:rPr lang="en-US" altLang="zh-CN" b="1" dirty="0">
                <a:solidFill>
                  <a:srgbClr val="C00000"/>
                </a:solidFill>
                <a:latin typeface="Arial" charset="0"/>
                <a:ea typeface="Arial" charset="0"/>
                <a:cs typeface="Arial" charset="0"/>
              </a:rPr>
              <a:t>Given</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a</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partition</a:t>
            </a:r>
            <a:endParaRPr lang="en-US" b="1" dirty="0">
              <a:solidFill>
                <a:srgbClr val="C00000"/>
              </a:solidFill>
              <a:latin typeface="Arial" charset="0"/>
              <a:ea typeface="Arial" charset="0"/>
              <a:cs typeface="Arial" charset="0"/>
            </a:endParaRPr>
          </a:p>
        </p:txBody>
      </p:sp>
    </p:spTree>
    <p:extLst>
      <p:ext uri="{BB962C8B-B14F-4D97-AF65-F5344CB8AC3E}">
        <p14:creationId xmlns:p14="http://schemas.microsoft.com/office/powerpoint/2010/main" val="1371972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67</a:t>
            </a:fld>
            <a:endParaRPr lang="en-US"/>
          </a:p>
        </p:txBody>
      </p:sp>
      <p:sp>
        <p:nvSpPr>
          <p:cNvPr id="4" name="标题 3"/>
          <p:cNvSpPr>
            <a:spLocks noGrp="1"/>
          </p:cNvSpPr>
          <p:nvPr>
            <p:ph type="title"/>
          </p:nvPr>
        </p:nvSpPr>
        <p:spPr/>
        <p:txBody>
          <a:bodyPr/>
          <a:lstStyle/>
          <a:p>
            <a:r>
              <a:rPr lang="en-US" altLang="zh-CN" dirty="0"/>
              <a:t>A</a:t>
            </a:r>
            <a:r>
              <a:rPr lang="zh-CN" altLang="en-US" dirty="0"/>
              <a:t> </a:t>
            </a:r>
            <a:r>
              <a:rPr lang="en-US" altLang="zh-CN" dirty="0"/>
              <a:t>simple</a:t>
            </a:r>
            <a:r>
              <a:rPr lang="zh-CN" altLang="en-US" dirty="0"/>
              <a:t> </a:t>
            </a:r>
            <a:r>
              <a:rPr lang="en-US" altLang="zh-CN" dirty="0"/>
              <a:t>architectural</a:t>
            </a:r>
            <a:r>
              <a:rPr lang="zh-CN" altLang="en-US" dirty="0"/>
              <a:t> </a:t>
            </a:r>
            <a:r>
              <a:rPr lang="en-US" altLang="zh-CN" dirty="0"/>
              <a:t>example</a:t>
            </a:r>
            <a:endParaRPr lang="en-US" dirty="0"/>
          </a:p>
        </p:txBody>
      </p:sp>
      <p:pic>
        <p:nvPicPr>
          <p:cNvPr id="5" name="图片 55"/>
          <p:cNvPicPr>
            <a:picLocks noChangeAspect="1"/>
          </p:cNvPicPr>
          <p:nvPr/>
        </p:nvPicPr>
        <p:blipFill>
          <a:blip r:embed="rId3"/>
          <a:stretch>
            <a:fillRect/>
          </a:stretch>
        </p:blipFill>
        <p:spPr>
          <a:xfrm>
            <a:off x="144356" y="994938"/>
            <a:ext cx="8966414" cy="3501482"/>
          </a:xfrm>
          <a:prstGeom prst="rect">
            <a:avLst/>
          </a:prstGeom>
        </p:spPr>
      </p:pic>
      <p:sp>
        <p:nvSpPr>
          <p:cNvPr id="7" name="TextBox 2"/>
          <p:cNvSpPr txBox="1"/>
          <p:nvPr/>
        </p:nvSpPr>
        <p:spPr>
          <a:xfrm>
            <a:off x="244479" y="4691773"/>
            <a:ext cx="19050703" cy="255454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sz="2400" dirty="0"/>
              <a:t>A simple switch-box based reconfigurable </a:t>
            </a:r>
            <a:r>
              <a:rPr lang="en-US" sz="2400" dirty="0" err="1"/>
              <a:t>NoC</a:t>
            </a:r>
            <a:endParaRPr lang="en-US" sz="2400" dirty="0"/>
          </a:p>
          <a:p>
            <a:pPr>
              <a:buClr>
                <a:srgbClr val="C00000"/>
              </a:buClr>
            </a:pPr>
            <a:endParaRPr lang="en-US" sz="3200" dirty="0">
              <a:latin typeface="+mj-lt"/>
            </a:endParaRPr>
          </a:p>
          <a:p>
            <a:pPr marL="457200" indent="-457200">
              <a:buClr>
                <a:srgbClr val="C00000"/>
              </a:buClr>
              <a:buFont typeface="Wingdings" panose="05000000000000000000" pitchFamily="2" charset="2"/>
              <a:buChar char="u"/>
            </a:pPr>
            <a:r>
              <a:rPr lang="en-US" sz="2400" dirty="0"/>
              <a:t>Statically assigned time slot for each node in the circuit component</a:t>
            </a:r>
          </a:p>
          <a:p>
            <a:pPr marL="457200" indent="-457200">
              <a:buClr>
                <a:srgbClr val="C00000"/>
              </a:buClr>
              <a:buFont typeface="Wingdings" panose="05000000000000000000" pitchFamily="2" charset="2"/>
              <a:buChar char="u"/>
            </a:pPr>
            <a:endParaRPr lang="en-US" sz="2400" dirty="0"/>
          </a:p>
          <a:p>
            <a:pPr marL="457200" indent="-457200">
              <a:buClr>
                <a:srgbClr val="C00000"/>
              </a:buClr>
              <a:buFont typeface="Wingdings" panose="05000000000000000000" pitchFamily="2" charset="2"/>
              <a:buChar char="u"/>
            </a:pPr>
            <a:r>
              <a:rPr lang="en-US" sz="2400" dirty="0"/>
              <a:t>Self-negotiated link access control (SNAC)</a:t>
            </a:r>
          </a:p>
          <a:p>
            <a:pPr marL="457200" indent="-457200">
              <a:buClr>
                <a:srgbClr val="C00000"/>
              </a:buClr>
              <a:buFont typeface="Wingdings" panose="05000000000000000000" pitchFamily="2" charset="2"/>
              <a:buChar char="u"/>
            </a:pPr>
            <a:endParaRPr lang="en-US" sz="3200" b="1" i="1" dirty="0">
              <a:solidFill>
                <a:srgbClr val="C00000"/>
              </a:solidFill>
              <a:latin typeface="+mj-lt"/>
            </a:endParaRPr>
          </a:p>
        </p:txBody>
      </p:sp>
    </p:spTree>
    <p:extLst>
      <p:ext uri="{BB962C8B-B14F-4D97-AF65-F5344CB8AC3E}">
        <p14:creationId xmlns:p14="http://schemas.microsoft.com/office/powerpoint/2010/main" val="35094322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68</a:t>
            </a:fld>
            <a:endParaRPr lang="en-US"/>
          </a:p>
        </p:txBody>
      </p:sp>
      <p:sp>
        <p:nvSpPr>
          <p:cNvPr id="4" name="标题 3"/>
          <p:cNvSpPr>
            <a:spLocks noGrp="1"/>
          </p:cNvSpPr>
          <p:nvPr>
            <p:ph type="title"/>
          </p:nvPr>
        </p:nvSpPr>
        <p:spPr>
          <a:xfrm>
            <a:off x="352926" y="0"/>
            <a:ext cx="8791074" cy="908882"/>
          </a:xfrm>
        </p:spPr>
        <p:txBody>
          <a:bodyPr>
            <a:normAutofit/>
          </a:bodyPr>
          <a:lstStyle/>
          <a:p>
            <a:r>
              <a:rPr lang="en-US" altLang="zh-CN" dirty="0"/>
              <a:t>Experimental</a:t>
            </a:r>
            <a:r>
              <a:rPr lang="zh-CN" altLang="en-US" dirty="0"/>
              <a:t> </a:t>
            </a:r>
            <a:r>
              <a:rPr lang="en-US" altLang="zh-CN" dirty="0"/>
              <a:t>results:</a:t>
            </a:r>
            <a:r>
              <a:rPr lang="zh-CN" altLang="en-US" dirty="0"/>
              <a:t> </a:t>
            </a:r>
            <a:r>
              <a:rPr lang="en-US" altLang="zh-CN" dirty="0" err="1"/>
              <a:t>NoC</a:t>
            </a:r>
            <a:r>
              <a:rPr lang="zh-CN" altLang="en-US" dirty="0"/>
              <a:t> </a:t>
            </a:r>
            <a:r>
              <a:rPr lang="en-US" altLang="zh-CN" dirty="0"/>
              <a:t>configurations</a:t>
            </a:r>
            <a:endParaRPr lang="en-US" dirty="0"/>
          </a:p>
        </p:txBody>
      </p:sp>
      <p:pic>
        <p:nvPicPr>
          <p:cNvPr id="2" name="Picture 1"/>
          <p:cNvPicPr>
            <a:picLocks noChangeAspect="1"/>
          </p:cNvPicPr>
          <p:nvPr/>
        </p:nvPicPr>
        <p:blipFill>
          <a:blip r:embed="rId3"/>
          <a:stretch>
            <a:fillRect/>
          </a:stretch>
        </p:blipFill>
        <p:spPr>
          <a:xfrm>
            <a:off x="0" y="1745943"/>
            <a:ext cx="9144000" cy="3773347"/>
          </a:xfrm>
          <a:prstGeom prst="rect">
            <a:avLst/>
          </a:prstGeom>
        </p:spPr>
      </p:pic>
      <p:sp>
        <p:nvSpPr>
          <p:cNvPr id="5" name="TextBox 4"/>
          <p:cNvSpPr txBox="1"/>
          <p:nvPr/>
        </p:nvSpPr>
        <p:spPr>
          <a:xfrm>
            <a:off x="310226" y="1284278"/>
            <a:ext cx="8523548" cy="461665"/>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altLang="zh-CN" sz="2400" b="1" dirty="0"/>
              <a:t>Constructed</a:t>
            </a:r>
            <a:r>
              <a:rPr lang="zh-CN" altLang="en-US" sz="2400" b="1" dirty="0"/>
              <a:t> </a:t>
            </a:r>
            <a:r>
              <a:rPr lang="en-US" altLang="zh-CN" sz="2400" b="1" dirty="0"/>
              <a:t>circuit</a:t>
            </a:r>
            <a:r>
              <a:rPr lang="zh-CN" altLang="en-US" sz="2400" b="1" dirty="0"/>
              <a:t> </a:t>
            </a:r>
            <a:r>
              <a:rPr lang="en-US" altLang="zh-CN" sz="2400" b="1" dirty="0"/>
              <a:t>components</a:t>
            </a:r>
            <a:endParaRPr lang="en-US" sz="2400" i="1" dirty="0">
              <a:solidFill>
                <a:srgbClr val="C00000"/>
              </a:solidFill>
            </a:endParaRPr>
          </a:p>
        </p:txBody>
      </p:sp>
    </p:spTree>
    <p:extLst>
      <p:ext uri="{BB962C8B-B14F-4D97-AF65-F5344CB8AC3E}">
        <p14:creationId xmlns:p14="http://schemas.microsoft.com/office/powerpoint/2010/main" val="3434775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69</a:t>
            </a:fld>
            <a:endParaRPr lang="en-US"/>
          </a:p>
        </p:txBody>
      </p:sp>
      <p:sp>
        <p:nvSpPr>
          <p:cNvPr id="4" name="标题 3"/>
          <p:cNvSpPr>
            <a:spLocks noGrp="1"/>
          </p:cNvSpPr>
          <p:nvPr>
            <p:ph type="title"/>
          </p:nvPr>
        </p:nvSpPr>
        <p:spPr>
          <a:xfrm>
            <a:off x="352926" y="0"/>
            <a:ext cx="8791074" cy="908882"/>
          </a:xfrm>
        </p:spPr>
        <p:txBody>
          <a:bodyPr>
            <a:normAutofit/>
          </a:bodyPr>
          <a:lstStyle/>
          <a:p>
            <a:r>
              <a:rPr lang="en-US" altLang="zh-CN" dirty="0"/>
              <a:t>Experimental</a:t>
            </a:r>
            <a:r>
              <a:rPr lang="zh-CN" altLang="en-US" dirty="0"/>
              <a:t> </a:t>
            </a:r>
            <a:r>
              <a:rPr lang="en-US" altLang="zh-CN" dirty="0"/>
              <a:t>results:</a:t>
            </a:r>
            <a:r>
              <a:rPr lang="zh-CN" altLang="en-US" dirty="0"/>
              <a:t> </a:t>
            </a:r>
            <a:r>
              <a:rPr lang="en-US" altLang="zh-CN" dirty="0"/>
              <a:t>Performance</a:t>
            </a:r>
            <a:r>
              <a:rPr lang="zh-CN" altLang="en-US" dirty="0"/>
              <a:t> </a:t>
            </a:r>
            <a:r>
              <a:rPr lang="en-US" altLang="zh-CN" dirty="0"/>
              <a:t>metrics</a:t>
            </a:r>
            <a:endParaRPr lang="en-US" dirty="0"/>
          </a:p>
        </p:txBody>
      </p:sp>
      <p:pic>
        <p:nvPicPr>
          <p:cNvPr id="5" name="Picture 4"/>
          <p:cNvPicPr>
            <a:picLocks noChangeAspect="1"/>
          </p:cNvPicPr>
          <p:nvPr/>
        </p:nvPicPr>
        <p:blipFill>
          <a:blip r:embed="rId3"/>
          <a:stretch>
            <a:fillRect/>
          </a:stretch>
        </p:blipFill>
        <p:spPr>
          <a:xfrm>
            <a:off x="352926" y="2114551"/>
            <a:ext cx="8699500" cy="4241800"/>
          </a:xfrm>
          <a:prstGeom prst="rect">
            <a:avLst/>
          </a:prstGeom>
        </p:spPr>
      </p:pic>
      <p:sp>
        <p:nvSpPr>
          <p:cNvPr id="6" name="TextBox 5"/>
          <p:cNvSpPr txBox="1"/>
          <p:nvPr/>
        </p:nvSpPr>
        <p:spPr>
          <a:xfrm>
            <a:off x="187036" y="994329"/>
            <a:ext cx="8523548" cy="830997"/>
          </a:xfrm>
          <a:prstGeom prst="rect">
            <a:avLst/>
          </a:prstGeom>
          <a:noFill/>
        </p:spPr>
        <p:txBody>
          <a:bodyPr wrap="square" rtlCol="0">
            <a:spAutoFit/>
          </a:bodyPr>
          <a:lstStyle/>
          <a:p>
            <a:pPr marL="457200" indent="-457200">
              <a:buClr>
                <a:srgbClr val="C00000"/>
              </a:buClr>
              <a:buFont typeface="Wingdings" panose="05000000000000000000" pitchFamily="2" charset="2"/>
              <a:buChar char="u"/>
            </a:pPr>
            <a:r>
              <a:rPr lang="en-US" altLang="zh-CN" sz="2400" b="1" dirty="0"/>
              <a:t>Reduced</a:t>
            </a:r>
            <a:r>
              <a:rPr lang="zh-CN" altLang="en-US" sz="2400" b="1" dirty="0"/>
              <a:t> </a:t>
            </a:r>
            <a:r>
              <a:rPr lang="en-US" altLang="zh-CN" sz="2400" b="1" dirty="0"/>
              <a:t>network</a:t>
            </a:r>
            <a:r>
              <a:rPr lang="zh-CN" altLang="en-US" sz="2400" b="1" dirty="0"/>
              <a:t> </a:t>
            </a:r>
            <a:r>
              <a:rPr lang="en-US" altLang="zh-CN" sz="2400" b="1" dirty="0"/>
              <a:t>latency</a:t>
            </a:r>
            <a:r>
              <a:rPr lang="zh-CN" altLang="en-US" sz="2400" b="1" dirty="0"/>
              <a:t> </a:t>
            </a:r>
            <a:r>
              <a:rPr lang="en-US" altLang="zh-CN" sz="2400" b="1" dirty="0"/>
              <a:t>and</a:t>
            </a:r>
            <a:r>
              <a:rPr lang="zh-CN" altLang="en-US" sz="2400" b="1" dirty="0"/>
              <a:t> </a:t>
            </a:r>
            <a:r>
              <a:rPr lang="en-US" altLang="zh-CN" sz="2400" b="1" dirty="0"/>
              <a:t>increased</a:t>
            </a:r>
            <a:r>
              <a:rPr lang="zh-CN" altLang="en-US" sz="2400" b="1" dirty="0"/>
              <a:t> </a:t>
            </a:r>
            <a:r>
              <a:rPr lang="en-US" altLang="zh-CN" sz="2400" b="1" dirty="0"/>
              <a:t>capability</a:t>
            </a:r>
            <a:r>
              <a:rPr lang="zh-CN" altLang="en-US" sz="2400" b="1" dirty="0"/>
              <a:t> </a:t>
            </a:r>
            <a:r>
              <a:rPr lang="en-US" altLang="zh-CN" sz="2400" b="1" dirty="0"/>
              <a:t>for</a:t>
            </a:r>
            <a:r>
              <a:rPr lang="zh-CN" altLang="en-US" sz="2400" b="1" dirty="0"/>
              <a:t> </a:t>
            </a:r>
            <a:r>
              <a:rPr lang="en-US" altLang="zh-CN" sz="2400" b="1" dirty="0"/>
              <a:t>heavy</a:t>
            </a:r>
            <a:r>
              <a:rPr lang="zh-CN" altLang="en-US" sz="2400" b="1" dirty="0"/>
              <a:t> </a:t>
            </a:r>
            <a:r>
              <a:rPr lang="en-US" altLang="zh-CN" sz="2400" b="1" dirty="0"/>
              <a:t>traffic</a:t>
            </a:r>
            <a:endParaRPr lang="en-US" sz="2400" b="1" dirty="0"/>
          </a:p>
        </p:txBody>
      </p:sp>
      <p:sp>
        <p:nvSpPr>
          <p:cNvPr id="7" name="TextBox 2"/>
          <p:cNvSpPr txBox="1"/>
          <p:nvPr/>
        </p:nvSpPr>
        <p:spPr>
          <a:xfrm>
            <a:off x="2684537" y="2782638"/>
            <a:ext cx="3046221" cy="369332"/>
          </a:xfrm>
          <a:prstGeom prst="rect">
            <a:avLst/>
          </a:prstGeom>
          <a:noFill/>
        </p:spPr>
        <p:txBody>
          <a:bodyPr wrap="square" rtlCol="0">
            <a:spAutoFit/>
          </a:bodyPr>
          <a:lstStyle/>
          <a:p>
            <a:pPr algn="just">
              <a:buClr>
                <a:srgbClr val="C00000"/>
              </a:buClr>
            </a:pPr>
            <a:r>
              <a:rPr lang="en-US" altLang="zh-CN" b="1" dirty="0">
                <a:solidFill>
                  <a:srgbClr val="C00000"/>
                </a:solidFill>
                <a:latin typeface="Arial" charset="0"/>
                <a:ea typeface="Arial" charset="0"/>
                <a:cs typeface="Arial" charset="0"/>
              </a:rPr>
              <a:t>Reduced</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latency</a:t>
            </a:r>
            <a:endParaRPr lang="en-US" b="1" dirty="0">
              <a:solidFill>
                <a:srgbClr val="C00000"/>
              </a:solidFill>
              <a:latin typeface="Arial" charset="0"/>
              <a:ea typeface="Arial" charset="0"/>
              <a:cs typeface="Arial" charset="0"/>
            </a:endParaRPr>
          </a:p>
        </p:txBody>
      </p:sp>
      <p:cxnSp>
        <p:nvCxnSpPr>
          <p:cNvPr id="9" name="Straight Arrow Connector 8"/>
          <p:cNvCxnSpPr/>
          <p:nvPr/>
        </p:nvCxnSpPr>
        <p:spPr>
          <a:xfrm flipH="1">
            <a:off x="2391508" y="2479431"/>
            <a:ext cx="17584" cy="817684"/>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052736" y="5337110"/>
            <a:ext cx="631801"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2"/>
          <p:cNvSpPr txBox="1"/>
          <p:nvPr/>
        </p:nvSpPr>
        <p:spPr>
          <a:xfrm>
            <a:off x="1664404" y="5482255"/>
            <a:ext cx="4269865" cy="369332"/>
          </a:xfrm>
          <a:prstGeom prst="rect">
            <a:avLst/>
          </a:prstGeom>
          <a:noFill/>
        </p:spPr>
        <p:txBody>
          <a:bodyPr wrap="square" rtlCol="0">
            <a:spAutoFit/>
          </a:bodyPr>
          <a:lstStyle/>
          <a:p>
            <a:pPr algn="just">
              <a:buClr>
                <a:srgbClr val="C00000"/>
              </a:buClr>
            </a:pPr>
            <a:r>
              <a:rPr lang="en-US" altLang="zh-CN" b="1" dirty="0">
                <a:solidFill>
                  <a:srgbClr val="C00000"/>
                </a:solidFill>
                <a:latin typeface="Arial" charset="0"/>
                <a:ea typeface="Arial" charset="0"/>
                <a:cs typeface="Arial" charset="0"/>
              </a:rPr>
              <a:t>Increased</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capability</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for</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heavy</a:t>
            </a:r>
            <a:r>
              <a:rPr lang="zh-CN" altLang="en-US" b="1" dirty="0">
                <a:solidFill>
                  <a:srgbClr val="C00000"/>
                </a:solidFill>
                <a:latin typeface="Arial" charset="0"/>
                <a:ea typeface="Arial" charset="0"/>
                <a:cs typeface="Arial" charset="0"/>
              </a:rPr>
              <a:t> </a:t>
            </a:r>
            <a:r>
              <a:rPr lang="en-US" altLang="zh-CN" b="1" dirty="0">
                <a:solidFill>
                  <a:srgbClr val="C00000"/>
                </a:solidFill>
                <a:latin typeface="Arial" charset="0"/>
                <a:ea typeface="Arial" charset="0"/>
                <a:cs typeface="Arial" charset="0"/>
              </a:rPr>
              <a:t>traffic</a:t>
            </a:r>
            <a:endParaRPr lang="en-US" b="1" dirty="0">
              <a:solidFill>
                <a:srgbClr val="C00000"/>
              </a:solidFill>
              <a:latin typeface="Arial" charset="0"/>
              <a:ea typeface="Arial" charset="0"/>
              <a:cs typeface="Arial" charset="0"/>
            </a:endParaRPr>
          </a:p>
        </p:txBody>
      </p:sp>
      <p:sp>
        <p:nvSpPr>
          <p:cNvPr id="19" name="TextBox 2"/>
          <p:cNvSpPr txBox="1"/>
          <p:nvPr/>
        </p:nvSpPr>
        <p:spPr>
          <a:xfrm>
            <a:off x="2684536" y="3427455"/>
            <a:ext cx="3046221" cy="369332"/>
          </a:xfrm>
          <a:prstGeom prst="rect">
            <a:avLst/>
          </a:prstGeom>
          <a:noFill/>
        </p:spPr>
        <p:txBody>
          <a:bodyPr wrap="square" rtlCol="0">
            <a:spAutoFit/>
          </a:bodyPr>
          <a:lstStyle/>
          <a:p>
            <a:pPr algn="just">
              <a:buClr>
                <a:srgbClr val="C00000"/>
              </a:buClr>
            </a:pPr>
            <a:r>
              <a:rPr lang="en-US" altLang="zh-CN" b="1">
                <a:solidFill>
                  <a:srgbClr val="C00000"/>
                </a:solidFill>
                <a:latin typeface="Arial" charset="0"/>
                <a:ea typeface="Arial" charset="0"/>
                <a:cs typeface="Arial" charset="0"/>
              </a:rPr>
              <a:t>~52.3%</a:t>
            </a:r>
            <a:endParaRPr lang="en-US" b="1" dirty="0">
              <a:solidFill>
                <a:srgbClr val="C00000"/>
              </a:solidFill>
              <a:latin typeface="Arial" charset="0"/>
              <a:ea typeface="Arial" charset="0"/>
              <a:cs typeface="Arial" charset="0"/>
            </a:endParaRPr>
          </a:p>
        </p:txBody>
      </p:sp>
      <p:sp>
        <p:nvSpPr>
          <p:cNvPr id="20" name="TextBox 19"/>
          <p:cNvSpPr txBox="1"/>
          <p:nvPr/>
        </p:nvSpPr>
        <p:spPr>
          <a:xfrm>
            <a:off x="8819742" y="2551599"/>
            <a:ext cx="671804" cy="3367704"/>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3840534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9550" y="999590"/>
            <a:ext cx="8934450" cy="1064895"/>
          </a:xfrm>
        </p:spPr>
        <p:txBody>
          <a:bodyPr>
            <a:normAutofit fontScale="92500" lnSpcReduction="10000"/>
          </a:bodyPr>
          <a:lstStyle/>
          <a:p>
            <a:r>
              <a:rPr lang="en-US" i="1" dirty="0">
                <a:solidFill>
                  <a:srgbClr val="C00000"/>
                </a:solidFill>
              </a:rPr>
              <a:t>Limited</a:t>
            </a:r>
            <a:r>
              <a:rPr lang="en-US" dirty="0"/>
              <a:t> knowledge of mathematical structure governing the underlying process evolution </a:t>
            </a:r>
          </a:p>
          <a:p>
            <a:pPr lvl="1"/>
            <a:r>
              <a:rPr lang="en-US" sz="2200" dirty="0"/>
              <a:t>e.g. neural/muscular/vascular system dynamics</a:t>
            </a:r>
          </a:p>
        </p:txBody>
      </p:sp>
      <p:sp>
        <p:nvSpPr>
          <p:cNvPr id="3" name="灯片编号占位符 2"/>
          <p:cNvSpPr>
            <a:spLocks noGrp="1"/>
          </p:cNvSpPr>
          <p:nvPr>
            <p:ph type="sldNum" sz="quarter" idx="12"/>
          </p:nvPr>
        </p:nvSpPr>
        <p:spPr/>
        <p:txBody>
          <a:bodyPr/>
          <a:lstStyle/>
          <a:p>
            <a:fld id="{929874C7-10E7-490D-B9F0-6C8187C22D83}" type="slidenum">
              <a:rPr lang="en-US" smtClean="0"/>
              <a:t>7</a:t>
            </a:fld>
            <a:endParaRPr lang="en-US"/>
          </a:p>
        </p:txBody>
      </p:sp>
      <p:sp>
        <p:nvSpPr>
          <p:cNvPr id="4" name="标题 3"/>
          <p:cNvSpPr>
            <a:spLocks noGrp="1"/>
          </p:cNvSpPr>
          <p:nvPr>
            <p:ph type="title"/>
          </p:nvPr>
        </p:nvSpPr>
        <p:spPr>
          <a:xfrm>
            <a:off x="209550" y="0"/>
            <a:ext cx="7086600" cy="908882"/>
          </a:xfrm>
        </p:spPr>
        <p:txBody>
          <a:bodyPr/>
          <a:lstStyle/>
          <a:p>
            <a:r>
              <a:rPr lang="en-US" dirty="0"/>
              <a:t>Major Model-learning Challenges</a:t>
            </a:r>
          </a:p>
        </p:txBody>
      </p:sp>
      <p:sp>
        <p:nvSpPr>
          <p:cNvPr id="8" name="内容占位符 1"/>
          <p:cNvSpPr txBox="1">
            <a:spLocks/>
          </p:cNvSpPr>
          <p:nvPr/>
        </p:nvSpPr>
        <p:spPr>
          <a:xfrm>
            <a:off x="209550" y="2674882"/>
            <a:ext cx="8934450" cy="13793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Processes exhibit </a:t>
            </a:r>
            <a:r>
              <a:rPr lang="en-US" i="1" dirty="0">
                <a:solidFill>
                  <a:srgbClr val="C00000"/>
                </a:solidFill>
              </a:rPr>
              <a:t>rich</a:t>
            </a:r>
            <a:r>
              <a:rPr lang="en-US" dirty="0"/>
              <a:t> </a:t>
            </a:r>
            <a:r>
              <a:rPr lang="en-US" i="1" dirty="0">
                <a:solidFill>
                  <a:srgbClr val="C00000"/>
                </a:solidFill>
              </a:rPr>
              <a:t>inconsistency</a:t>
            </a:r>
            <a:r>
              <a:rPr lang="en-US" dirty="0"/>
              <a:t> over instances and </a:t>
            </a:r>
            <a:r>
              <a:rPr lang="en-US" i="1" dirty="0">
                <a:solidFill>
                  <a:srgbClr val="C00000"/>
                </a:solidFill>
              </a:rPr>
              <a:t>non-stationarity</a:t>
            </a:r>
            <a:r>
              <a:rPr lang="en-US" dirty="0"/>
              <a:t> over time</a:t>
            </a:r>
          </a:p>
          <a:p>
            <a:pPr lvl="1"/>
            <a:r>
              <a:rPr lang="en-US" sz="2200" dirty="0"/>
              <a:t>A priori postulated models are challenged and difficult to generalize</a:t>
            </a:r>
          </a:p>
          <a:p>
            <a:pPr lvl="1"/>
            <a:r>
              <a:rPr lang="en-US" sz="2200" dirty="0"/>
              <a:t>Strong stochasticity</a:t>
            </a:r>
          </a:p>
          <a:p>
            <a:pPr lvl="1"/>
            <a:endParaRPr lang="en-US" sz="2200" dirty="0"/>
          </a:p>
        </p:txBody>
      </p:sp>
      <p:sp>
        <p:nvSpPr>
          <p:cNvPr id="9" name="内容占位符 1"/>
          <p:cNvSpPr txBox="1">
            <a:spLocks/>
          </p:cNvSpPr>
          <p:nvPr/>
        </p:nvSpPr>
        <p:spPr>
          <a:xfrm>
            <a:off x="209550" y="4366628"/>
            <a:ext cx="8934450" cy="13793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Well-established modeling techniques strongly rely on </a:t>
            </a:r>
            <a:r>
              <a:rPr lang="en-US" i="1" dirty="0">
                <a:solidFill>
                  <a:srgbClr val="C00000"/>
                </a:solidFill>
              </a:rPr>
              <a:t>non-justified short-term memory</a:t>
            </a:r>
            <a:r>
              <a:rPr lang="en-US" dirty="0"/>
              <a:t> assumptions </a:t>
            </a:r>
          </a:p>
          <a:p>
            <a:pPr lvl="1"/>
            <a:r>
              <a:rPr lang="en-US" sz="2200" dirty="0"/>
              <a:t>Integer-order (local) differential equation-based formulation</a:t>
            </a:r>
          </a:p>
          <a:p>
            <a:pPr lvl="1"/>
            <a:r>
              <a:rPr lang="en-US" sz="2200" dirty="0"/>
              <a:t>Markovian </a:t>
            </a:r>
            <a:r>
              <a:rPr lang="en-US" sz="2200" dirty="0" err="1"/>
              <a:t>switchings</a:t>
            </a:r>
            <a:endParaRPr lang="en-US" sz="2200" dirty="0"/>
          </a:p>
          <a:p>
            <a:pPr lvl="1"/>
            <a:endParaRPr lang="en-US" sz="2200" dirty="0"/>
          </a:p>
        </p:txBody>
      </p:sp>
    </p:spTree>
    <p:extLst>
      <p:ext uri="{BB962C8B-B14F-4D97-AF65-F5344CB8AC3E}">
        <p14:creationId xmlns:p14="http://schemas.microsoft.com/office/powerpoint/2010/main" val="342817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1000"/>
                                        <p:tgtEl>
                                          <p:spTgt spid="8">
                                            <p:txEl>
                                              <p:pRg st="1" end="1"/>
                                            </p:txEl>
                                          </p:spTgt>
                                        </p:tgtEl>
                                      </p:cBhvr>
                                    </p:animEffect>
                                    <p:anim calcmode="lin" valueType="num">
                                      <p:cBhvr>
                                        <p:cTn id="2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fade">
                                      <p:cBhvr>
                                        <p:cTn id="29" dur="1000"/>
                                        <p:tgtEl>
                                          <p:spTgt spid="8">
                                            <p:txEl>
                                              <p:pRg st="2" end="2"/>
                                            </p:txEl>
                                          </p:spTgt>
                                        </p:tgtEl>
                                      </p:cBhvr>
                                    </p:animEffect>
                                    <p:anim calcmode="lin" valueType="num">
                                      <p:cBhvr>
                                        <p:cTn id="3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1000"/>
                                        <p:tgtEl>
                                          <p:spTgt spid="9">
                                            <p:txEl>
                                              <p:pRg st="0" end="0"/>
                                            </p:txEl>
                                          </p:spTgt>
                                        </p:tgtEl>
                                      </p:cBhvr>
                                    </p:animEffect>
                                    <p:anim calcmode="lin" valueType="num">
                                      <p:cBhvr>
                                        <p:cTn id="3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animEffect transition="in" filter="fade">
                                      <p:cBhvr>
                                        <p:cTn id="41" dur="1000"/>
                                        <p:tgtEl>
                                          <p:spTgt spid="9">
                                            <p:txEl>
                                              <p:pRg st="1" end="1"/>
                                            </p:txEl>
                                          </p:spTgt>
                                        </p:tgtEl>
                                      </p:cBhvr>
                                    </p:animEffect>
                                    <p:anim calcmode="lin" valueType="num">
                                      <p:cBhvr>
                                        <p:cTn id="4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9">
                                            <p:txEl>
                                              <p:pRg st="1" end="1"/>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fade">
                                      <p:cBhvr>
                                        <p:cTn id="46" dur="1000"/>
                                        <p:tgtEl>
                                          <p:spTgt spid="9">
                                            <p:txEl>
                                              <p:pRg st="2" end="2"/>
                                            </p:txEl>
                                          </p:spTgt>
                                        </p:tgtEl>
                                      </p:cBhvr>
                                    </p:animEffect>
                                    <p:anim calcmode="lin" valueType="num">
                                      <p:cBhvr>
                                        <p:cTn id="47"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build="p"/>
      <p:bldP spid="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p:cNvSpPr/>
          <p:nvPr/>
        </p:nvSpPr>
        <p:spPr>
          <a:xfrm>
            <a:off x="1354968" y="3722698"/>
            <a:ext cx="1864629" cy="7848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32713" y="-38100"/>
            <a:ext cx="8875819" cy="908882"/>
          </a:xfrm>
        </p:spPr>
        <p:txBody>
          <a:bodyPr>
            <a:noAutofit/>
          </a:bodyPr>
          <a:lstStyle/>
          <a:p>
            <a:r>
              <a:rPr lang="en-US" sz="3200" dirty="0"/>
              <a:t>Review: Application-aware design flow (top-down)</a:t>
            </a:r>
          </a:p>
        </p:txBody>
      </p:sp>
      <p:sp>
        <p:nvSpPr>
          <p:cNvPr id="69" name="内容占位符 1"/>
          <p:cNvSpPr txBox="1">
            <a:spLocks/>
          </p:cNvSpPr>
          <p:nvPr/>
        </p:nvSpPr>
        <p:spPr>
          <a:xfrm>
            <a:off x="619338" y="3941055"/>
            <a:ext cx="8863300" cy="703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p>
        </p:txBody>
      </p:sp>
      <p:sp>
        <p:nvSpPr>
          <p:cNvPr id="72" name="TextBox 71"/>
          <p:cNvSpPr txBox="1"/>
          <p:nvPr/>
        </p:nvSpPr>
        <p:spPr>
          <a:xfrm>
            <a:off x="6136151" y="4026361"/>
            <a:ext cx="1149995" cy="400110"/>
          </a:xfrm>
          <a:prstGeom prst="rect">
            <a:avLst/>
          </a:prstGeom>
          <a:noFill/>
        </p:spPr>
        <p:txBody>
          <a:bodyPr wrap="none" rtlCol="0">
            <a:spAutoFit/>
          </a:bodyPr>
          <a:lstStyle/>
          <a:p>
            <a:r>
              <a:rPr lang="zh-CN" altLang="en-US" sz="2000" dirty="0"/>
              <a:t>   </a:t>
            </a:r>
            <a:r>
              <a:rPr lang="en-US" altLang="zh-CN" sz="2000" dirty="0"/>
              <a:t>Metrics</a:t>
            </a:r>
            <a:endParaRPr lang="zh-CN" altLang="en-US" sz="2000" dirty="0"/>
          </a:p>
        </p:txBody>
      </p:sp>
      <p:sp>
        <p:nvSpPr>
          <p:cNvPr id="73" name="Rounded Rectangle 72"/>
          <p:cNvSpPr/>
          <p:nvPr/>
        </p:nvSpPr>
        <p:spPr>
          <a:xfrm>
            <a:off x="3785894" y="2293770"/>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82"/>
          <p:cNvSpPr>
            <a:spLocks/>
          </p:cNvSpPr>
          <p:nvPr/>
        </p:nvSpPr>
        <p:spPr bwMode="auto">
          <a:xfrm>
            <a:off x="5889462" y="1369835"/>
            <a:ext cx="1327297" cy="634408"/>
          </a:xfrm>
          <a:custGeom>
            <a:avLst/>
            <a:gdLst>
              <a:gd name="T0" fmla="*/ 1044 w 1044"/>
              <a:gd name="T1" fmla="*/ 237 h 499"/>
              <a:gd name="T2" fmla="*/ 545 w 1044"/>
              <a:gd name="T3" fmla="*/ 0 h 499"/>
              <a:gd name="T4" fmla="*/ 0 w 1044"/>
              <a:gd name="T5" fmla="*/ 260 h 499"/>
              <a:gd name="T6" fmla="*/ 498 w 1044"/>
              <a:gd name="T7" fmla="*/ 499 h 499"/>
              <a:gd name="T8" fmla="*/ 1044 w 1044"/>
              <a:gd name="T9" fmla="*/ 237 h 499"/>
            </a:gdLst>
            <a:ahLst/>
            <a:cxnLst>
              <a:cxn ang="0">
                <a:pos x="T0" y="T1"/>
              </a:cxn>
              <a:cxn ang="0">
                <a:pos x="T2" y="T3"/>
              </a:cxn>
              <a:cxn ang="0">
                <a:pos x="T4" y="T5"/>
              </a:cxn>
              <a:cxn ang="0">
                <a:pos x="T6" y="T7"/>
              </a:cxn>
              <a:cxn ang="0">
                <a:pos x="T8" y="T9"/>
              </a:cxn>
            </a:cxnLst>
            <a:rect l="0" t="0" r="r" b="b"/>
            <a:pathLst>
              <a:path w="1044" h="499">
                <a:moveTo>
                  <a:pt x="1044" y="237"/>
                </a:moveTo>
                <a:lnTo>
                  <a:pt x="545" y="0"/>
                </a:lnTo>
                <a:lnTo>
                  <a:pt x="0" y="260"/>
                </a:lnTo>
                <a:lnTo>
                  <a:pt x="498" y="499"/>
                </a:lnTo>
                <a:lnTo>
                  <a:pt x="1044" y="237"/>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55"/>
          <p:cNvSpPr>
            <a:spLocks/>
          </p:cNvSpPr>
          <p:nvPr/>
        </p:nvSpPr>
        <p:spPr bwMode="auto">
          <a:xfrm>
            <a:off x="6182522" y="1390199"/>
            <a:ext cx="1324754" cy="634408"/>
          </a:xfrm>
          <a:custGeom>
            <a:avLst/>
            <a:gdLst>
              <a:gd name="T0" fmla="*/ 1042 w 1042"/>
              <a:gd name="T1" fmla="*/ 239 h 499"/>
              <a:gd name="T2" fmla="*/ 544 w 1042"/>
              <a:gd name="T3" fmla="*/ 0 h 499"/>
              <a:gd name="T4" fmla="*/ 0 w 1042"/>
              <a:gd name="T5" fmla="*/ 260 h 499"/>
              <a:gd name="T6" fmla="*/ 498 w 1042"/>
              <a:gd name="T7" fmla="*/ 499 h 499"/>
              <a:gd name="T8" fmla="*/ 1042 w 1042"/>
              <a:gd name="T9" fmla="*/ 239 h 499"/>
            </a:gdLst>
            <a:ahLst/>
            <a:cxnLst>
              <a:cxn ang="0">
                <a:pos x="T0" y="T1"/>
              </a:cxn>
              <a:cxn ang="0">
                <a:pos x="T2" y="T3"/>
              </a:cxn>
              <a:cxn ang="0">
                <a:pos x="T4" y="T5"/>
              </a:cxn>
              <a:cxn ang="0">
                <a:pos x="T6" y="T7"/>
              </a:cxn>
              <a:cxn ang="0">
                <a:pos x="T8" y="T9"/>
              </a:cxn>
            </a:cxnLst>
            <a:rect l="0" t="0" r="r" b="b"/>
            <a:pathLst>
              <a:path w="1042" h="499">
                <a:moveTo>
                  <a:pt x="1042" y="239"/>
                </a:moveTo>
                <a:lnTo>
                  <a:pt x="544" y="0"/>
                </a:lnTo>
                <a:lnTo>
                  <a:pt x="0" y="260"/>
                </a:lnTo>
                <a:lnTo>
                  <a:pt x="498" y="499"/>
                </a:lnTo>
                <a:lnTo>
                  <a:pt x="1042" y="239"/>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69"/>
          <p:cNvSpPr>
            <a:spLocks/>
          </p:cNvSpPr>
          <p:nvPr/>
        </p:nvSpPr>
        <p:spPr bwMode="auto">
          <a:xfrm>
            <a:off x="6492335" y="1390199"/>
            <a:ext cx="1350182" cy="645850"/>
          </a:xfrm>
          <a:custGeom>
            <a:avLst/>
            <a:gdLst>
              <a:gd name="T0" fmla="*/ 345 w 663"/>
              <a:gd name="T1" fmla="*/ 8 h 317"/>
              <a:gd name="T2" fmla="*/ 282 w 663"/>
              <a:gd name="T3" fmla="*/ 8 h 317"/>
              <a:gd name="T4" fmla="*/ 17 w 663"/>
              <a:gd name="T5" fmla="*/ 135 h 317"/>
              <a:gd name="T6" fmla="*/ 17 w 663"/>
              <a:gd name="T7" fmla="*/ 165 h 317"/>
              <a:gd name="T8" fmla="*/ 318 w 663"/>
              <a:gd name="T9" fmla="*/ 309 h 317"/>
              <a:gd name="T10" fmla="*/ 381 w 663"/>
              <a:gd name="T11" fmla="*/ 309 h 317"/>
              <a:gd name="T12" fmla="*/ 646 w 663"/>
              <a:gd name="T13" fmla="*/ 182 h 317"/>
              <a:gd name="T14" fmla="*/ 646 w 663"/>
              <a:gd name="T15" fmla="*/ 152 h 317"/>
              <a:gd name="T16" fmla="*/ 345 w 663"/>
              <a:gd name="T17"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7">
                <a:moveTo>
                  <a:pt x="345" y="8"/>
                </a:moveTo>
                <a:cubicBezTo>
                  <a:pt x="328" y="0"/>
                  <a:pt x="299" y="0"/>
                  <a:pt x="282" y="8"/>
                </a:cubicBezTo>
                <a:cubicBezTo>
                  <a:pt x="17" y="135"/>
                  <a:pt x="17" y="135"/>
                  <a:pt x="17" y="135"/>
                </a:cubicBezTo>
                <a:cubicBezTo>
                  <a:pt x="0" y="143"/>
                  <a:pt x="0" y="157"/>
                  <a:pt x="17" y="165"/>
                </a:cubicBezTo>
                <a:cubicBezTo>
                  <a:pt x="318" y="309"/>
                  <a:pt x="318" y="309"/>
                  <a:pt x="318" y="309"/>
                </a:cubicBezTo>
                <a:cubicBezTo>
                  <a:pt x="336" y="317"/>
                  <a:pt x="364" y="317"/>
                  <a:pt x="381" y="309"/>
                </a:cubicBezTo>
                <a:cubicBezTo>
                  <a:pt x="646" y="182"/>
                  <a:pt x="646" y="182"/>
                  <a:pt x="646" y="182"/>
                </a:cubicBezTo>
                <a:cubicBezTo>
                  <a:pt x="663" y="174"/>
                  <a:pt x="663" y="160"/>
                  <a:pt x="646" y="152"/>
                </a:cubicBezTo>
                <a:lnTo>
                  <a:pt x="345" y="8"/>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61"/>
          <p:cNvSpPr>
            <a:spLocks/>
          </p:cNvSpPr>
          <p:nvPr/>
        </p:nvSpPr>
        <p:spPr bwMode="auto">
          <a:xfrm>
            <a:off x="3890442" y="1358181"/>
            <a:ext cx="1350182" cy="648392"/>
          </a:xfrm>
          <a:custGeom>
            <a:avLst/>
            <a:gdLst>
              <a:gd name="T0" fmla="*/ 345 w 663"/>
              <a:gd name="T1" fmla="*/ 9 h 318"/>
              <a:gd name="T2" fmla="*/ 282 w 663"/>
              <a:gd name="T3" fmla="*/ 9 h 318"/>
              <a:gd name="T4" fmla="*/ 17 w 663"/>
              <a:gd name="T5" fmla="*/ 135 h 318"/>
              <a:gd name="T6" fmla="*/ 17 w 663"/>
              <a:gd name="T7" fmla="*/ 165 h 318"/>
              <a:gd name="T8" fmla="*/ 318 w 663"/>
              <a:gd name="T9" fmla="*/ 309 h 318"/>
              <a:gd name="T10" fmla="*/ 381 w 663"/>
              <a:gd name="T11" fmla="*/ 309 h 318"/>
              <a:gd name="T12" fmla="*/ 646 w 663"/>
              <a:gd name="T13" fmla="*/ 183 h 318"/>
              <a:gd name="T14" fmla="*/ 646 w 663"/>
              <a:gd name="T15" fmla="*/ 153 h 318"/>
              <a:gd name="T16" fmla="*/ 345 w 663"/>
              <a:gd name="T17" fmla="*/ 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3" h="318">
                <a:moveTo>
                  <a:pt x="345" y="9"/>
                </a:moveTo>
                <a:cubicBezTo>
                  <a:pt x="328" y="0"/>
                  <a:pt x="299" y="0"/>
                  <a:pt x="282" y="9"/>
                </a:cubicBezTo>
                <a:cubicBezTo>
                  <a:pt x="17" y="135"/>
                  <a:pt x="17" y="135"/>
                  <a:pt x="17" y="135"/>
                </a:cubicBezTo>
                <a:cubicBezTo>
                  <a:pt x="0" y="144"/>
                  <a:pt x="0" y="157"/>
                  <a:pt x="17" y="165"/>
                </a:cubicBezTo>
                <a:cubicBezTo>
                  <a:pt x="318" y="309"/>
                  <a:pt x="318" y="309"/>
                  <a:pt x="318" y="309"/>
                </a:cubicBezTo>
                <a:cubicBezTo>
                  <a:pt x="335" y="318"/>
                  <a:pt x="364" y="318"/>
                  <a:pt x="381" y="309"/>
                </a:cubicBezTo>
                <a:cubicBezTo>
                  <a:pt x="646" y="183"/>
                  <a:pt x="646" y="183"/>
                  <a:pt x="646" y="183"/>
                </a:cubicBezTo>
                <a:cubicBezTo>
                  <a:pt x="663" y="174"/>
                  <a:pt x="663" y="161"/>
                  <a:pt x="646" y="153"/>
                </a:cubicBezTo>
                <a:lnTo>
                  <a:pt x="345" y="9"/>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TextBox 81"/>
          <p:cNvSpPr txBox="1"/>
          <p:nvPr/>
        </p:nvSpPr>
        <p:spPr>
          <a:xfrm>
            <a:off x="4143333" y="1392351"/>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83" name="TextBox 82"/>
          <p:cNvSpPr txBox="1"/>
          <p:nvPr/>
        </p:nvSpPr>
        <p:spPr>
          <a:xfrm>
            <a:off x="1640015" y="3883172"/>
            <a:ext cx="1676629" cy="461665"/>
          </a:xfrm>
          <a:prstGeom prst="rect">
            <a:avLst/>
          </a:prstGeom>
          <a:noFill/>
        </p:spPr>
        <p:txBody>
          <a:bodyPr wrap="square" rtlCol="0">
            <a:spAutoFit/>
          </a:bodyPr>
          <a:lstStyle/>
          <a:p>
            <a:r>
              <a:rPr lang="en-US" altLang="zh-CN" sz="2400" dirty="0"/>
              <a:t>Objective</a:t>
            </a:r>
            <a:endParaRPr lang="zh-CN" altLang="en-US" sz="2400" dirty="0"/>
          </a:p>
        </p:txBody>
      </p:sp>
      <p:sp>
        <p:nvSpPr>
          <p:cNvPr id="87" name="TextBox 86"/>
          <p:cNvSpPr txBox="1"/>
          <p:nvPr/>
        </p:nvSpPr>
        <p:spPr>
          <a:xfrm>
            <a:off x="3316644" y="981716"/>
            <a:ext cx="2262351" cy="369332"/>
          </a:xfrm>
          <a:prstGeom prst="rect">
            <a:avLst/>
          </a:prstGeom>
          <a:noFill/>
        </p:spPr>
        <p:txBody>
          <a:bodyPr wrap="none" rtlCol="0">
            <a:spAutoFit/>
          </a:bodyPr>
          <a:lstStyle/>
          <a:p>
            <a:r>
              <a:rPr lang="en-US" altLang="zh-CN" dirty="0"/>
              <a:t>Application</a:t>
            </a:r>
            <a:r>
              <a:rPr lang="zh-CN" altLang="en-US" dirty="0"/>
              <a:t> </a:t>
            </a:r>
            <a:r>
              <a:rPr lang="en-US" altLang="zh-CN" dirty="0"/>
              <a:t>of</a:t>
            </a:r>
            <a:r>
              <a:rPr lang="zh-CN" altLang="en-US" dirty="0"/>
              <a:t> </a:t>
            </a:r>
            <a:r>
              <a:rPr lang="en-US" altLang="zh-CN" dirty="0"/>
              <a:t>interest</a:t>
            </a:r>
            <a:endParaRPr lang="en-US" dirty="0"/>
          </a:p>
        </p:txBody>
      </p:sp>
      <p:cxnSp>
        <p:nvCxnSpPr>
          <p:cNvPr id="89" name="Straight Arrow Connector 88"/>
          <p:cNvCxnSpPr/>
          <p:nvPr/>
        </p:nvCxnSpPr>
        <p:spPr>
          <a:xfrm flipH="1" flipV="1">
            <a:off x="6701989" y="3359482"/>
            <a:ext cx="6140" cy="37326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542968" y="1221741"/>
            <a:ext cx="1254133" cy="784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542968" y="1383324"/>
            <a:ext cx="1676629" cy="461665"/>
          </a:xfrm>
          <a:prstGeom prst="rect">
            <a:avLst/>
          </a:prstGeom>
          <a:noFill/>
        </p:spPr>
        <p:txBody>
          <a:bodyPr wrap="square" rtlCol="0">
            <a:spAutoFit/>
          </a:bodyPr>
          <a:lstStyle/>
          <a:p>
            <a:r>
              <a:rPr lang="en-US" altLang="zh-CN" sz="2400" dirty="0"/>
              <a:t>Profiling</a:t>
            </a:r>
            <a:endParaRPr lang="zh-CN" altLang="en-US" sz="2400" dirty="0"/>
          </a:p>
        </p:txBody>
      </p:sp>
      <p:sp>
        <p:nvSpPr>
          <p:cNvPr id="37" name="TextBox 36"/>
          <p:cNvSpPr txBox="1"/>
          <p:nvPr/>
        </p:nvSpPr>
        <p:spPr>
          <a:xfrm>
            <a:off x="1492228" y="2443581"/>
            <a:ext cx="1349985" cy="830997"/>
          </a:xfrm>
          <a:prstGeom prst="rect">
            <a:avLst/>
          </a:prstGeom>
          <a:noFill/>
        </p:spPr>
        <p:txBody>
          <a:bodyPr wrap="none" rtlCol="0">
            <a:spAutoFit/>
          </a:bodyPr>
          <a:lstStyle/>
          <a:p>
            <a:r>
              <a:rPr lang="en-US" altLang="zh-CN" sz="2400" dirty="0"/>
              <a:t>Design</a:t>
            </a:r>
            <a:endParaRPr lang="zh-CN" altLang="en-US" sz="2400" dirty="0"/>
          </a:p>
          <a:p>
            <a:r>
              <a:rPr lang="en-US" altLang="zh-CN" sz="2400" dirty="0"/>
              <a:t>Synthesis</a:t>
            </a:r>
            <a:endParaRPr lang="en-US" sz="2400" dirty="0"/>
          </a:p>
        </p:txBody>
      </p:sp>
      <p:sp>
        <p:nvSpPr>
          <p:cNvPr id="38" name="Rounded Rectangle 37"/>
          <p:cNvSpPr/>
          <p:nvPr/>
        </p:nvSpPr>
        <p:spPr>
          <a:xfrm>
            <a:off x="1354968" y="2507129"/>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a:off x="2169961" y="2076312"/>
            <a:ext cx="0" cy="43081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2"/>
          <p:cNvCxnSpPr/>
          <p:nvPr/>
        </p:nvCxnSpPr>
        <p:spPr>
          <a:xfrm flipH="1" flipV="1">
            <a:off x="2967663" y="1644675"/>
            <a:ext cx="752209" cy="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2"/>
          <p:cNvCxnSpPr/>
          <p:nvPr/>
        </p:nvCxnSpPr>
        <p:spPr>
          <a:xfrm flipH="1" flipV="1">
            <a:off x="2164436" y="3311578"/>
            <a:ext cx="2993" cy="35673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0"/>
          <p:cNvCxnSpPr/>
          <p:nvPr/>
        </p:nvCxnSpPr>
        <p:spPr>
          <a:xfrm flipV="1">
            <a:off x="2997809" y="2905586"/>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16"/>
          <p:cNvSpPr txBox="1"/>
          <p:nvPr/>
        </p:nvSpPr>
        <p:spPr>
          <a:xfrm>
            <a:off x="5770422" y="2685632"/>
            <a:ext cx="1691810" cy="461665"/>
          </a:xfrm>
          <a:prstGeom prst="rect">
            <a:avLst/>
          </a:prstGeom>
          <a:noFill/>
        </p:spPr>
        <p:txBody>
          <a:bodyPr wrap="none" rtlCol="0">
            <a:spAutoFit/>
          </a:bodyPr>
          <a:lstStyle/>
          <a:p>
            <a:r>
              <a:rPr lang="zh-CN" altLang="en-US" sz="2400" dirty="0"/>
              <a:t>   </a:t>
            </a:r>
            <a:r>
              <a:rPr lang="en-US" altLang="zh-CN" sz="2400" dirty="0"/>
              <a:t>Evaluation</a:t>
            </a:r>
            <a:endParaRPr lang="zh-CN" altLang="en-US" sz="2400" dirty="0"/>
          </a:p>
        </p:txBody>
      </p:sp>
      <p:sp>
        <p:nvSpPr>
          <p:cNvPr id="48" name="Rounded Rectangle 17"/>
          <p:cNvSpPr/>
          <p:nvPr/>
        </p:nvSpPr>
        <p:spPr>
          <a:xfrm>
            <a:off x="5898661" y="2536219"/>
            <a:ext cx="1618937" cy="784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81"/>
          <p:cNvSpPr txBox="1"/>
          <p:nvPr/>
        </p:nvSpPr>
        <p:spPr>
          <a:xfrm>
            <a:off x="6764719" y="1480460"/>
            <a:ext cx="805413" cy="461665"/>
          </a:xfrm>
          <a:prstGeom prst="rect">
            <a:avLst/>
          </a:prstGeom>
          <a:noFill/>
        </p:spPr>
        <p:txBody>
          <a:bodyPr wrap="none" rtlCol="0">
            <a:spAutoFit/>
          </a:bodyPr>
          <a:lstStyle/>
          <a:p>
            <a:r>
              <a:rPr lang="en-US" altLang="zh-CN" sz="2400" dirty="0">
                <a:solidFill>
                  <a:schemeClr val="bg1"/>
                </a:solidFill>
              </a:rPr>
              <a:t>Apps</a:t>
            </a:r>
            <a:endParaRPr lang="en-US" sz="2400" dirty="0">
              <a:solidFill>
                <a:schemeClr val="bg1"/>
              </a:solidFill>
            </a:endParaRPr>
          </a:p>
        </p:txBody>
      </p:sp>
      <p:sp>
        <p:nvSpPr>
          <p:cNvPr id="53" name="TextBox 86"/>
          <p:cNvSpPr txBox="1"/>
          <p:nvPr/>
        </p:nvSpPr>
        <p:spPr>
          <a:xfrm>
            <a:off x="5963270" y="979236"/>
            <a:ext cx="2154885" cy="369332"/>
          </a:xfrm>
          <a:prstGeom prst="rect">
            <a:avLst/>
          </a:prstGeom>
          <a:noFill/>
        </p:spPr>
        <p:txBody>
          <a:bodyPr wrap="none" rtlCol="0">
            <a:spAutoFit/>
          </a:bodyPr>
          <a:lstStyle/>
          <a:p>
            <a:r>
              <a:rPr lang="en-US" altLang="zh-CN" dirty="0"/>
              <a:t>Benchmark synthesis</a:t>
            </a:r>
            <a:endParaRPr lang="en-US" dirty="0"/>
          </a:p>
        </p:txBody>
      </p:sp>
      <p:cxnSp>
        <p:nvCxnSpPr>
          <p:cNvPr id="54" name="Straight Arrow Connector 42"/>
          <p:cNvCxnSpPr/>
          <p:nvPr/>
        </p:nvCxnSpPr>
        <p:spPr>
          <a:xfrm>
            <a:off x="6710808" y="2106687"/>
            <a:ext cx="0" cy="43081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30"/>
          <p:cNvCxnSpPr/>
          <p:nvPr/>
        </p:nvCxnSpPr>
        <p:spPr>
          <a:xfrm flipV="1">
            <a:off x="5308305" y="2914555"/>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30"/>
          <p:cNvCxnSpPr/>
          <p:nvPr/>
        </p:nvCxnSpPr>
        <p:spPr>
          <a:xfrm flipV="1">
            <a:off x="5329805" y="1705350"/>
            <a:ext cx="535558" cy="20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95"/>
          <p:cNvSpPr/>
          <p:nvPr/>
        </p:nvSpPr>
        <p:spPr>
          <a:xfrm>
            <a:off x="3615974" y="2137407"/>
            <a:ext cx="1631185" cy="2161436"/>
          </a:xfrm>
          <a:prstGeom prst="roundRect">
            <a:avLst/>
          </a:prstGeom>
          <a:noFill/>
          <a:ln w="4445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72"/>
          <p:cNvSpPr/>
          <p:nvPr/>
        </p:nvSpPr>
        <p:spPr>
          <a:xfrm>
            <a:off x="6233198" y="3901335"/>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71"/>
          <p:cNvSpPr txBox="1"/>
          <p:nvPr/>
        </p:nvSpPr>
        <p:spPr>
          <a:xfrm>
            <a:off x="3626055" y="2418796"/>
            <a:ext cx="1464568" cy="400110"/>
          </a:xfrm>
          <a:prstGeom prst="rect">
            <a:avLst/>
          </a:prstGeom>
          <a:noFill/>
        </p:spPr>
        <p:txBody>
          <a:bodyPr wrap="none" rtlCol="0">
            <a:spAutoFit/>
          </a:bodyPr>
          <a:lstStyle/>
          <a:p>
            <a:r>
              <a:rPr lang="zh-CN" altLang="en-US" sz="2000" dirty="0"/>
              <a:t>   </a:t>
            </a:r>
            <a:r>
              <a:rPr lang="en-US" altLang="zh-CN" sz="2000" dirty="0"/>
              <a:t>Processing</a:t>
            </a:r>
            <a:endParaRPr lang="zh-CN" altLang="en-US" sz="2000" dirty="0"/>
          </a:p>
        </p:txBody>
      </p:sp>
      <p:sp>
        <p:nvSpPr>
          <p:cNvPr id="39" name="Rounded Rectangle 72"/>
          <p:cNvSpPr/>
          <p:nvPr/>
        </p:nvSpPr>
        <p:spPr>
          <a:xfrm>
            <a:off x="3814774" y="3343232"/>
            <a:ext cx="1268045" cy="6501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71"/>
          <p:cNvSpPr txBox="1"/>
          <p:nvPr/>
        </p:nvSpPr>
        <p:spPr>
          <a:xfrm>
            <a:off x="4105714" y="3457609"/>
            <a:ext cx="620683" cy="400110"/>
          </a:xfrm>
          <a:prstGeom prst="rect">
            <a:avLst/>
          </a:prstGeom>
          <a:noFill/>
        </p:spPr>
        <p:txBody>
          <a:bodyPr wrap="none" rtlCol="0">
            <a:spAutoFit/>
          </a:bodyPr>
          <a:lstStyle/>
          <a:p>
            <a:r>
              <a:rPr lang="en-US" altLang="zh-CN" sz="2000" dirty="0" err="1"/>
              <a:t>NoC</a:t>
            </a:r>
            <a:endParaRPr lang="zh-CN" altLang="en-US" sz="2000" dirty="0"/>
          </a:p>
        </p:txBody>
      </p:sp>
      <p:sp>
        <p:nvSpPr>
          <p:cNvPr id="42" name="内容占位符 1"/>
          <p:cNvSpPr txBox="1">
            <a:spLocks/>
          </p:cNvSpPr>
          <p:nvPr/>
        </p:nvSpPr>
        <p:spPr>
          <a:xfrm>
            <a:off x="261409" y="4684385"/>
            <a:ext cx="8882591" cy="4499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bg2"/>
                </a:solidFill>
              </a:rPr>
              <a:t>T1: A proper </a:t>
            </a:r>
            <a:r>
              <a:rPr lang="en-US" sz="2000" b="1" i="1" dirty="0">
                <a:solidFill>
                  <a:schemeClr val="bg2"/>
                </a:solidFill>
              </a:rPr>
              <a:t>modeling </a:t>
            </a:r>
            <a:r>
              <a:rPr lang="en-US" altLang="zh-CN" sz="2000" b="1" dirty="0">
                <a:solidFill>
                  <a:schemeClr val="bg2"/>
                </a:solidFill>
              </a:rPr>
              <a:t>of the application</a:t>
            </a:r>
            <a:r>
              <a:rPr lang="en-US" sz="2000" b="1" dirty="0">
                <a:solidFill>
                  <a:schemeClr val="bg2"/>
                </a:solidFill>
              </a:rPr>
              <a:t> and </a:t>
            </a:r>
            <a:r>
              <a:rPr lang="en-US" sz="2000" b="1" i="1" dirty="0">
                <a:solidFill>
                  <a:schemeClr val="bg2"/>
                </a:solidFill>
              </a:rPr>
              <a:t>optimization</a:t>
            </a:r>
            <a:r>
              <a:rPr lang="en-US" sz="2000" b="1" dirty="0">
                <a:solidFill>
                  <a:schemeClr val="bg2"/>
                </a:solidFill>
              </a:rPr>
              <a:t> framework for </a:t>
            </a:r>
            <a:r>
              <a:rPr lang="en-US" sz="2000" b="1" i="1" dirty="0">
                <a:solidFill>
                  <a:schemeClr val="bg2"/>
                </a:solidFill>
              </a:rPr>
              <a:t>Communication Arch synthesis</a:t>
            </a:r>
          </a:p>
        </p:txBody>
      </p:sp>
      <p:sp>
        <p:nvSpPr>
          <p:cNvPr id="45" name="内容占位符 1"/>
          <p:cNvSpPr txBox="1">
            <a:spLocks/>
          </p:cNvSpPr>
          <p:nvPr/>
        </p:nvSpPr>
        <p:spPr>
          <a:xfrm>
            <a:off x="261408" y="5309823"/>
            <a:ext cx="8882591" cy="1438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T2: A benchmarking framework that </a:t>
            </a:r>
            <a:r>
              <a:rPr lang="en-US" sz="2000" b="1" i="1" dirty="0">
                <a:solidFill>
                  <a:srgbClr val="C00000"/>
                </a:solidFill>
              </a:rPr>
              <a:t>efficiently</a:t>
            </a:r>
            <a:r>
              <a:rPr lang="en-US" sz="2000" b="1" dirty="0"/>
              <a:t> synthesizes an array of test cases to:</a:t>
            </a:r>
          </a:p>
          <a:p>
            <a:pPr lvl="1"/>
            <a:r>
              <a:rPr lang="en-US" sz="2000" b="1" dirty="0"/>
              <a:t>Evaluate </a:t>
            </a:r>
            <a:r>
              <a:rPr lang="en-US" sz="2000" b="1" dirty="0" err="1"/>
              <a:t>NoC</a:t>
            </a:r>
            <a:r>
              <a:rPr lang="en-US" sz="2000" b="1" dirty="0"/>
              <a:t> performance with the actual workload pressure</a:t>
            </a:r>
          </a:p>
          <a:p>
            <a:pPr lvl="1"/>
            <a:r>
              <a:rPr lang="en-US" sz="2000" b="1" dirty="0"/>
              <a:t>Consider variations in different application settings</a:t>
            </a:r>
            <a:endParaRPr lang="en-US" sz="2000" b="1" i="1" dirty="0">
              <a:solidFill>
                <a:srgbClr val="C00000"/>
              </a:solidFill>
            </a:endParaRPr>
          </a:p>
        </p:txBody>
      </p:sp>
      <p:sp>
        <p:nvSpPr>
          <p:cNvPr id="2" name="矩形 1"/>
          <p:cNvSpPr/>
          <p:nvPr/>
        </p:nvSpPr>
        <p:spPr>
          <a:xfrm>
            <a:off x="1088566" y="2072373"/>
            <a:ext cx="4365599" cy="250725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834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1000"/>
                                        <p:tgtEl>
                                          <p:spTgt spid="42">
                                            <p:txEl>
                                              <p:pRg st="0" end="0"/>
                                            </p:txEl>
                                          </p:spTgt>
                                        </p:tgtEl>
                                      </p:cBhvr>
                                    </p:animEffect>
                                    <p:anim calcmode="lin" valueType="num">
                                      <p:cBhvr>
                                        <p:cTn id="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
                                            <p:txEl>
                                              <p:pRg st="0" end="0"/>
                                            </p:txEl>
                                          </p:spTgt>
                                        </p:tgtEl>
                                        <p:attrNameLst>
                                          <p:attrName>style.visibility</p:attrName>
                                        </p:attrNameLst>
                                      </p:cBhvr>
                                      <p:to>
                                        <p:strVal val="visible"/>
                                      </p:to>
                                    </p:set>
                                    <p:animEffect transition="in" filter="fade">
                                      <p:cBhvr>
                                        <p:cTn id="14" dur="1000"/>
                                        <p:tgtEl>
                                          <p:spTgt spid="45">
                                            <p:txEl>
                                              <p:pRg st="0" end="0"/>
                                            </p:txEl>
                                          </p:spTgt>
                                        </p:tgtEl>
                                      </p:cBhvr>
                                    </p:animEffect>
                                    <p:anim calcmode="lin" valueType="num">
                                      <p:cBhvr>
                                        <p:cTn id="15" dur="10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5">
                                            <p:txEl>
                                              <p:pRg st="1" end="1"/>
                                            </p:txEl>
                                          </p:spTgt>
                                        </p:tgtEl>
                                        <p:attrNameLst>
                                          <p:attrName>style.visibility</p:attrName>
                                        </p:attrNameLst>
                                      </p:cBhvr>
                                      <p:to>
                                        <p:strVal val="visible"/>
                                      </p:to>
                                    </p:set>
                                    <p:animEffect transition="in" filter="fade">
                                      <p:cBhvr>
                                        <p:cTn id="19" dur="1000"/>
                                        <p:tgtEl>
                                          <p:spTgt spid="45">
                                            <p:txEl>
                                              <p:pRg st="1" end="1"/>
                                            </p:txEl>
                                          </p:spTgt>
                                        </p:tgtEl>
                                      </p:cBhvr>
                                    </p:animEffect>
                                    <p:anim calcmode="lin" valueType="num">
                                      <p:cBhvr>
                                        <p:cTn id="20" dur="1000" fill="hold"/>
                                        <p:tgtEl>
                                          <p:spTgt spid="4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5">
                                            <p:txEl>
                                              <p:pRg st="2" end="2"/>
                                            </p:txEl>
                                          </p:spTgt>
                                        </p:tgtEl>
                                        <p:attrNameLst>
                                          <p:attrName>style.visibility</p:attrName>
                                        </p:attrNameLst>
                                      </p:cBhvr>
                                      <p:to>
                                        <p:strVal val="visible"/>
                                      </p:to>
                                    </p:set>
                                    <p:animEffect transition="in" filter="fade">
                                      <p:cBhvr>
                                        <p:cTn id="24" dur="1000"/>
                                        <p:tgtEl>
                                          <p:spTgt spid="45">
                                            <p:txEl>
                                              <p:pRg st="2" end="2"/>
                                            </p:txEl>
                                          </p:spTgt>
                                        </p:tgtEl>
                                      </p:cBhvr>
                                    </p:animEffect>
                                    <p:anim calcmode="lin" valueType="num">
                                      <p:cBhvr>
                                        <p:cTn id="25" dur="1000" fill="hold"/>
                                        <p:tgtEl>
                                          <p:spTgt spid="4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5"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295275" y="0"/>
            <a:ext cx="7086600"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Task 2: Problem statement</a:t>
            </a:r>
          </a:p>
        </p:txBody>
      </p:sp>
      <p:sp>
        <p:nvSpPr>
          <p:cNvPr id="10" name="内容占位符 1"/>
          <p:cNvSpPr txBox="1">
            <a:spLocks/>
          </p:cNvSpPr>
          <p:nvPr/>
        </p:nvSpPr>
        <p:spPr>
          <a:xfrm>
            <a:off x="187324" y="4288163"/>
            <a:ext cx="8791576" cy="2455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t>Subject to:</a:t>
            </a:r>
          </a:p>
          <a:p>
            <a:pPr lvl="1"/>
            <a:r>
              <a:rPr lang="en-US" sz="2000" b="1" i="1" dirty="0">
                <a:solidFill>
                  <a:srgbClr val="C00000"/>
                </a:solidFill>
              </a:rPr>
              <a:t>High fidelity </a:t>
            </a:r>
          </a:p>
          <a:p>
            <a:pPr lvl="1"/>
            <a:r>
              <a:rPr lang="en-US" sz="2000" b="1" i="1" dirty="0">
                <a:solidFill>
                  <a:srgbClr val="C00000"/>
                </a:solidFill>
              </a:rPr>
              <a:t>Architectural independence</a:t>
            </a:r>
          </a:p>
          <a:p>
            <a:pPr lvl="1"/>
            <a:r>
              <a:rPr lang="en-US" sz="2000" b="1" i="1" dirty="0">
                <a:solidFill>
                  <a:srgbClr val="C00000"/>
                </a:solidFill>
              </a:rPr>
              <a:t>Scalable</a:t>
            </a:r>
          </a:p>
          <a:p>
            <a:pPr lvl="1"/>
            <a:r>
              <a:rPr lang="en-US" sz="2000" b="1" i="1" dirty="0">
                <a:solidFill>
                  <a:srgbClr val="C00000"/>
                </a:solidFill>
              </a:rPr>
              <a:t>Efficient</a:t>
            </a:r>
            <a:endParaRPr lang="en-US" sz="2000" i="1" dirty="0">
              <a:solidFill>
                <a:srgbClr val="C00000"/>
              </a:solidFill>
            </a:endParaRPr>
          </a:p>
        </p:txBody>
      </p:sp>
      <p:sp>
        <p:nvSpPr>
          <p:cNvPr id="11" name="内容占位符 1"/>
          <p:cNvSpPr>
            <a:spLocks noGrp="1"/>
          </p:cNvSpPr>
          <p:nvPr>
            <p:ph idx="1"/>
          </p:nvPr>
        </p:nvSpPr>
        <p:spPr>
          <a:xfrm>
            <a:off x="187324" y="2345475"/>
            <a:ext cx="9144000" cy="1064895"/>
          </a:xfrm>
        </p:spPr>
        <p:txBody>
          <a:bodyPr>
            <a:normAutofit/>
          </a:bodyPr>
          <a:lstStyle/>
          <a:p>
            <a:r>
              <a:rPr lang="en-US" altLang="zh-CN" sz="2400" b="1" dirty="0"/>
              <a:t>Given</a:t>
            </a:r>
            <a:r>
              <a:rPr lang="en-US" altLang="zh-CN" sz="2400" dirty="0"/>
              <a:t> an application of interest</a:t>
            </a:r>
            <a:endParaRPr lang="en-US" sz="2400" dirty="0"/>
          </a:p>
        </p:txBody>
      </p:sp>
      <p:sp>
        <p:nvSpPr>
          <p:cNvPr id="12" name="内容占位符 1"/>
          <p:cNvSpPr txBox="1">
            <a:spLocks/>
          </p:cNvSpPr>
          <p:nvPr/>
        </p:nvSpPr>
        <p:spPr>
          <a:xfrm>
            <a:off x="187324" y="3043975"/>
            <a:ext cx="9144000" cy="10648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t>Find</a:t>
            </a:r>
            <a:r>
              <a:rPr lang="en-US" altLang="zh-CN" sz="2400" dirty="0"/>
              <a:t> a benchmarking system that is able to learn the </a:t>
            </a:r>
            <a:r>
              <a:rPr lang="en-US" altLang="zh-CN" sz="2400" i="1" dirty="0">
                <a:solidFill>
                  <a:srgbClr val="C00000"/>
                </a:solidFill>
              </a:rPr>
              <a:t>application</a:t>
            </a:r>
            <a:r>
              <a:rPr lang="en-US" altLang="zh-CN" sz="2400" dirty="0"/>
              <a:t> </a:t>
            </a:r>
            <a:r>
              <a:rPr lang="en-US" altLang="zh-CN" sz="2400" i="1" dirty="0">
                <a:solidFill>
                  <a:srgbClr val="C00000"/>
                </a:solidFill>
              </a:rPr>
              <a:t>structure</a:t>
            </a:r>
            <a:r>
              <a:rPr lang="en-US" altLang="zh-CN" sz="2400" dirty="0"/>
              <a:t> and capture its </a:t>
            </a:r>
            <a:r>
              <a:rPr lang="en-US" altLang="zh-CN" sz="2400" i="1" dirty="0">
                <a:solidFill>
                  <a:srgbClr val="C00000"/>
                </a:solidFill>
              </a:rPr>
              <a:t>properties</a:t>
            </a:r>
            <a:r>
              <a:rPr lang="en-US" altLang="zh-CN" sz="2400" dirty="0"/>
              <a:t> via </a:t>
            </a:r>
            <a:r>
              <a:rPr lang="en-US" altLang="zh-CN" sz="2400" i="1" dirty="0">
                <a:solidFill>
                  <a:srgbClr val="C00000"/>
                </a:solidFill>
              </a:rPr>
              <a:t>mathematical</a:t>
            </a:r>
            <a:r>
              <a:rPr lang="en-US" altLang="zh-CN" sz="2400" dirty="0"/>
              <a:t> </a:t>
            </a:r>
            <a:r>
              <a:rPr lang="en-US" altLang="zh-CN" sz="2400" i="1" dirty="0">
                <a:solidFill>
                  <a:srgbClr val="C00000"/>
                </a:solidFill>
              </a:rPr>
              <a:t>model</a:t>
            </a:r>
            <a:r>
              <a:rPr lang="en-US" altLang="zh-CN" sz="2400" dirty="0"/>
              <a:t> for synthesis of </a:t>
            </a:r>
            <a:r>
              <a:rPr lang="en-US" altLang="zh-CN" sz="2400" i="1" dirty="0">
                <a:solidFill>
                  <a:srgbClr val="C00000"/>
                </a:solidFill>
              </a:rPr>
              <a:t>benchmarks</a:t>
            </a:r>
            <a:endParaRPr lang="en-US" sz="2400" i="1" dirty="0">
              <a:solidFill>
                <a:srgbClr val="C00000"/>
              </a:solidFill>
            </a:endParaRPr>
          </a:p>
        </p:txBody>
      </p:sp>
      <p:sp>
        <p:nvSpPr>
          <p:cNvPr id="13" name="文本框 12"/>
          <p:cNvSpPr txBox="1"/>
          <p:nvPr/>
        </p:nvSpPr>
        <p:spPr>
          <a:xfrm>
            <a:off x="1815973" y="1303728"/>
            <a:ext cx="6261651" cy="461665"/>
          </a:xfrm>
          <a:prstGeom prst="rect">
            <a:avLst/>
          </a:prstGeom>
          <a:noFill/>
        </p:spPr>
        <p:txBody>
          <a:bodyPr wrap="none" rtlCol="0">
            <a:spAutoFit/>
          </a:bodyPr>
          <a:lstStyle/>
          <a:p>
            <a:r>
              <a:rPr lang="en-US" sz="2400" u="sng" dirty="0">
                <a:latin typeface="Arial" panose="020B0604020202020204" pitchFamily="34" charset="0"/>
                <a:cs typeface="Arial" panose="020B0604020202020204" pitchFamily="34" charset="0"/>
              </a:rPr>
              <a:t>Benchmarking System Construction Problem</a:t>
            </a:r>
            <a:endParaRPr lang="en-US" sz="28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97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anim calcmode="lin" valueType="num">
                                      <p:cBhvr>
                                        <p:cTn id="22"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295275" y="0"/>
            <a:ext cx="7086600"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Benchmarking system construction</a:t>
            </a:r>
          </a:p>
        </p:txBody>
      </p:sp>
      <p:pic>
        <p:nvPicPr>
          <p:cNvPr id="3" name="图片 2"/>
          <p:cNvPicPr>
            <a:picLocks noChangeAspect="1"/>
          </p:cNvPicPr>
          <p:nvPr/>
        </p:nvPicPr>
        <p:blipFill>
          <a:blip r:embed="rId3"/>
          <a:stretch>
            <a:fillRect/>
          </a:stretch>
        </p:blipFill>
        <p:spPr>
          <a:xfrm>
            <a:off x="0" y="908882"/>
            <a:ext cx="6677025" cy="222885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681" y="3137732"/>
            <a:ext cx="8987319" cy="3098800"/>
          </a:xfrm>
          <a:prstGeom prst="rect">
            <a:avLst/>
          </a:prstGeom>
        </p:spPr>
      </p:pic>
      <p:sp>
        <p:nvSpPr>
          <p:cNvPr id="14" name="TextBox 170"/>
          <p:cNvSpPr txBox="1"/>
          <p:nvPr/>
        </p:nvSpPr>
        <p:spPr>
          <a:xfrm>
            <a:off x="2775632" y="6333667"/>
            <a:ext cx="4476067" cy="461665"/>
          </a:xfrm>
          <a:prstGeom prst="rect">
            <a:avLst/>
          </a:prstGeom>
          <a:noFill/>
        </p:spPr>
        <p:txBody>
          <a:bodyPr wrap="square" rtlCol="0">
            <a:spAutoFit/>
          </a:bodyPr>
          <a:lstStyle/>
          <a:p>
            <a:r>
              <a:rPr lang="en-US" sz="2400" i="1" dirty="0">
                <a:solidFill>
                  <a:srgbClr val="C00000"/>
                </a:solidFill>
              </a:rPr>
              <a:t>Presented at CODES+ISSS 2016</a:t>
            </a:r>
            <a:endParaRPr lang="id-ID" sz="2400" i="1" dirty="0">
              <a:solidFill>
                <a:srgbClr val="C00000"/>
              </a:solidFill>
            </a:endParaRPr>
          </a:p>
        </p:txBody>
      </p:sp>
    </p:spTree>
    <p:extLst>
      <p:ext uri="{BB962C8B-B14F-4D97-AF65-F5344CB8AC3E}">
        <p14:creationId xmlns:p14="http://schemas.microsoft.com/office/powerpoint/2010/main" val="27184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174773" y="0"/>
            <a:ext cx="9036049"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Overview of </a:t>
            </a:r>
            <a:r>
              <a:rPr lang="en-US" dirty="0" err="1"/>
              <a:t>NoC</a:t>
            </a:r>
            <a:r>
              <a:rPr lang="en-US" dirty="0"/>
              <a:t> benchmarking framework</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06" y="2501900"/>
            <a:ext cx="8987319" cy="3098800"/>
          </a:xfrm>
          <a:prstGeom prst="rect">
            <a:avLst/>
          </a:prstGeom>
        </p:spPr>
      </p:pic>
      <p:sp>
        <p:nvSpPr>
          <p:cNvPr id="10" name="内容占位符 1"/>
          <p:cNvSpPr txBox="1">
            <a:spLocks/>
          </p:cNvSpPr>
          <p:nvPr/>
        </p:nvSpPr>
        <p:spPr>
          <a:xfrm>
            <a:off x="0" y="10065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3-stage benchmarking framework</a:t>
            </a:r>
          </a:p>
          <a:p>
            <a:pPr lvl="1"/>
            <a:r>
              <a:rPr lang="en-US" sz="2000" b="1" dirty="0"/>
              <a:t>Application profiling </a:t>
            </a:r>
          </a:p>
          <a:p>
            <a:pPr lvl="1"/>
            <a:r>
              <a:rPr lang="en-US" sz="2000" b="1" dirty="0"/>
              <a:t>Mathematical modeling</a:t>
            </a:r>
          </a:p>
          <a:p>
            <a:pPr lvl="1"/>
            <a:r>
              <a:rPr lang="en-US" sz="2000" b="1" dirty="0"/>
              <a:t>Scalable benchmark synthesis</a:t>
            </a:r>
          </a:p>
          <a:p>
            <a:pPr lvl="1"/>
            <a:endParaRPr lang="en-US" sz="2000" b="1" dirty="0"/>
          </a:p>
        </p:txBody>
      </p:sp>
    </p:spTree>
    <p:extLst>
      <p:ext uri="{BB962C8B-B14F-4D97-AF65-F5344CB8AC3E}">
        <p14:creationId xmlns:p14="http://schemas.microsoft.com/office/powerpoint/2010/main" val="135479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1000"/>
                                        <p:tgtEl>
                                          <p:spTgt spid="10">
                                            <p:txEl>
                                              <p:pRg st="1" end="1"/>
                                            </p:txEl>
                                          </p:spTgt>
                                        </p:tgtEl>
                                      </p:cBhvr>
                                    </p:animEffect>
                                    <p:anim calcmode="lin" valueType="num">
                                      <p:cBhvr>
                                        <p:cTn id="1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1000"/>
                                        <p:tgtEl>
                                          <p:spTgt spid="10">
                                            <p:txEl>
                                              <p:pRg st="2" end="2"/>
                                            </p:txEl>
                                          </p:spTgt>
                                        </p:tgtEl>
                                      </p:cBhvr>
                                    </p:animEffect>
                                    <p:anim calcmode="lin" valueType="num">
                                      <p:cBhvr>
                                        <p:cTn id="1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1000"/>
                                        <p:tgtEl>
                                          <p:spTgt spid="10">
                                            <p:txEl>
                                              <p:pRg st="3" end="3"/>
                                            </p:txEl>
                                          </p:spTgt>
                                        </p:tgtEl>
                                      </p:cBhvr>
                                    </p:animEffect>
                                    <p:anim calcmode="lin" valueType="num">
                                      <p:cBhvr>
                                        <p:cTn id="2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0" y="0"/>
            <a:ext cx="97439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1</a:t>
            </a:r>
            <a:r>
              <a:rPr lang="en-US" baseline="30000" dirty="0"/>
              <a:t>st</a:t>
            </a:r>
            <a:r>
              <a:rPr lang="en-US" dirty="0"/>
              <a:t> layer: Instrumentation and runtime collection</a:t>
            </a:r>
          </a:p>
        </p:txBody>
      </p:sp>
      <p:sp>
        <p:nvSpPr>
          <p:cNvPr id="14" name="Rounded Rectangle 83"/>
          <p:cNvSpPr/>
          <p:nvPr/>
        </p:nvSpPr>
        <p:spPr>
          <a:xfrm>
            <a:off x="1413935" y="3309060"/>
            <a:ext cx="1820331" cy="749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文本框 1"/>
          <p:cNvSpPr txBox="1"/>
          <p:nvPr/>
        </p:nvSpPr>
        <p:spPr>
          <a:xfrm>
            <a:off x="1507067" y="3342502"/>
            <a:ext cx="1727199" cy="646331"/>
          </a:xfrm>
          <a:prstGeom prst="rect">
            <a:avLst/>
          </a:prstGeom>
          <a:noFill/>
        </p:spPr>
        <p:txBody>
          <a:bodyPr wrap="square" rtlCol="0">
            <a:spAutoFit/>
          </a:bodyPr>
          <a:lstStyle/>
          <a:p>
            <a:r>
              <a:rPr lang="en-US" altLang="zh-CN" dirty="0">
                <a:solidFill>
                  <a:schemeClr val="bg1"/>
                </a:solidFill>
              </a:rPr>
              <a:t>C/C++ </a:t>
            </a:r>
          </a:p>
          <a:p>
            <a:r>
              <a:rPr lang="en-US" altLang="zh-CN" dirty="0">
                <a:solidFill>
                  <a:schemeClr val="bg1"/>
                </a:solidFill>
              </a:rPr>
              <a:t>Clang Frontend </a:t>
            </a:r>
            <a:endParaRPr lang="zh-CN" altLang="en-US" dirty="0">
              <a:solidFill>
                <a:schemeClr val="bg1"/>
              </a:solidFill>
            </a:endParaRPr>
          </a:p>
        </p:txBody>
      </p:sp>
      <p:sp>
        <p:nvSpPr>
          <p:cNvPr id="19" name="内容占位符 1"/>
          <p:cNvSpPr txBox="1">
            <a:spLocks/>
          </p:cNvSpPr>
          <p:nvPr/>
        </p:nvSpPr>
        <p:spPr>
          <a:xfrm>
            <a:off x="0" y="1006584"/>
            <a:ext cx="8890612" cy="10952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The first layer has two major components:</a:t>
            </a:r>
          </a:p>
          <a:p>
            <a:pPr lvl="1"/>
            <a:r>
              <a:rPr lang="en-US" sz="2000" b="1" dirty="0"/>
              <a:t>Modified LLVM-compiler scanner</a:t>
            </a:r>
          </a:p>
          <a:p>
            <a:pPr lvl="1"/>
            <a:r>
              <a:rPr lang="en-US" sz="2000" b="1" dirty="0"/>
              <a:t>Runtime library</a:t>
            </a:r>
          </a:p>
          <a:p>
            <a:pPr lvl="1"/>
            <a:endParaRPr lang="en-US" sz="2000" b="1" dirty="0"/>
          </a:p>
        </p:txBody>
      </p:sp>
      <p:sp>
        <p:nvSpPr>
          <p:cNvPr id="22" name="Rounded Rectangle 83"/>
          <p:cNvSpPr/>
          <p:nvPr/>
        </p:nvSpPr>
        <p:spPr>
          <a:xfrm>
            <a:off x="2907569" y="4164008"/>
            <a:ext cx="1820331" cy="749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文本框 22"/>
          <p:cNvSpPr txBox="1"/>
          <p:nvPr/>
        </p:nvSpPr>
        <p:spPr>
          <a:xfrm>
            <a:off x="2869469" y="4222850"/>
            <a:ext cx="2006600" cy="646331"/>
          </a:xfrm>
          <a:prstGeom prst="rect">
            <a:avLst/>
          </a:prstGeom>
          <a:noFill/>
        </p:spPr>
        <p:txBody>
          <a:bodyPr wrap="square" rtlCol="0">
            <a:spAutoFit/>
          </a:bodyPr>
          <a:lstStyle/>
          <a:p>
            <a:r>
              <a:rPr lang="en-US" altLang="zh-CN" dirty="0">
                <a:solidFill>
                  <a:schemeClr val="bg1"/>
                </a:solidFill>
              </a:rPr>
              <a:t>LLVM Intermediate</a:t>
            </a:r>
          </a:p>
          <a:p>
            <a:r>
              <a:rPr lang="en-US" altLang="zh-CN" dirty="0">
                <a:solidFill>
                  <a:schemeClr val="bg1"/>
                </a:solidFill>
              </a:rPr>
              <a:t>Representation(IR) </a:t>
            </a:r>
            <a:endParaRPr lang="zh-CN" altLang="en-US" dirty="0">
              <a:solidFill>
                <a:schemeClr val="bg1"/>
              </a:solidFill>
            </a:endParaRPr>
          </a:p>
        </p:txBody>
      </p:sp>
      <p:sp>
        <p:nvSpPr>
          <p:cNvPr id="3" name="矩形 2"/>
          <p:cNvSpPr/>
          <p:nvPr/>
        </p:nvSpPr>
        <p:spPr>
          <a:xfrm>
            <a:off x="2962603" y="5570613"/>
            <a:ext cx="182033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Contech</a:t>
            </a:r>
            <a:r>
              <a:rPr lang="en-US" altLang="zh-CN" dirty="0"/>
              <a:t> scanner</a:t>
            </a:r>
            <a:endParaRPr lang="zh-CN" altLang="en-US" dirty="0"/>
          </a:p>
        </p:txBody>
      </p:sp>
      <p:sp>
        <p:nvSpPr>
          <p:cNvPr id="24" name="虚尾箭头 23"/>
          <p:cNvSpPr/>
          <p:nvPr/>
        </p:nvSpPr>
        <p:spPr>
          <a:xfrm rot="16200000">
            <a:off x="3542480" y="5008397"/>
            <a:ext cx="550508" cy="467127"/>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5" name="Rounded Rectangle 83"/>
          <p:cNvSpPr/>
          <p:nvPr/>
        </p:nvSpPr>
        <p:spPr>
          <a:xfrm>
            <a:off x="4170140" y="3299599"/>
            <a:ext cx="1820331" cy="749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Instrumented IR</a:t>
            </a:r>
          </a:p>
        </p:txBody>
      </p:sp>
      <p:cxnSp>
        <p:nvCxnSpPr>
          <p:cNvPr id="5" name="肘形连接符 4"/>
          <p:cNvCxnSpPr>
            <a:stCxn id="14" idx="2"/>
            <a:endCxn id="23" idx="1"/>
          </p:cNvCxnSpPr>
          <p:nvPr/>
        </p:nvCxnSpPr>
        <p:spPr>
          <a:xfrm rot="16200000" flipH="1">
            <a:off x="2352957" y="4029504"/>
            <a:ext cx="487656" cy="545368"/>
          </a:xfrm>
          <a:prstGeom prst="bentConnector2">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2" idx="0"/>
            <a:endCxn id="25" idx="1"/>
          </p:cNvCxnSpPr>
          <p:nvPr/>
        </p:nvCxnSpPr>
        <p:spPr>
          <a:xfrm rot="5400000" flipH="1" flipV="1">
            <a:off x="3749058" y="3742927"/>
            <a:ext cx="489759" cy="352405"/>
          </a:xfrm>
          <a:prstGeom prst="bentConnector2">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195540" y="2275783"/>
            <a:ext cx="1820331"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ISA </a:t>
            </a:r>
            <a:endParaRPr lang="zh-CN" altLang="en-US" dirty="0"/>
          </a:p>
        </p:txBody>
      </p:sp>
      <p:sp>
        <p:nvSpPr>
          <p:cNvPr id="30" name="Rounded Rectangle 83"/>
          <p:cNvSpPr/>
          <p:nvPr/>
        </p:nvSpPr>
        <p:spPr>
          <a:xfrm>
            <a:off x="5701145" y="4113208"/>
            <a:ext cx="1820331" cy="749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Instrumented </a:t>
            </a:r>
          </a:p>
          <a:p>
            <a:pPr algn="ctr"/>
            <a:r>
              <a:rPr lang="en-US" dirty="0"/>
              <a:t>Assembly</a:t>
            </a:r>
          </a:p>
        </p:txBody>
      </p:sp>
      <p:sp>
        <p:nvSpPr>
          <p:cNvPr id="31" name="虚尾箭头 30"/>
          <p:cNvSpPr/>
          <p:nvPr/>
        </p:nvSpPr>
        <p:spPr>
          <a:xfrm rot="5400000">
            <a:off x="4843041" y="2831523"/>
            <a:ext cx="503852" cy="399394"/>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cxnSp>
        <p:nvCxnSpPr>
          <p:cNvPr id="32" name="肘形连接符 31"/>
          <p:cNvCxnSpPr>
            <a:stCxn id="25" idx="2"/>
            <a:endCxn id="30" idx="1"/>
          </p:cNvCxnSpPr>
          <p:nvPr/>
        </p:nvCxnSpPr>
        <p:spPr>
          <a:xfrm rot="16200000" flipH="1">
            <a:off x="5171246" y="3957958"/>
            <a:ext cx="438959" cy="620839"/>
          </a:xfrm>
          <a:prstGeom prst="bentConnector2">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680529" y="5570613"/>
            <a:ext cx="1820331"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Target architecture</a:t>
            </a:r>
            <a:endParaRPr lang="zh-CN" altLang="en-US" dirty="0"/>
          </a:p>
        </p:txBody>
      </p:sp>
      <p:sp>
        <p:nvSpPr>
          <p:cNvPr id="38" name="虚尾箭头 37"/>
          <p:cNvSpPr/>
          <p:nvPr/>
        </p:nvSpPr>
        <p:spPr>
          <a:xfrm rot="16200000">
            <a:off x="6336056" y="4944617"/>
            <a:ext cx="550508" cy="46712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45" name="Rounded Rectangle 83"/>
          <p:cNvSpPr/>
          <p:nvPr/>
        </p:nvSpPr>
        <p:spPr>
          <a:xfrm>
            <a:off x="6926345" y="3299599"/>
            <a:ext cx="1820331" cy="7493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Event List</a:t>
            </a:r>
          </a:p>
        </p:txBody>
      </p:sp>
      <p:cxnSp>
        <p:nvCxnSpPr>
          <p:cNvPr id="46" name="肘形连接符 45"/>
          <p:cNvCxnSpPr/>
          <p:nvPr/>
        </p:nvCxnSpPr>
        <p:spPr>
          <a:xfrm rot="5400000" flipH="1" flipV="1">
            <a:off x="6490234" y="3705859"/>
            <a:ext cx="489759" cy="352405"/>
          </a:xfrm>
          <a:prstGeom prst="bentConnector2">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p:nvPicPr>
        <p:blipFill>
          <a:blip r:embed="rId3"/>
          <a:stretch>
            <a:fillRect/>
          </a:stretch>
        </p:blipFill>
        <p:spPr>
          <a:xfrm>
            <a:off x="797652" y="2254945"/>
            <a:ext cx="2786518" cy="689822"/>
          </a:xfrm>
          <a:prstGeom prst="rect">
            <a:avLst/>
          </a:prstGeom>
        </p:spPr>
      </p:pic>
      <p:pic>
        <p:nvPicPr>
          <p:cNvPr id="48" name="图片 47"/>
          <p:cNvPicPr>
            <a:picLocks noChangeAspect="1"/>
          </p:cNvPicPr>
          <p:nvPr/>
        </p:nvPicPr>
        <p:blipFill>
          <a:blip r:embed="rId4"/>
          <a:stretch>
            <a:fillRect/>
          </a:stretch>
        </p:blipFill>
        <p:spPr>
          <a:xfrm>
            <a:off x="70893" y="4945131"/>
            <a:ext cx="2872347" cy="853498"/>
          </a:xfrm>
          <a:prstGeom prst="rect">
            <a:avLst/>
          </a:prstGeom>
        </p:spPr>
      </p:pic>
    </p:spTree>
    <p:extLst>
      <p:ext uri="{BB962C8B-B14F-4D97-AF65-F5344CB8AC3E}">
        <p14:creationId xmlns:p14="http://schemas.microsoft.com/office/powerpoint/2010/main" val="154980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1000"/>
                                        <p:tgtEl>
                                          <p:spTgt spid="19">
                                            <p:txEl>
                                              <p:pRg st="0" end="0"/>
                                            </p:txEl>
                                          </p:spTgt>
                                        </p:tgtEl>
                                      </p:cBhvr>
                                    </p:animEffect>
                                    <p:anim calcmode="lin" valueType="num">
                                      <p:cBhvr>
                                        <p:cTn id="8"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1000"/>
                                        <p:tgtEl>
                                          <p:spTgt spid="19">
                                            <p:txEl>
                                              <p:pRg st="1" end="1"/>
                                            </p:txEl>
                                          </p:spTgt>
                                        </p:tgtEl>
                                      </p:cBhvr>
                                    </p:animEffect>
                                    <p:anim calcmode="lin" valueType="num">
                                      <p:cBhvr>
                                        <p:cTn id="13"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1000"/>
                                        <p:tgtEl>
                                          <p:spTgt spid="19">
                                            <p:txEl>
                                              <p:pRg st="2" end="2"/>
                                            </p:txEl>
                                          </p:spTgt>
                                        </p:tgtEl>
                                      </p:cBhvr>
                                    </p:animEffect>
                                    <p:anim calcmode="lin" valueType="num">
                                      <p:cBhvr>
                                        <p:cTn id="18"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0" y="0"/>
            <a:ext cx="97439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1</a:t>
            </a:r>
            <a:r>
              <a:rPr lang="en-US" baseline="30000" dirty="0"/>
              <a:t>st</a:t>
            </a:r>
            <a:r>
              <a:rPr lang="en-US" dirty="0"/>
              <a:t> layer: An instrumentation example</a:t>
            </a:r>
          </a:p>
        </p:txBody>
      </p:sp>
      <p:pic>
        <p:nvPicPr>
          <p:cNvPr id="2" name="图片 1"/>
          <p:cNvPicPr>
            <a:picLocks noChangeAspect="1"/>
          </p:cNvPicPr>
          <p:nvPr/>
        </p:nvPicPr>
        <p:blipFill>
          <a:blip r:embed="rId3"/>
          <a:stretch>
            <a:fillRect/>
          </a:stretch>
        </p:blipFill>
        <p:spPr>
          <a:xfrm>
            <a:off x="0" y="1689100"/>
            <a:ext cx="9050081" cy="3721099"/>
          </a:xfrm>
          <a:prstGeom prst="rect">
            <a:avLst/>
          </a:prstGeom>
        </p:spPr>
      </p:pic>
      <p:sp>
        <p:nvSpPr>
          <p:cNvPr id="19" name="TextBox 170"/>
          <p:cNvSpPr txBox="1"/>
          <p:nvPr/>
        </p:nvSpPr>
        <p:spPr>
          <a:xfrm>
            <a:off x="4189894" y="4256472"/>
            <a:ext cx="2359875" cy="461665"/>
          </a:xfrm>
          <a:prstGeom prst="rect">
            <a:avLst/>
          </a:prstGeom>
          <a:noFill/>
        </p:spPr>
        <p:txBody>
          <a:bodyPr wrap="square" rtlCol="0">
            <a:spAutoFit/>
          </a:bodyPr>
          <a:lstStyle/>
          <a:p>
            <a:r>
              <a:rPr lang="en-US" sz="2400" dirty="0">
                <a:solidFill>
                  <a:srgbClr val="C00000"/>
                </a:solidFill>
              </a:rPr>
              <a:t>In-lined assembly</a:t>
            </a:r>
            <a:endParaRPr lang="id-ID" dirty="0">
              <a:solidFill>
                <a:srgbClr val="C00000"/>
              </a:solidFill>
            </a:endParaRPr>
          </a:p>
        </p:txBody>
      </p:sp>
      <p:sp>
        <p:nvSpPr>
          <p:cNvPr id="22" name="TextBox 170"/>
          <p:cNvSpPr txBox="1"/>
          <p:nvPr/>
        </p:nvSpPr>
        <p:spPr>
          <a:xfrm>
            <a:off x="6388100" y="1227435"/>
            <a:ext cx="2928681" cy="461665"/>
          </a:xfrm>
          <a:prstGeom prst="rect">
            <a:avLst/>
          </a:prstGeom>
          <a:noFill/>
        </p:spPr>
        <p:txBody>
          <a:bodyPr wrap="square" rtlCol="0">
            <a:spAutoFit/>
          </a:bodyPr>
          <a:lstStyle/>
          <a:p>
            <a:r>
              <a:rPr lang="en-US" sz="2400" dirty="0">
                <a:solidFill>
                  <a:srgbClr val="C00000"/>
                </a:solidFill>
              </a:rPr>
              <a:t>Local thread buffer</a:t>
            </a:r>
            <a:endParaRPr lang="id-ID" dirty="0">
              <a:solidFill>
                <a:srgbClr val="C00000"/>
              </a:solidFill>
            </a:endParaRPr>
          </a:p>
        </p:txBody>
      </p:sp>
      <p:sp>
        <p:nvSpPr>
          <p:cNvPr id="23" name="内容占位符 1"/>
          <p:cNvSpPr txBox="1">
            <a:spLocks/>
          </p:cNvSpPr>
          <p:nvPr/>
        </p:nvSpPr>
        <p:spPr>
          <a:xfrm>
            <a:off x="0" y="10065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Recording data access patterns</a:t>
            </a:r>
          </a:p>
          <a:p>
            <a:pPr lvl="1"/>
            <a:r>
              <a:rPr lang="en-US" sz="2000" b="1" dirty="0"/>
              <a:t>Address, Size, Read/Write</a:t>
            </a:r>
          </a:p>
          <a:p>
            <a:pPr marL="457200" lvl="1" indent="0">
              <a:buNone/>
            </a:pPr>
            <a:endParaRPr lang="en-US" sz="2000" b="1" dirty="0"/>
          </a:p>
        </p:txBody>
      </p:sp>
    </p:spTree>
    <p:extLst>
      <p:ext uri="{BB962C8B-B14F-4D97-AF65-F5344CB8AC3E}">
        <p14:creationId xmlns:p14="http://schemas.microsoft.com/office/powerpoint/2010/main" val="363041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1000"/>
                                        <p:tgtEl>
                                          <p:spTgt spid="23">
                                            <p:txEl>
                                              <p:pRg st="0" end="0"/>
                                            </p:txEl>
                                          </p:spTgt>
                                        </p:tgtEl>
                                      </p:cBhvr>
                                    </p:animEffect>
                                    <p:anim calcmode="lin" valueType="num">
                                      <p:cBhvr>
                                        <p:cTn id="22"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3">
                                            <p:txEl>
                                              <p:pRg st="1" end="1"/>
                                            </p:txEl>
                                          </p:spTgt>
                                        </p:tgtEl>
                                        <p:attrNameLst>
                                          <p:attrName>style.visibility</p:attrName>
                                        </p:attrNameLst>
                                      </p:cBhvr>
                                      <p:to>
                                        <p:strVal val="visible"/>
                                      </p:to>
                                    </p:set>
                                    <p:animEffect transition="in" filter="fade">
                                      <p:cBhvr>
                                        <p:cTn id="26" dur="1000"/>
                                        <p:tgtEl>
                                          <p:spTgt spid="23">
                                            <p:txEl>
                                              <p:pRg st="1" end="1"/>
                                            </p:txEl>
                                          </p:spTgt>
                                        </p:tgtEl>
                                      </p:cBhvr>
                                    </p:animEffect>
                                    <p:anim calcmode="lin" valueType="num">
                                      <p:cBhvr>
                                        <p:cTn id="27"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0" y="0"/>
            <a:ext cx="97439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1</a:t>
            </a:r>
            <a:r>
              <a:rPr lang="en-US" baseline="30000" dirty="0"/>
              <a:t>st</a:t>
            </a:r>
            <a:r>
              <a:rPr lang="en-US" dirty="0"/>
              <a:t> layer: Synchronization task</a:t>
            </a:r>
          </a:p>
        </p:txBody>
      </p:sp>
      <p:sp>
        <p:nvSpPr>
          <p:cNvPr id="4" name="内容占位符 1"/>
          <p:cNvSpPr txBox="1">
            <a:spLocks/>
          </p:cNvSpPr>
          <p:nvPr/>
        </p:nvSpPr>
        <p:spPr>
          <a:xfrm>
            <a:off x="0" y="10065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Local synchronization is identified by:</a:t>
            </a:r>
          </a:p>
          <a:p>
            <a:pPr lvl="1"/>
            <a:r>
              <a:rPr lang="en-US" sz="2000" b="1" dirty="0"/>
              <a:t>LLVM instructions</a:t>
            </a:r>
          </a:p>
          <a:p>
            <a:pPr lvl="1"/>
            <a:r>
              <a:rPr lang="en-US" sz="2000" b="1" dirty="0"/>
              <a:t>Name of the function called</a:t>
            </a:r>
          </a:p>
        </p:txBody>
      </p:sp>
      <p:sp>
        <p:nvSpPr>
          <p:cNvPr id="5" name="内容占位符 1"/>
          <p:cNvSpPr txBox="1">
            <a:spLocks/>
          </p:cNvSpPr>
          <p:nvPr/>
        </p:nvSpPr>
        <p:spPr>
          <a:xfrm>
            <a:off x="0" y="24543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Synchronization action is recorded by:</a:t>
            </a:r>
          </a:p>
          <a:p>
            <a:pPr lvl="1"/>
            <a:r>
              <a:rPr lang="en-US" sz="2000" b="1" dirty="0"/>
              <a:t>Action address</a:t>
            </a:r>
          </a:p>
          <a:p>
            <a:pPr lvl="1"/>
            <a:r>
              <a:rPr lang="en-US" sz="2000" b="1" dirty="0"/>
              <a:t>Order of the action in relation to other sync actions on the same address</a:t>
            </a:r>
          </a:p>
          <a:p>
            <a:pPr lvl="1"/>
            <a:r>
              <a:rPr lang="en-US" sz="2000" b="1" dirty="0"/>
              <a:t>Time stamps</a:t>
            </a:r>
          </a:p>
          <a:p>
            <a:pPr lvl="1"/>
            <a:endParaRPr lang="en-US" sz="1600" b="1" dirty="0"/>
          </a:p>
        </p:txBody>
      </p:sp>
      <p:sp>
        <p:nvSpPr>
          <p:cNvPr id="7" name="内容占位符 1"/>
          <p:cNvSpPr txBox="1">
            <a:spLocks/>
          </p:cNvSpPr>
          <p:nvPr/>
        </p:nvSpPr>
        <p:spPr>
          <a:xfrm>
            <a:off x="0" y="437924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Global list of buffers is maintained :</a:t>
            </a:r>
          </a:p>
          <a:p>
            <a:pPr lvl="1"/>
            <a:r>
              <a:rPr lang="en-US" sz="2000" b="1" dirty="0"/>
              <a:t>Partial dependency is preserved in each local thread buffer</a:t>
            </a:r>
          </a:p>
          <a:p>
            <a:pPr lvl="1"/>
            <a:r>
              <a:rPr lang="en-US" sz="2000" b="1" dirty="0"/>
              <a:t>Content of local buffer will be queued into the global list to enforce ordering</a:t>
            </a:r>
          </a:p>
        </p:txBody>
      </p:sp>
    </p:spTree>
    <p:extLst>
      <p:ext uri="{BB962C8B-B14F-4D97-AF65-F5344CB8AC3E}">
        <p14:creationId xmlns:p14="http://schemas.microsoft.com/office/powerpoint/2010/main" val="355301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1000"/>
                                        <p:tgtEl>
                                          <p:spTgt spid="5">
                                            <p:txEl>
                                              <p:pRg st="0" end="0"/>
                                            </p:txEl>
                                          </p:spTgt>
                                        </p:tgtEl>
                                      </p:cBhvr>
                                    </p:animEffect>
                                    <p:anim calcmode="lin" valueType="num">
                                      <p:cBhvr>
                                        <p:cTn id="2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fade">
                                      <p:cBhvr>
                                        <p:cTn id="29" dur="1000"/>
                                        <p:tgtEl>
                                          <p:spTgt spid="5">
                                            <p:txEl>
                                              <p:pRg st="1" end="1"/>
                                            </p:txEl>
                                          </p:spTgt>
                                        </p:tgtEl>
                                      </p:cBhvr>
                                    </p:animEffect>
                                    <p:anim calcmode="lin" valueType="num">
                                      <p:cBhvr>
                                        <p:cTn id="3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1000"/>
                                        <p:tgtEl>
                                          <p:spTgt spid="5">
                                            <p:txEl>
                                              <p:pRg st="2" end="2"/>
                                            </p:txEl>
                                          </p:spTgt>
                                        </p:tgtEl>
                                      </p:cBhvr>
                                    </p:animEffect>
                                    <p:anim calcmode="lin" valueType="num">
                                      <p:cBhvr>
                                        <p:cTn id="3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1000"/>
                                        <p:tgtEl>
                                          <p:spTgt spid="5">
                                            <p:txEl>
                                              <p:pRg st="3" end="3"/>
                                            </p:txEl>
                                          </p:spTgt>
                                        </p:tgtEl>
                                      </p:cBhvr>
                                    </p:animEffect>
                                    <p:anim calcmode="lin" valueType="num">
                                      <p:cBhvr>
                                        <p:cTn id="4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7">
                                            <p:txEl>
                                              <p:pRg st="0" end="0"/>
                                            </p:txEl>
                                          </p:spTgt>
                                        </p:tgtEl>
                                        <p:attrNameLst>
                                          <p:attrName>style.visibility</p:attrName>
                                        </p:attrNameLst>
                                      </p:cBhvr>
                                      <p:to>
                                        <p:strVal val="visible"/>
                                      </p:to>
                                    </p:set>
                                    <p:animEffect transition="in" filter="fade">
                                      <p:cBhvr>
                                        <p:cTn id="46" dur="1000"/>
                                        <p:tgtEl>
                                          <p:spTgt spid="7">
                                            <p:txEl>
                                              <p:pRg st="0" end="0"/>
                                            </p:txEl>
                                          </p:spTgt>
                                        </p:tgtEl>
                                      </p:cBhvr>
                                    </p:animEffect>
                                    <p:anim calcmode="lin" valueType="num">
                                      <p:cBhvr>
                                        <p:cTn id="4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animEffect transition="in" filter="fade">
                                      <p:cBhvr>
                                        <p:cTn id="51" dur="1000"/>
                                        <p:tgtEl>
                                          <p:spTgt spid="7">
                                            <p:txEl>
                                              <p:pRg st="1" end="1"/>
                                            </p:txEl>
                                          </p:spTgt>
                                        </p:tgtEl>
                                      </p:cBhvr>
                                    </p:animEffect>
                                    <p:anim calcmode="lin" valueType="num">
                                      <p:cBhvr>
                                        <p:cTn id="5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53" dur="1000" fill="hold"/>
                                        <p:tgtEl>
                                          <p:spTgt spid="7">
                                            <p:txEl>
                                              <p:pRg st="1" end="1"/>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7">
                                            <p:txEl>
                                              <p:pRg st="2" end="2"/>
                                            </p:txEl>
                                          </p:spTgt>
                                        </p:tgtEl>
                                        <p:attrNameLst>
                                          <p:attrName>style.visibility</p:attrName>
                                        </p:attrNameLst>
                                      </p:cBhvr>
                                      <p:to>
                                        <p:strVal val="visible"/>
                                      </p:to>
                                    </p:set>
                                    <p:animEffect transition="in" filter="fade">
                                      <p:cBhvr>
                                        <p:cTn id="56" dur="1000"/>
                                        <p:tgtEl>
                                          <p:spTgt spid="7">
                                            <p:txEl>
                                              <p:pRg st="2" end="2"/>
                                            </p:txEl>
                                          </p:spTgt>
                                        </p:tgtEl>
                                      </p:cBhvr>
                                    </p:animEffect>
                                    <p:anim calcmode="lin" valueType="num">
                                      <p:cBhvr>
                                        <p:cTn id="5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77057" y="2045214"/>
            <a:ext cx="5238750" cy="3971925"/>
          </a:xfrm>
          <a:prstGeom prst="rect">
            <a:avLst/>
          </a:prstGeom>
        </p:spPr>
      </p:pic>
      <p:sp>
        <p:nvSpPr>
          <p:cNvPr id="6" name="标题 3"/>
          <p:cNvSpPr txBox="1">
            <a:spLocks/>
          </p:cNvSpPr>
          <p:nvPr/>
        </p:nvSpPr>
        <p:spPr>
          <a:xfrm>
            <a:off x="0" y="0"/>
            <a:ext cx="97439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2</a:t>
            </a:r>
            <a:r>
              <a:rPr lang="en-US" baseline="30000" dirty="0"/>
              <a:t>nd</a:t>
            </a:r>
            <a:r>
              <a:rPr lang="en-US" dirty="0"/>
              <a:t> layer: task graph construction</a:t>
            </a:r>
          </a:p>
        </p:txBody>
      </p:sp>
      <p:sp>
        <p:nvSpPr>
          <p:cNvPr id="4" name="内容占位符 1"/>
          <p:cNvSpPr txBox="1">
            <a:spLocks/>
          </p:cNvSpPr>
          <p:nvPr/>
        </p:nvSpPr>
        <p:spPr>
          <a:xfrm>
            <a:off x="0" y="10065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Scan through the event list:</a:t>
            </a:r>
          </a:p>
          <a:p>
            <a:pPr lvl="1"/>
            <a:r>
              <a:rPr lang="en-US" sz="2000" b="1" dirty="0"/>
              <a:t>Accumulate basic blocks </a:t>
            </a:r>
            <a:r>
              <a:rPr lang="en-US" sz="2000" b="1" i="1" dirty="0">
                <a:solidFill>
                  <a:srgbClr val="C00000"/>
                </a:solidFill>
              </a:rPr>
              <a:t>until</a:t>
            </a:r>
            <a:r>
              <a:rPr lang="en-US" sz="2000" b="1" dirty="0"/>
              <a:t> a synchronization task is encountered</a:t>
            </a:r>
          </a:p>
        </p:txBody>
      </p:sp>
      <p:pic>
        <p:nvPicPr>
          <p:cNvPr id="2" name="图片 1"/>
          <p:cNvPicPr>
            <a:picLocks noChangeAspect="1"/>
          </p:cNvPicPr>
          <p:nvPr/>
        </p:nvPicPr>
        <p:blipFill>
          <a:blip r:embed="rId4"/>
          <a:stretch>
            <a:fillRect/>
          </a:stretch>
        </p:blipFill>
        <p:spPr>
          <a:xfrm>
            <a:off x="3301999" y="3356643"/>
            <a:ext cx="5334001" cy="3288632"/>
          </a:xfrm>
          <a:prstGeom prst="rect">
            <a:avLst/>
          </a:prstGeom>
        </p:spPr>
      </p:pic>
    </p:spTree>
    <p:extLst>
      <p:ext uri="{BB962C8B-B14F-4D97-AF65-F5344CB8AC3E}">
        <p14:creationId xmlns:p14="http://schemas.microsoft.com/office/powerpoint/2010/main" val="104525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txBox="1">
            <a:spLocks/>
          </p:cNvSpPr>
          <p:nvPr/>
        </p:nvSpPr>
        <p:spPr>
          <a:xfrm>
            <a:off x="0" y="1006584"/>
            <a:ext cx="8890612" cy="1924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Understand application from a mathematical perspective</a:t>
            </a:r>
          </a:p>
          <a:p>
            <a:pPr marL="457200" lvl="1" indent="0">
              <a:buNone/>
            </a:pPr>
            <a:endParaRPr lang="en-US" sz="2000" b="1" dirty="0"/>
          </a:p>
        </p:txBody>
      </p:sp>
      <p:grpSp>
        <p:nvGrpSpPr>
          <p:cNvPr id="8" name="组合 7"/>
          <p:cNvGrpSpPr/>
          <p:nvPr/>
        </p:nvGrpSpPr>
        <p:grpSpPr>
          <a:xfrm>
            <a:off x="654355" y="1677170"/>
            <a:ext cx="7759701" cy="3890192"/>
            <a:chOff x="1028699" y="1689870"/>
            <a:chExt cx="7759701" cy="3890192"/>
          </a:xfrm>
        </p:grpSpPr>
        <p:pic>
          <p:nvPicPr>
            <p:cNvPr id="2" name="图片 1"/>
            <p:cNvPicPr>
              <a:picLocks noChangeAspect="1"/>
            </p:cNvPicPr>
            <p:nvPr/>
          </p:nvPicPr>
          <p:blipFill>
            <a:blip r:embed="rId3"/>
            <a:stretch>
              <a:fillRect/>
            </a:stretch>
          </p:blipFill>
          <p:spPr>
            <a:xfrm>
              <a:off x="1028699" y="1689870"/>
              <a:ext cx="7150101" cy="3890192"/>
            </a:xfrm>
            <a:prstGeom prst="rect">
              <a:avLst/>
            </a:prstGeom>
          </p:spPr>
        </p:pic>
        <p:pic>
          <p:nvPicPr>
            <p:cNvPr id="5" name="图片 4"/>
            <p:cNvPicPr>
              <a:picLocks noChangeAspect="1"/>
            </p:cNvPicPr>
            <p:nvPr/>
          </p:nvPicPr>
          <p:blipFill>
            <a:blip r:embed="rId4"/>
            <a:stretch>
              <a:fillRect/>
            </a:stretch>
          </p:blipFill>
          <p:spPr>
            <a:xfrm>
              <a:off x="6178550" y="5222074"/>
              <a:ext cx="2609850" cy="357988"/>
            </a:xfrm>
            <a:prstGeom prst="rect">
              <a:avLst/>
            </a:prstGeom>
          </p:spPr>
        </p:pic>
      </p:grpSp>
      <p:pic>
        <p:nvPicPr>
          <p:cNvPr id="9" name="图片 8"/>
          <p:cNvPicPr>
            <a:picLocks noChangeAspect="1"/>
          </p:cNvPicPr>
          <p:nvPr/>
        </p:nvPicPr>
        <p:blipFill>
          <a:blip r:embed="rId5"/>
          <a:stretch>
            <a:fillRect/>
          </a:stretch>
        </p:blipFill>
        <p:spPr>
          <a:xfrm>
            <a:off x="5013631" y="1601181"/>
            <a:ext cx="790575" cy="561975"/>
          </a:xfrm>
          <a:prstGeom prst="rect">
            <a:avLst/>
          </a:prstGeom>
        </p:spPr>
      </p:pic>
      <p:pic>
        <p:nvPicPr>
          <p:cNvPr id="10" name="图片 9"/>
          <p:cNvPicPr>
            <a:picLocks noChangeAspect="1"/>
          </p:cNvPicPr>
          <p:nvPr/>
        </p:nvPicPr>
        <p:blipFill>
          <a:blip r:embed="rId6"/>
          <a:stretch>
            <a:fillRect/>
          </a:stretch>
        </p:blipFill>
        <p:spPr>
          <a:xfrm>
            <a:off x="4968693" y="2369469"/>
            <a:ext cx="790575" cy="561975"/>
          </a:xfrm>
          <a:prstGeom prst="rect">
            <a:avLst/>
          </a:prstGeom>
        </p:spPr>
      </p:pic>
      <p:sp>
        <p:nvSpPr>
          <p:cNvPr id="11" name="TextBox 170"/>
          <p:cNvSpPr txBox="1"/>
          <p:nvPr/>
        </p:nvSpPr>
        <p:spPr>
          <a:xfrm>
            <a:off x="5955451" y="1794594"/>
            <a:ext cx="2359875" cy="400110"/>
          </a:xfrm>
          <a:prstGeom prst="rect">
            <a:avLst/>
          </a:prstGeom>
          <a:noFill/>
        </p:spPr>
        <p:txBody>
          <a:bodyPr wrap="square" rtlCol="0">
            <a:spAutoFit/>
          </a:bodyPr>
          <a:lstStyle/>
          <a:p>
            <a:r>
              <a:rPr lang="en-US" sz="2000" dirty="0">
                <a:solidFill>
                  <a:srgbClr val="C00000"/>
                </a:solidFill>
              </a:rPr>
              <a:t>Execution delay</a:t>
            </a:r>
            <a:endParaRPr lang="id-ID" sz="1600" dirty="0">
              <a:solidFill>
                <a:srgbClr val="C00000"/>
              </a:solidFill>
            </a:endParaRPr>
          </a:p>
        </p:txBody>
      </p:sp>
      <p:sp>
        <p:nvSpPr>
          <p:cNvPr id="12" name="TextBox 170"/>
          <p:cNvSpPr txBox="1"/>
          <p:nvPr/>
        </p:nvSpPr>
        <p:spPr>
          <a:xfrm>
            <a:off x="5817211" y="2512697"/>
            <a:ext cx="2564937" cy="400110"/>
          </a:xfrm>
          <a:prstGeom prst="rect">
            <a:avLst/>
          </a:prstGeom>
          <a:noFill/>
        </p:spPr>
        <p:txBody>
          <a:bodyPr wrap="square" rtlCol="0">
            <a:spAutoFit/>
          </a:bodyPr>
          <a:lstStyle/>
          <a:p>
            <a:r>
              <a:rPr lang="en-US" sz="2000" dirty="0">
                <a:solidFill>
                  <a:srgbClr val="C00000"/>
                </a:solidFill>
              </a:rPr>
              <a:t>Communication delay</a:t>
            </a:r>
            <a:endParaRPr lang="id-ID" sz="1600" dirty="0">
              <a:solidFill>
                <a:srgbClr val="C00000"/>
              </a:solidFill>
            </a:endParaRPr>
          </a:p>
        </p:txBody>
      </p:sp>
      <p:sp>
        <p:nvSpPr>
          <p:cNvPr id="13" name="矩形 12"/>
          <p:cNvSpPr/>
          <p:nvPr/>
        </p:nvSpPr>
        <p:spPr>
          <a:xfrm>
            <a:off x="4968693" y="1601181"/>
            <a:ext cx="3346633" cy="1330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3"/>
          <p:cNvSpPr txBox="1">
            <a:spLocks/>
          </p:cNvSpPr>
          <p:nvPr/>
        </p:nvSpPr>
        <p:spPr>
          <a:xfrm>
            <a:off x="174773" y="0"/>
            <a:ext cx="9036049"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3</a:t>
            </a:r>
            <a:r>
              <a:rPr lang="en-US" baseline="30000" dirty="0"/>
              <a:t>rd</a:t>
            </a:r>
            <a:r>
              <a:rPr lang="en-US" dirty="0"/>
              <a:t> layer: Mathematical modeling</a:t>
            </a:r>
          </a:p>
        </p:txBody>
      </p:sp>
    </p:spTree>
    <p:extLst>
      <p:ext uri="{BB962C8B-B14F-4D97-AF65-F5344CB8AC3E}">
        <p14:creationId xmlns:p14="http://schemas.microsoft.com/office/powerpoint/2010/main" val="359471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241300" y="0"/>
            <a:ext cx="8969522"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Model of computation for application</a:t>
            </a:r>
          </a:p>
        </p:txBody>
      </p:sp>
      <p:sp>
        <p:nvSpPr>
          <p:cNvPr id="14" name="内容占位符 1"/>
          <p:cNvSpPr txBox="1">
            <a:spLocks/>
          </p:cNvSpPr>
          <p:nvPr/>
        </p:nvSpPr>
        <p:spPr>
          <a:xfrm>
            <a:off x="0" y="1006584"/>
            <a:ext cx="8890612" cy="2104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Definition 1 (Application task): </a:t>
            </a:r>
          </a:p>
          <a:p>
            <a:pPr lvl="1"/>
            <a:r>
              <a:rPr lang="en-US" b="1" dirty="0"/>
              <a:t>An application </a:t>
            </a:r>
            <a:r>
              <a:rPr lang="en-US" b="1" i="1" dirty="0">
                <a:solidFill>
                  <a:srgbClr val="C00000"/>
                </a:solidFill>
              </a:rPr>
              <a:t>task</a:t>
            </a:r>
            <a:r>
              <a:rPr lang="en-US" b="1" dirty="0"/>
              <a:t> is a </a:t>
            </a:r>
            <a:r>
              <a:rPr lang="en-US" b="1" i="1" dirty="0">
                <a:solidFill>
                  <a:srgbClr val="C00000"/>
                </a:solidFill>
              </a:rPr>
              <a:t>quadruple</a:t>
            </a:r>
          </a:p>
          <a:p>
            <a:pPr lvl="1"/>
            <a:r>
              <a:rPr lang="en-US" b="1" dirty="0"/>
              <a:t>      is a </a:t>
            </a:r>
            <a:r>
              <a:rPr lang="en-US" b="1" i="1" dirty="0">
                <a:solidFill>
                  <a:srgbClr val="C00000"/>
                </a:solidFill>
              </a:rPr>
              <a:t>timed finite state machine</a:t>
            </a:r>
          </a:p>
          <a:p>
            <a:pPr lvl="1"/>
            <a:r>
              <a:rPr lang="en-US" b="1" dirty="0"/>
              <a:t>                        is a </a:t>
            </a:r>
            <a:r>
              <a:rPr lang="en-US" b="1" i="1" dirty="0">
                <a:solidFill>
                  <a:srgbClr val="C00000"/>
                </a:solidFill>
              </a:rPr>
              <a:t>data generation process</a:t>
            </a:r>
          </a:p>
          <a:p>
            <a:pPr lvl="1"/>
            <a:r>
              <a:rPr lang="en-US" b="1" i="1" dirty="0">
                <a:solidFill>
                  <a:srgbClr val="C00000"/>
                </a:solidFill>
              </a:rPr>
              <a:t>               is set of tasks </a:t>
            </a:r>
            <a:r>
              <a:rPr lang="en-US" b="1" dirty="0"/>
              <a:t>on which </a:t>
            </a:r>
            <a:r>
              <a:rPr lang="en-US" b="1" i="1" dirty="0">
                <a:solidFill>
                  <a:srgbClr val="C00000"/>
                </a:solidFill>
              </a:rPr>
              <a:t>prior dependency </a:t>
            </a:r>
            <a:r>
              <a:rPr lang="en-US" b="1" dirty="0"/>
              <a:t>exists</a:t>
            </a:r>
          </a:p>
          <a:p>
            <a:pPr lvl="1"/>
            <a:endParaRPr lang="en-US" b="1" i="1" dirty="0">
              <a:solidFill>
                <a:srgbClr val="C00000"/>
              </a:solidFill>
            </a:endParaRPr>
          </a:p>
          <a:p>
            <a:pPr lvl="1"/>
            <a:endParaRPr lang="en-US" b="1" i="1" dirty="0">
              <a:solidFill>
                <a:srgbClr val="C00000"/>
              </a:solidFill>
            </a:endParaRPr>
          </a:p>
          <a:p>
            <a:pPr lvl="1"/>
            <a:endParaRPr lang="en-US" b="1" dirty="0"/>
          </a:p>
        </p:txBody>
      </p:sp>
      <p:pic>
        <p:nvPicPr>
          <p:cNvPr id="4" name="图片 3"/>
          <p:cNvPicPr>
            <a:picLocks noChangeAspect="1"/>
          </p:cNvPicPr>
          <p:nvPr/>
        </p:nvPicPr>
        <p:blipFill>
          <a:blip r:embed="rId3"/>
          <a:stretch>
            <a:fillRect/>
          </a:stretch>
        </p:blipFill>
        <p:spPr>
          <a:xfrm>
            <a:off x="5140325" y="1452562"/>
            <a:ext cx="1857375" cy="388938"/>
          </a:xfrm>
          <a:prstGeom prst="rect">
            <a:avLst/>
          </a:prstGeom>
        </p:spPr>
      </p:pic>
      <p:pic>
        <p:nvPicPr>
          <p:cNvPr id="15" name="图片 14"/>
          <p:cNvPicPr>
            <a:picLocks noChangeAspect="1"/>
          </p:cNvPicPr>
          <p:nvPr/>
        </p:nvPicPr>
        <p:blipFill>
          <a:blip r:embed="rId4"/>
          <a:stretch>
            <a:fillRect/>
          </a:stretch>
        </p:blipFill>
        <p:spPr>
          <a:xfrm>
            <a:off x="785812" y="1841500"/>
            <a:ext cx="333375" cy="323850"/>
          </a:xfrm>
          <a:prstGeom prst="rect">
            <a:avLst/>
          </a:prstGeom>
        </p:spPr>
      </p:pic>
      <p:pic>
        <p:nvPicPr>
          <p:cNvPr id="16" name="图片 15"/>
          <p:cNvPicPr>
            <a:picLocks noChangeAspect="1"/>
          </p:cNvPicPr>
          <p:nvPr/>
        </p:nvPicPr>
        <p:blipFill>
          <a:blip r:embed="rId5"/>
          <a:stretch>
            <a:fillRect/>
          </a:stretch>
        </p:blipFill>
        <p:spPr>
          <a:xfrm>
            <a:off x="785812" y="2263052"/>
            <a:ext cx="1571625" cy="333375"/>
          </a:xfrm>
          <a:prstGeom prst="rect">
            <a:avLst/>
          </a:prstGeom>
        </p:spPr>
      </p:pic>
      <p:pic>
        <p:nvPicPr>
          <p:cNvPr id="17" name="图片 16"/>
          <p:cNvPicPr>
            <a:picLocks noChangeAspect="1"/>
          </p:cNvPicPr>
          <p:nvPr/>
        </p:nvPicPr>
        <p:blipFill>
          <a:blip r:embed="rId6"/>
          <a:stretch>
            <a:fillRect/>
          </a:stretch>
        </p:blipFill>
        <p:spPr>
          <a:xfrm>
            <a:off x="850899" y="2622441"/>
            <a:ext cx="914400" cy="390525"/>
          </a:xfrm>
          <a:prstGeom prst="rect">
            <a:avLst/>
          </a:prstGeom>
        </p:spPr>
      </p:pic>
      <p:sp>
        <p:nvSpPr>
          <p:cNvPr id="18" name="内容占位符 1"/>
          <p:cNvSpPr txBox="1">
            <a:spLocks/>
          </p:cNvSpPr>
          <p:nvPr/>
        </p:nvSpPr>
        <p:spPr>
          <a:xfrm>
            <a:off x="0" y="3137514"/>
            <a:ext cx="8890612" cy="2104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Definition 2 (Timed finite state machine): </a:t>
            </a:r>
          </a:p>
          <a:p>
            <a:pPr lvl="1"/>
            <a:r>
              <a:rPr lang="en-US" b="1" dirty="0"/>
              <a:t>A timed finite state machine is a </a:t>
            </a:r>
            <a:r>
              <a:rPr lang="en-US" b="1" i="1" dirty="0">
                <a:solidFill>
                  <a:srgbClr val="C00000"/>
                </a:solidFill>
              </a:rPr>
              <a:t>6-tuple</a:t>
            </a:r>
          </a:p>
          <a:p>
            <a:pPr lvl="1"/>
            <a:r>
              <a:rPr lang="en-US" b="1" i="1" dirty="0">
                <a:solidFill>
                  <a:srgbClr val="C00000"/>
                </a:solidFill>
              </a:rPr>
              <a:t>     </a:t>
            </a:r>
            <a:r>
              <a:rPr lang="en-US" b="1" dirty="0"/>
              <a:t>and</a:t>
            </a:r>
            <a:r>
              <a:rPr lang="en-US" b="1" i="1" dirty="0">
                <a:solidFill>
                  <a:srgbClr val="C00000"/>
                </a:solidFill>
              </a:rPr>
              <a:t>       </a:t>
            </a:r>
            <a:r>
              <a:rPr lang="en-US" b="1" dirty="0"/>
              <a:t>is the </a:t>
            </a:r>
            <a:r>
              <a:rPr lang="en-US" b="1" i="1" dirty="0">
                <a:solidFill>
                  <a:srgbClr val="C00000"/>
                </a:solidFill>
              </a:rPr>
              <a:t>input</a:t>
            </a:r>
            <a:r>
              <a:rPr lang="en-US" b="1" dirty="0"/>
              <a:t> and </a:t>
            </a:r>
            <a:r>
              <a:rPr lang="en-US" b="1" i="1" dirty="0">
                <a:solidFill>
                  <a:srgbClr val="C00000"/>
                </a:solidFill>
              </a:rPr>
              <a:t>output</a:t>
            </a:r>
            <a:r>
              <a:rPr lang="en-US" b="1" dirty="0"/>
              <a:t> channel set</a:t>
            </a:r>
          </a:p>
          <a:p>
            <a:pPr lvl="1"/>
            <a:r>
              <a:rPr lang="en-US" b="1" dirty="0"/>
              <a:t>                                     is the </a:t>
            </a:r>
            <a:r>
              <a:rPr lang="en-US" b="1" i="1" dirty="0">
                <a:solidFill>
                  <a:srgbClr val="C00000"/>
                </a:solidFill>
              </a:rPr>
              <a:t>transition function</a:t>
            </a:r>
          </a:p>
          <a:p>
            <a:pPr lvl="1"/>
            <a:r>
              <a:rPr lang="en-US" b="1" i="1" dirty="0">
                <a:solidFill>
                  <a:srgbClr val="C00000"/>
                </a:solidFill>
              </a:rPr>
              <a:t>                                       </a:t>
            </a:r>
            <a:r>
              <a:rPr lang="en-US" b="1" dirty="0"/>
              <a:t>is the </a:t>
            </a:r>
            <a:r>
              <a:rPr lang="en-US" b="1" i="1" dirty="0">
                <a:solidFill>
                  <a:srgbClr val="C00000"/>
                </a:solidFill>
              </a:rPr>
              <a:t>output function</a:t>
            </a:r>
          </a:p>
          <a:p>
            <a:pPr lvl="1"/>
            <a:endParaRPr lang="en-US" b="1" i="1" dirty="0">
              <a:solidFill>
                <a:srgbClr val="C00000"/>
              </a:solidFill>
            </a:endParaRPr>
          </a:p>
          <a:p>
            <a:pPr lvl="1"/>
            <a:endParaRPr lang="en-US" b="1" i="1" dirty="0">
              <a:solidFill>
                <a:srgbClr val="C00000"/>
              </a:solidFill>
            </a:endParaRPr>
          </a:p>
          <a:p>
            <a:pPr lvl="1"/>
            <a:endParaRPr lang="en-US" b="1" i="1" dirty="0">
              <a:solidFill>
                <a:srgbClr val="C00000"/>
              </a:solidFill>
            </a:endParaRPr>
          </a:p>
          <a:p>
            <a:pPr lvl="1"/>
            <a:endParaRPr lang="en-US" b="1" dirty="0"/>
          </a:p>
        </p:txBody>
      </p:sp>
      <p:pic>
        <p:nvPicPr>
          <p:cNvPr id="19" name="图片 18"/>
          <p:cNvPicPr>
            <a:picLocks noChangeAspect="1"/>
          </p:cNvPicPr>
          <p:nvPr/>
        </p:nvPicPr>
        <p:blipFill>
          <a:blip r:embed="rId7"/>
          <a:stretch>
            <a:fillRect/>
          </a:stretch>
        </p:blipFill>
        <p:spPr>
          <a:xfrm>
            <a:off x="5942012" y="3563073"/>
            <a:ext cx="2114550" cy="390525"/>
          </a:xfrm>
          <a:prstGeom prst="rect">
            <a:avLst/>
          </a:prstGeom>
        </p:spPr>
      </p:pic>
      <p:pic>
        <p:nvPicPr>
          <p:cNvPr id="21" name="图片 20"/>
          <p:cNvPicPr>
            <a:picLocks noChangeAspect="1"/>
          </p:cNvPicPr>
          <p:nvPr/>
        </p:nvPicPr>
        <p:blipFill>
          <a:blip r:embed="rId8"/>
          <a:stretch>
            <a:fillRect/>
          </a:stretch>
        </p:blipFill>
        <p:spPr>
          <a:xfrm>
            <a:off x="737392" y="3948004"/>
            <a:ext cx="352425" cy="352425"/>
          </a:xfrm>
          <a:prstGeom prst="rect">
            <a:avLst/>
          </a:prstGeom>
        </p:spPr>
      </p:pic>
      <p:pic>
        <p:nvPicPr>
          <p:cNvPr id="22" name="图片 21"/>
          <p:cNvPicPr>
            <a:picLocks noChangeAspect="1"/>
          </p:cNvPicPr>
          <p:nvPr/>
        </p:nvPicPr>
        <p:blipFill>
          <a:blip r:embed="rId9"/>
          <a:stretch>
            <a:fillRect/>
          </a:stretch>
        </p:blipFill>
        <p:spPr>
          <a:xfrm>
            <a:off x="1612896" y="3881329"/>
            <a:ext cx="428625" cy="419100"/>
          </a:xfrm>
          <a:prstGeom prst="rect">
            <a:avLst/>
          </a:prstGeom>
        </p:spPr>
      </p:pic>
      <p:pic>
        <p:nvPicPr>
          <p:cNvPr id="23" name="图片 22"/>
          <p:cNvPicPr>
            <a:picLocks noChangeAspect="1"/>
          </p:cNvPicPr>
          <p:nvPr/>
        </p:nvPicPr>
        <p:blipFill>
          <a:blip r:embed="rId10"/>
          <a:stretch>
            <a:fillRect/>
          </a:stretch>
        </p:blipFill>
        <p:spPr>
          <a:xfrm>
            <a:off x="817558" y="4334128"/>
            <a:ext cx="2447925" cy="314325"/>
          </a:xfrm>
          <a:prstGeom prst="rect">
            <a:avLst/>
          </a:prstGeom>
        </p:spPr>
      </p:pic>
      <p:pic>
        <p:nvPicPr>
          <p:cNvPr id="24" name="图片 23"/>
          <p:cNvPicPr>
            <a:picLocks noChangeAspect="1"/>
          </p:cNvPicPr>
          <p:nvPr/>
        </p:nvPicPr>
        <p:blipFill>
          <a:blip r:embed="rId11"/>
          <a:stretch>
            <a:fillRect/>
          </a:stretch>
        </p:blipFill>
        <p:spPr>
          <a:xfrm>
            <a:off x="817558" y="4716355"/>
            <a:ext cx="2590800" cy="361950"/>
          </a:xfrm>
          <a:prstGeom prst="rect">
            <a:avLst/>
          </a:prstGeom>
        </p:spPr>
      </p:pic>
      <p:sp>
        <p:nvSpPr>
          <p:cNvPr id="25" name="内容占位符 1"/>
          <p:cNvSpPr txBox="1">
            <a:spLocks/>
          </p:cNvSpPr>
          <p:nvPr/>
        </p:nvSpPr>
        <p:spPr>
          <a:xfrm>
            <a:off x="63500" y="5110814"/>
            <a:ext cx="8890612" cy="2104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Definition 3 (Application):</a:t>
            </a:r>
          </a:p>
          <a:p>
            <a:pPr lvl="1"/>
            <a:r>
              <a:rPr lang="en-US" b="1" dirty="0"/>
              <a:t>An application </a:t>
            </a:r>
            <a:r>
              <a:rPr lang="en-US" b="1" i="1" dirty="0">
                <a:solidFill>
                  <a:srgbClr val="C00000"/>
                </a:solidFill>
              </a:rPr>
              <a:t>B(t)</a:t>
            </a:r>
            <a:r>
              <a:rPr lang="en-US" b="1" dirty="0"/>
              <a:t> is a dynamical graph defined over T where:</a:t>
            </a:r>
          </a:p>
          <a:p>
            <a:pPr lvl="1"/>
            <a:r>
              <a:rPr lang="en-US" b="1" dirty="0"/>
              <a:t>A </a:t>
            </a:r>
            <a:r>
              <a:rPr lang="en-US" b="1" i="1" dirty="0">
                <a:solidFill>
                  <a:srgbClr val="C00000"/>
                </a:solidFill>
              </a:rPr>
              <a:t>node</a:t>
            </a:r>
            <a:r>
              <a:rPr lang="en-US" b="1" dirty="0"/>
              <a:t> is a </a:t>
            </a:r>
            <a:r>
              <a:rPr lang="en-US" b="1" i="1" dirty="0">
                <a:solidFill>
                  <a:srgbClr val="C00000"/>
                </a:solidFill>
              </a:rPr>
              <a:t>task</a:t>
            </a:r>
          </a:p>
          <a:p>
            <a:pPr lvl="1"/>
            <a:r>
              <a:rPr lang="en-US" b="1" i="1" dirty="0">
                <a:solidFill>
                  <a:srgbClr val="C00000"/>
                </a:solidFill>
              </a:rPr>
              <a:t>Edges</a:t>
            </a:r>
            <a:r>
              <a:rPr lang="en-US" b="1" dirty="0"/>
              <a:t> represent their </a:t>
            </a:r>
            <a:r>
              <a:rPr lang="en-US" b="1" i="1" dirty="0">
                <a:solidFill>
                  <a:srgbClr val="C00000"/>
                </a:solidFill>
              </a:rPr>
              <a:t>interdependency</a:t>
            </a:r>
            <a:r>
              <a:rPr lang="en-US" b="1" dirty="0"/>
              <a:t> </a:t>
            </a:r>
          </a:p>
          <a:p>
            <a:pPr marL="457200" lvl="1" indent="0">
              <a:buNone/>
            </a:pPr>
            <a:endParaRPr lang="en-US" b="1" i="1" dirty="0">
              <a:solidFill>
                <a:srgbClr val="C00000"/>
              </a:solidFill>
            </a:endParaRPr>
          </a:p>
          <a:p>
            <a:pPr lvl="1"/>
            <a:endParaRPr lang="en-US" b="1" i="1" dirty="0">
              <a:solidFill>
                <a:srgbClr val="C00000"/>
              </a:solidFill>
            </a:endParaRPr>
          </a:p>
          <a:p>
            <a:pPr lvl="1"/>
            <a:endParaRPr lang="en-US" b="1" dirty="0"/>
          </a:p>
        </p:txBody>
      </p:sp>
    </p:spTree>
    <p:extLst>
      <p:ext uri="{BB962C8B-B14F-4D97-AF65-F5344CB8AC3E}">
        <p14:creationId xmlns:p14="http://schemas.microsoft.com/office/powerpoint/2010/main" val="210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1000"/>
                                        <p:tgtEl>
                                          <p:spTgt spid="14">
                                            <p:txEl>
                                              <p:pRg st="1" end="1"/>
                                            </p:txEl>
                                          </p:spTgt>
                                        </p:tgtEl>
                                      </p:cBhvr>
                                    </p:animEffect>
                                    <p:anim calcmode="lin" valueType="num">
                                      <p:cBhvr>
                                        <p:cTn id="1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1000"/>
                                        <p:tgtEl>
                                          <p:spTgt spid="14">
                                            <p:txEl>
                                              <p:pRg st="2" end="2"/>
                                            </p:txEl>
                                          </p:spTgt>
                                        </p:tgtEl>
                                      </p:cBhvr>
                                    </p:animEffect>
                                    <p:anim calcmode="lin" valueType="num">
                                      <p:cBhvr>
                                        <p:cTn id="18"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1000"/>
                                        <p:tgtEl>
                                          <p:spTgt spid="14">
                                            <p:txEl>
                                              <p:pRg st="3" end="3"/>
                                            </p:txEl>
                                          </p:spTgt>
                                        </p:tgtEl>
                                      </p:cBhvr>
                                    </p:animEffect>
                                    <p:anim calcmode="lin" valueType="num">
                                      <p:cBhvr>
                                        <p:cTn id="23"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1000"/>
                                        <p:tgtEl>
                                          <p:spTgt spid="14">
                                            <p:txEl>
                                              <p:pRg st="4" end="4"/>
                                            </p:txEl>
                                          </p:spTgt>
                                        </p:tgtEl>
                                      </p:cBhvr>
                                    </p:animEffect>
                                    <p:anim calcmode="lin" valueType="num">
                                      <p:cBhvr>
                                        <p:cTn id="28"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Effect transition="in" filter="fade">
                                      <p:cBhvr>
                                        <p:cTn id="34" dur="1000"/>
                                        <p:tgtEl>
                                          <p:spTgt spid="18">
                                            <p:txEl>
                                              <p:pRg st="0" end="0"/>
                                            </p:txEl>
                                          </p:spTgt>
                                        </p:tgtEl>
                                      </p:cBhvr>
                                    </p:animEffect>
                                    <p:anim calcmode="lin" valueType="num">
                                      <p:cBhvr>
                                        <p:cTn id="3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xEl>
                                              <p:pRg st="1" end="1"/>
                                            </p:txEl>
                                          </p:spTgt>
                                        </p:tgtEl>
                                        <p:attrNameLst>
                                          <p:attrName>style.visibility</p:attrName>
                                        </p:attrNameLst>
                                      </p:cBhvr>
                                      <p:to>
                                        <p:strVal val="visible"/>
                                      </p:to>
                                    </p:set>
                                    <p:animEffect transition="in" filter="fade">
                                      <p:cBhvr>
                                        <p:cTn id="39" dur="1000"/>
                                        <p:tgtEl>
                                          <p:spTgt spid="18">
                                            <p:txEl>
                                              <p:pRg st="1" end="1"/>
                                            </p:txEl>
                                          </p:spTgt>
                                        </p:tgtEl>
                                      </p:cBhvr>
                                    </p:animEffect>
                                    <p:anim calcmode="lin" valueType="num">
                                      <p:cBhvr>
                                        <p:cTn id="40"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xEl>
                                              <p:pRg st="2" end="2"/>
                                            </p:txEl>
                                          </p:spTgt>
                                        </p:tgtEl>
                                        <p:attrNameLst>
                                          <p:attrName>style.visibility</p:attrName>
                                        </p:attrNameLst>
                                      </p:cBhvr>
                                      <p:to>
                                        <p:strVal val="visible"/>
                                      </p:to>
                                    </p:set>
                                    <p:animEffect transition="in" filter="fade">
                                      <p:cBhvr>
                                        <p:cTn id="44" dur="1000"/>
                                        <p:tgtEl>
                                          <p:spTgt spid="18">
                                            <p:txEl>
                                              <p:pRg st="2" end="2"/>
                                            </p:txEl>
                                          </p:spTgt>
                                        </p:tgtEl>
                                      </p:cBhvr>
                                    </p:animEffect>
                                    <p:anim calcmode="lin" valueType="num">
                                      <p:cBhvr>
                                        <p:cTn id="45"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8">
                                            <p:txEl>
                                              <p:pRg st="3" end="3"/>
                                            </p:txEl>
                                          </p:spTgt>
                                        </p:tgtEl>
                                        <p:attrNameLst>
                                          <p:attrName>style.visibility</p:attrName>
                                        </p:attrNameLst>
                                      </p:cBhvr>
                                      <p:to>
                                        <p:strVal val="visible"/>
                                      </p:to>
                                    </p:set>
                                    <p:animEffect transition="in" filter="fade">
                                      <p:cBhvr>
                                        <p:cTn id="49" dur="1000"/>
                                        <p:tgtEl>
                                          <p:spTgt spid="18">
                                            <p:txEl>
                                              <p:pRg st="3" end="3"/>
                                            </p:txEl>
                                          </p:spTgt>
                                        </p:tgtEl>
                                      </p:cBhvr>
                                    </p:animEffect>
                                    <p:anim calcmode="lin" valueType="num">
                                      <p:cBhvr>
                                        <p:cTn id="50"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8">
                                            <p:txEl>
                                              <p:pRg st="4" end="4"/>
                                            </p:txEl>
                                          </p:spTgt>
                                        </p:tgtEl>
                                        <p:attrNameLst>
                                          <p:attrName>style.visibility</p:attrName>
                                        </p:attrNameLst>
                                      </p:cBhvr>
                                      <p:to>
                                        <p:strVal val="visible"/>
                                      </p:to>
                                    </p:set>
                                    <p:animEffect transition="in" filter="fade">
                                      <p:cBhvr>
                                        <p:cTn id="54" dur="1000"/>
                                        <p:tgtEl>
                                          <p:spTgt spid="18">
                                            <p:txEl>
                                              <p:pRg st="4" end="4"/>
                                            </p:txEl>
                                          </p:spTgt>
                                        </p:tgtEl>
                                      </p:cBhvr>
                                    </p:animEffect>
                                    <p:anim calcmode="lin" valueType="num">
                                      <p:cBhvr>
                                        <p:cTn id="55"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fade">
                                      <p:cBhvr>
                                        <p:cTn id="61" dur="1000"/>
                                        <p:tgtEl>
                                          <p:spTgt spid="25">
                                            <p:txEl>
                                              <p:pRg st="0" end="0"/>
                                            </p:txEl>
                                          </p:spTgt>
                                        </p:tgtEl>
                                      </p:cBhvr>
                                    </p:animEffect>
                                    <p:anim calcmode="lin" valueType="num">
                                      <p:cBhvr>
                                        <p:cTn id="62"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5">
                                            <p:txEl>
                                              <p:pRg st="1" end="1"/>
                                            </p:txEl>
                                          </p:spTgt>
                                        </p:tgtEl>
                                        <p:attrNameLst>
                                          <p:attrName>style.visibility</p:attrName>
                                        </p:attrNameLst>
                                      </p:cBhvr>
                                      <p:to>
                                        <p:strVal val="visible"/>
                                      </p:to>
                                    </p:set>
                                    <p:animEffect transition="in" filter="fade">
                                      <p:cBhvr>
                                        <p:cTn id="66" dur="1000"/>
                                        <p:tgtEl>
                                          <p:spTgt spid="25">
                                            <p:txEl>
                                              <p:pRg st="1" end="1"/>
                                            </p:txEl>
                                          </p:spTgt>
                                        </p:tgtEl>
                                      </p:cBhvr>
                                    </p:animEffect>
                                    <p:anim calcmode="lin" valueType="num">
                                      <p:cBhvr>
                                        <p:cTn id="67" dur="10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68" dur="1000" fill="hold"/>
                                        <p:tgtEl>
                                          <p:spTgt spid="25">
                                            <p:txEl>
                                              <p:pRg st="1" end="1"/>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5">
                                            <p:txEl>
                                              <p:pRg st="2" end="2"/>
                                            </p:txEl>
                                          </p:spTgt>
                                        </p:tgtEl>
                                        <p:attrNameLst>
                                          <p:attrName>style.visibility</p:attrName>
                                        </p:attrNameLst>
                                      </p:cBhvr>
                                      <p:to>
                                        <p:strVal val="visible"/>
                                      </p:to>
                                    </p:set>
                                    <p:animEffect transition="in" filter="fade">
                                      <p:cBhvr>
                                        <p:cTn id="71" dur="1000"/>
                                        <p:tgtEl>
                                          <p:spTgt spid="25">
                                            <p:txEl>
                                              <p:pRg st="2" end="2"/>
                                            </p:txEl>
                                          </p:spTgt>
                                        </p:tgtEl>
                                      </p:cBhvr>
                                    </p:animEffect>
                                    <p:anim calcmode="lin" valueType="num">
                                      <p:cBhvr>
                                        <p:cTn id="72"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73" dur="1000" fill="hold"/>
                                        <p:tgtEl>
                                          <p:spTgt spid="25">
                                            <p:txEl>
                                              <p:pRg st="2" end="2"/>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5">
                                            <p:txEl>
                                              <p:pRg st="3" end="3"/>
                                            </p:txEl>
                                          </p:spTgt>
                                        </p:tgtEl>
                                        <p:attrNameLst>
                                          <p:attrName>style.visibility</p:attrName>
                                        </p:attrNameLst>
                                      </p:cBhvr>
                                      <p:to>
                                        <p:strVal val="visible"/>
                                      </p:to>
                                    </p:set>
                                    <p:animEffect transition="in" filter="fade">
                                      <p:cBhvr>
                                        <p:cTn id="76" dur="1000"/>
                                        <p:tgtEl>
                                          <p:spTgt spid="25">
                                            <p:txEl>
                                              <p:pRg st="3" end="3"/>
                                            </p:txEl>
                                          </p:spTgt>
                                        </p:tgtEl>
                                      </p:cBhvr>
                                    </p:animEffect>
                                    <p:anim calcmode="lin" valueType="num">
                                      <p:cBhvr>
                                        <p:cTn id="77"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78" dur="1000" fill="hold"/>
                                        <p:tgtEl>
                                          <p:spTgt spid="2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build="p"/>
      <p:bldP spid="2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9550" y="999590"/>
            <a:ext cx="8934450" cy="1589374"/>
          </a:xfrm>
        </p:spPr>
        <p:txBody>
          <a:bodyPr>
            <a:normAutofit/>
          </a:bodyPr>
          <a:lstStyle/>
          <a:p>
            <a:r>
              <a:rPr lang="en-US" sz="2600" b="1" dirty="0"/>
              <a:t>I</a:t>
            </a:r>
            <a:r>
              <a:rPr lang="en-US" sz="2600" dirty="0"/>
              <a:t>. How we can advocate for a </a:t>
            </a:r>
            <a:r>
              <a:rPr lang="en-US" sz="2600" i="1" u="sng" dirty="0">
                <a:solidFill>
                  <a:srgbClr val="C00000"/>
                </a:solidFill>
              </a:rPr>
              <a:t>data-driven</a:t>
            </a:r>
            <a:r>
              <a:rPr lang="en-US" sz="2600" u="sng" dirty="0"/>
              <a:t> </a:t>
            </a:r>
            <a:r>
              <a:rPr lang="en-US" sz="2600" i="1" u="sng" dirty="0">
                <a:solidFill>
                  <a:srgbClr val="C00000"/>
                </a:solidFill>
              </a:rPr>
              <a:t>modeling framework</a:t>
            </a:r>
            <a:r>
              <a:rPr lang="en-US" sz="2600" u="sng" dirty="0"/>
              <a:t> </a:t>
            </a:r>
            <a:r>
              <a:rPr lang="en-US" sz="2600" dirty="0"/>
              <a:t>with </a:t>
            </a:r>
            <a:r>
              <a:rPr lang="en-US" sz="2600" i="1" u="sng" dirty="0">
                <a:solidFill>
                  <a:srgbClr val="C00000"/>
                </a:solidFill>
              </a:rPr>
              <a:t>minimized postulation </a:t>
            </a:r>
            <a:r>
              <a:rPr lang="en-US" sz="2600" dirty="0"/>
              <a:t>allowing for </a:t>
            </a:r>
            <a:r>
              <a:rPr lang="en-US" sz="2600" i="1" dirty="0">
                <a:solidFill>
                  <a:srgbClr val="C00000"/>
                </a:solidFill>
              </a:rPr>
              <a:t>construction</a:t>
            </a:r>
            <a:r>
              <a:rPr lang="en-US" sz="2600" dirty="0"/>
              <a:t> of </a:t>
            </a:r>
            <a:r>
              <a:rPr lang="en-US" sz="2600" i="1" u="sng" dirty="0">
                <a:solidFill>
                  <a:srgbClr val="C00000"/>
                </a:solidFill>
              </a:rPr>
              <a:t>compact</a:t>
            </a:r>
            <a:r>
              <a:rPr lang="en-US" sz="2600" dirty="0"/>
              <a:t> yet </a:t>
            </a:r>
            <a:r>
              <a:rPr lang="en-US" sz="2600" i="1" u="sng" dirty="0">
                <a:solidFill>
                  <a:srgbClr val="C00000"/>
                </a:solidFill>
              </a:rPr>
              <a:t>accurate</a:t>
            </a:r>
            <a:r>
              <a:rPr lang="en-US" sz="2600" dirty="0"/>
              <a:t> models that capture </a:t>
            </a:r>
            <a:r>
              <a:rPr lang="en-US" sz="2600" i="1" u="sng" dirty="0" err="1">
                <a:solidFill>
                  <a:srgbClr val="C00000"/>
                </a:solidFill>
              </a:rPr>
              <a:t>spatio</a:t>
            </a:r>
            <a:r>
              <a:rPr lang="en-US" sz="2600" i="1" u="sng" dirty="0">
                <a:solidFill>
                  <a:srgbClr val="C00000"/>
                </a:solidFill>
              </a:rPr>
              <a:t>-temporal coupling </a:t>
            </a:r>
            <a:r>
              <a:rPr lang="en-US" sz="2600" dirty="0"/>
              <a:t>structures of complex dynamics ? </a:t>
            </a:r>
          </a:p>
        </p:txBody>
      </p:sp>
      <p:sp>
        <p:nvSpPr>
          <p:cNvPr id="3" name="灯片编号占位符 2"/>
          <p:cNvSpPr>
            <a:spLocks noGrp="1"/>
          </p:cNvSpPr>
          <p:nvPr>
            <p:ph type="sldNum" sz="quarter" idx="12"/>
          </p:nvPr>
        </p:nvSpPr>
        <p:spPr/>
        <p:txBody>
          <a:bodyPr/>
          <a:lstStyle/>
          <a:p>
            <a:fld id="{929874C7-10E7-490D-B9F0-6C8187C22D83}" type="slidenum">
              <a:rPr lang="en-US" smtClean="0"/>
              <a:t>8</a:t>
            </a:fld>
            <a:endParaRPr lang="en-US"/>
          </a:p>
        </p:txBody>
      </p:sp>
      <p:sp>
        <p:nvSpPr>
          <p:cNvPr id="4" name="标题 3"/>
          <p:cNvSpPr>
            <a:spLocks noGrp="1"/>
          </p:cNvSpPr>
          <p:nvPr>
            <p:ph type="title"/>
          </p:nvPr>
        </p:nvSpPr>
        <p:spPr>
          <a:xfrm>
            <a:off x="209550" y="0"/>
            <a:ext cx="7086600" cy="908882"/>
          </a:xfrm>
        </p:spPr>
        <p:txBody>
          <a:bodyPr/>
          <a:lstStyle/>
          <a:p>
            <a:r>
              <a:rPr lang="en-US" dirty="0"/>
              <a:t>Research Tasks</a:t>
            </a:r>
          </a:p>
        </p:txBody>
      </p:sp>
      <p:sp>
        <p:nvSpPr>
          <p:cNvPr id="8" name="内容占位符 1"/>
          <p:cNvSpPr txBox="1">
            <a:spLocks/>
          </p:cNvSpPr>
          <p:nvPr/>
        </p:nvSpPr>
        <p:spPr>
          <a:xfrm>
            <a:off x="209550" y="3053726"/>
            <a:ext cx="8934450" cy="52447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t>II</a:t>
            </a:r>
            <a:r>
              <a:rPr lang="en-US" sz="2600" dirty="0"/>
              <a:t>. What are </a:t>
            </a:r>
            <a:r>
              <a:rPr lang="en-US" sz="2600" i="1" u="sng" dirty="0">
                <a:solidFill>
                  <a:srgbClr val="C00000"/>
                </a:solidFill>
              </a:rPr>
              <a:t>efficient</a:t>
            </a:r>
            <a:r>
              <a:rPr lang="en-US" sz="2600" dirty="0"/>
              <a:t> algorithms for reliable </a:t>
            </a:r>
            <a:r>
              <a:rPr lang="en-US" sz="2600" i="1" u="sng" dirty="0">
                <a:solidFill>
                  <a:srgbClr val="C00000"/>
                </a:solidFill>
              </a:rPr>
              <a:t>system identification </a:t>
            </a:r>
            <a:r>
              <a:rPr lang="en-US" sz="2600" dirty="0"/>
              <a:t>?</a:t>
            </a:r>
          </a:p>
        </p:txBody>
      </p:sp>
      <p:sp>
        <p:nvSpPr>
          <p:cNvPr id="9" name="内容占位符 1"/>
          <p:cNvSpPr txBox="1">
            <a:spLocks/>
          </p:cNvSpPr>
          <p:nvPr/>
        </p:nvSpPr>
        <p:spPr>
          <a:xfrm>
            <a:off x="209550" y="4509847"/>
            <a:ext cx="8934450" cy="13793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III</a:t>
            </a:r>
            <a:r>
              <a:rPr lang="en-US" dirty="0"/>
              <a:t>. How can we leverage the modeling framework to supervise the design of information acquisition process with </a:t>
            </a:r>
            <a:r>
              <a:rPr lang="en-US" i="1" u="sng" dirty="0">
                <a:solidFill>
                  <a:srgbClr val="C00000"/>
                </a:solidFill>
              </a:rPr>
              <a:t>minimized</a:t>
            </a:r>
            <a:r>
              <a:rPr lang="en-US" u="sng" dirty="0"/>
              <a:t> </a:t>
            </a:r>
            <a:r>
              <a:rPr lang="en-US" i="1" u="sng" dirty="0">
                <a:solidFill>
                  <a:srgbClr val="C00000"/>
                </a:solidFill>
              </a:rPr>
              <a:t>sensory</a:t>
            </a:r>
            <a:r>
              <a:rPr lang="en-US" u="sng" dirty="0"/>
              <a:t> </a:t>
            </a:r>
            <a:r>
              <a:rPr lang="en-US" i="1" u="sng" dirty="0">
                <a:solidFill>
                  <a:srgbClr val="C00000"/>
                </a:solidFill>
              </a:rPr>
              <a:t>efforts</a:t>
            </a:r>
            <a:r>
              <a:rPr lang="en-US" dirty="0"/>
              <a:t> and </a:t>
            </a:r>
            <a:r>
              <a:rPr lang="en-US" i="1" u="sng" dirty="0">
                <a:solidFill>
                  <a:srgbClr val="C00000"/>
                </a:solidFill>
              </a:rPr>
              <a:t>guaranteed optimality </a:t>
            </a:r>
            <a:r>
              <a:rPr lang="en-US" dirty="0"/>
              <a:t>? </a:t>
            </a:r>
          </a:p>
          <a:p>
            <a:pPr lvl="1"/>
            <a:endParaRPr lang="en-US" sz="2200" dirty="0"/>
          </a:p>
        </p:txBody>
      </p:sp>
    </p:spTree>
    <p:extLst>
      <p:ext uri="{BB962C8B-B14F-4D97-AF65-F5344CB8AC3E}">
        <p14:creationId xmlns:p14="http://schemas.microsoft.com/office/powerpoint/2010/main" val="407839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build="p"/>
      <p:bldP spid="9"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174773" y="0"/>
            <a:ext cx="9036049"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Quantify application similarity </a:t>
            </a:r>
          </a:p>
        </p:txBody>
      </p:sp>
      <p:sp>
        <p:nvSpPr>
          <p:cNvPr id="3" name="内容占位符 1"/>
          <p:cNvSpPr txBox="1">
            <a:spLocks/>
          </p:cNvSpPr>
          <p:nvPr/>
        </p:nvSpPr>
        <p:spPr>
          <a:xfrm>
            <a:off x="0" y="1006584"/>
            <a:ext cx="8890612" cy="3946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State vector at t:</a:t>
            </a:r>
          </a:p>
          <a:p>
            <a:r>
              <a:rPr lang="en-US" sz="2400" b="1" dirty="0"/>
              <a:t>An execution of model B(t):</a:t>
            </a:r>
          </a:p>
          <a:p>
            <a:pPr marL="0" indent="0">
              <a:buNone/>
            </a:pPr>
            <a:endParaRPr lang="en-US" sz="2400" b="1" dirty="0"/>
          </a:p>
          <a:p>
            <a:r>
              <a:rPr lang="en-US" sz="2400" b="1" dirty="0"/>
              <a:t>A recorded execution trace:</a:t>
            </a:r>
          </a:p>
          <a:p>
            <a:endParaRPr lang="en-US" sz="2400" b="1" dirty="0"/>
          </a:p>
          <a:p>
            <a:endParaRPr lang="en-US" sz="2400" b="1" dirty="0"/>
          </a:p>
          <a:p>
            <a:r>
              <a:rPr lang="en-US" sz="2400" b="1" dirty="0"/>
              <a:t>Similarity between  real application behavior and  output of the simulated model B(t) is given by :</a:t>
            </a:r>
          </a:p>
          <a:p>
            <a:pPr lvl="1"/>
            <a:endParaRPr lang="en-US" b="1" i="1" dirty="0">
              <a:solidFill>
                <a:srgbClr val="C00000"/>
              </a:solidFill>
            </a:endParaRPr>
          </a:p>
          <a:p>
            <a:pPr lvl="1"/>
            <a:endParaRPr lang="en-US" b="1" i="1" dirty="0">
              <a:solidFill>
                <a:srgbClr val="C00000"/>
              </a:solidFill>
            </a:endParaRPr>
          </a:p>
          <a:p>
            <a:pPr lvl="1"/>
            <a:endParaRPr lang="en-US" b="1" dirty="0"/>
          </a:p>
        </p:txBody>
      </p:sp>
      <p:pic>
        <p:nvPicPr>
          <p:cNvPr id="2" name="图片 1"/>
          <p:cNvPicPr>
            <a:picLocks noChangeAspect="1"/>
          </p:cNvPicPr>
          <p:nvPr/>
        </p:nvPicPr>
        <p:blipFill>
          <a:blip r:embed="rId3"/>
          <a:stretch>
            <a:fillRect/>
          </a:stretch>
        </p:blipFill>
        <p:spPr>
          <a:xfrm>
            <a:off x="2579687" y="1006584"/>
            <a:ext cx="5000625" cy="428625"/>
          </a:xfrm>
          <a:prstGeom prst="rect">
            <a:avLst/>
          </a:prstGeom>
        </p:spPr>
      </p:pic>
      <p:pic>
        <p:nvPicPr>
          <p:cNvPr id="4" name="图片 3"/>
          <p:cNvPicPr>
            <a:picLocks noChangeAspect="1"/>
          </p:cNvPicPr>
          <p:nvPr/>
        </p:nvPicPr>
        <p:blipFill>
          <a:blip r:embed="rId4"/>
          <a:stretch>
            <a:fillRect/>
          </a:stretch>
        </p:blipFill>
        <p:spPr>
          <a:xfrm>
            <a:off x="1060450" y="1965325"/>
            <a:ext cx="1257300" cy="438150"/>
          </a:xfrm>
          <a:prstGeom prst="rect">
            <a:avLst/>
          </a:prstGeom>
        </p:spPr>
      </p:pic>
      <p:pic>
        <p:nvPicPr>
          <p:cNvPr id="7" name="图片 6"/>
          <p:cNvPicPr>
            <a:picLocks noChangeAspect="1"/>
          </p:cNvPicPr>
          <p:nvPr/>
        </p:nvPicPr>
        <p:blipFill>
          <a:blip r:embed="rId5"/>
          <a:stretch>
            <a:fillRect/>
          </a:stretch>
        </p:blipFill>
        <p:spPr>
          <a:xfrm>
            <a:off x="2317750" y="2003425"/>
            <a:ext cx="5095875" cy="400050"/>
          </a:xfrm>
          <a:prstGeom prst="rect">
            <a:avLst/>
          </a:prstGeom>
        </p:spPr>
      </p:pic>
      <p:pic>
        <p:nvPicPr>
          <p:cNvPr id="8" name="图片 7"/>
          <p:cNvPicPr>
            <a:picLocks noChangeAspect="1"/>
          </p:cNvPicPr>
          <p:nvPr/>
        </p:nvPicPr>
        <p:blipFill>
          <a:blip r:embed="rId6"/>
          <a:stretch>
            <a:fillRect/>
          </a:stretch>
        </p:blipFill>
        <p:spPr>
          <a:xfrm>
            <a:off x="1196975" y="2971690"/>
            <a:ext cx="5505450" cy="371475"/>
          </a:xfrm>
          <a:prstGeom prst="rect">
            <a:avLst/>
          </a:prstGeom>
        </p:spPr>
      </p:pic>
      <p:pic>
        <p:nvPicPr>
          <p:cNvPr id="9" name="图片 8"/>
          <p:cNvPicPr>
            <a:picLocks noChangeAspect="1"/>
          </p:cNvPicPr>
          <p:nvPr/>
        </p:nvPicPr>
        <p:blipFill>
          <a:blip r:embed="rId7"/>
          <a:stretch>
            <a:fillRect/>
          </a:stretch>
        </p:blipFill>
        <p:spPr>
          <a:xfrm>
            <a:off x="2937181" y="4739164"/>
            <a:ext cx="3016250" cy="623075"/>
          </a:xfrm>
          <a:prstGeom prst="rect">
            <a:avLst/>
          </a:prstGeom>
        </p:spPr>
      </p:pic>
      <p:sp>
        <p:nvSpPr>
          <p:cNvPr id="10" name="内容占位符 1"/>
          <p:cNvSpPr txBox="1">
            <a:spLocks/>
          </p:cNvSpPr>
          <p:nvPr/>
        </p:nvSpPr>
        <p:spPr>
          <a:xfrm>
            <a:off x="219812" y="5568688"/>
            <a:ext cx="9053179" cy="947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b="1" dirty="0" err="1"/>
              <a:t>NoC</a:t>
            </a:r>
            <a:r>
              <a:rPr lang="en-US" altLang="zh-CN" b="1" dirty="0"/>
              <a:t> benchmark synthesis problem is equal to minimize this error</a:t>
            </a:r>
            <a:endParaRPr lang="zh-CN" altLang="en-US" b="1" dirty="0"/>
          </a:p>
        </p:txBody>
      </p:sp>
      <p:sp>
        <p:nvSpPr>
          <p:cNvPr id="11" name="TextBox 170"/>
          <p:cNvSpPr txBox="1"/>
          <p:nvPr/>
        </p:nvSpPr>
        <p:spPr>
          <a:xfrm>
            <a:off x="219812" y="5063402"/>
            <a:ext cx="2359875" cy="461665"/>
          </a:xfrm>
          <a:prstGeom prst="rect">
            <a:avLst/>
          </a:prstGeom>
          <a:noFill/>
        </p:spPr>
        <p:txBody>
          <a:bodyPr wrap="square" rtlCol="0">
            <a:spAutoFit/>
          </a:bodyPr>
          <a:lstStyle/>
          <a:p>
            <a:r>
              <a:rPr lang="en-US" sz="2400" u="sng" dirty="0">
                <a:solidFill>
                  <a:srgbClr val="C00000"/>
                </a:solidFill>
              </a:rPr>
              <a:t>Remarks</a:t>
            </a:r>
            <a:r>
              <a:rPr lang="en-US" dirty="0">
                <a:solidFill>
                  <a:srgbClr val="C00000"/>
                </a:solidFill>
              </a:rPr>
              <a:t>:</a:t>
            </a:r>
            <a:endParaRPr lang="id-ID" dirty="0">
              <a:solidFill>
                <a:srgbClr val="C00000"/>
              </a:solidFill>
            </a:endParaRPr>
          </a:p>
        </p:txBody>
      </p:sp>
    </p:spTree>
    <p:extLst>
      <p:ext uri="{BB962C8B-B14F-4D97-AF65-F5344CB8AC3E}">
        <p14:creationId xmlns:p14="http://schemas.microsoft.com/office/powerpoint/2010/main" val="211820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0" y="0"/>
            <a:ext cx="92867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Evaluation: Injection strength</a:t>
            </a:r>
          </a:p>
        </p:txBody>
      </p:sp>
      <p:pic>
        <p:nvPicPr>
          <p:cNvPr id="4" name="图片 3"/>
          <p:cNvPicPr>
            <a:picLocks noChangeAspect="1"/>
          </p:cNvPicPr>
          <p:nvPr/>
        </p:nvPicPr>
        <p:blipFill>
          <a:blip r:embed="rId3"/>
          <a:stretch>
            <a:fillRect/>
          </a:stretch>
        </p:blipFill>
        <p:spPr>
          <a:xfrm>
            <a:off x="203200" y="1124620"/>
            <a:ext cx="3915999" cy="2871733"/>
          </a:xfrm>
          <a:prstGeom prst="rect">
            <a:avLst/>
          </a:prstGeom>
        </p:spPr>
      </p:pic>
      <p:pic>
        <p:nvPicPr>
          <p:cNvPr id="5" name="图片 4"/>
          <p:cNvPicPr>
            <a:picLocks noChangeAspect="1"/>
          </p:cNvPicPr>
          <p:nvPr/>
        </p:nvPicPr>
        <p:blipFill>
          <a:blip r:embed="rId4"/>
          <a:stretch>
            <a:fillRect/>
          </a:stretch>
        </p:blipFill>
        <p:spPr>
          <a:xfrm>
            <a:off x="2673170" y="3996353"/>
            <a:ext cx="3890963" cy="2758458"/>
          </a:xfrm>
          <a:prstGeom prst="rect">
            <a:avLst/>
          </a:prstGeom>
        </p:spPr>
      </p:pic>
      <p:pic>
        <p:nvPicPr>
          <p:cNvPr id="7" name="图片 6"/>
          <p:cNvPicPr>
            <a:picLocks noChangeAspect="1"/>
          </p:cNvPicPr>
          <p:nvPr/>
        </p:nvPicPr>
        <p:blipFill>
          <a:blip r:embed="rId5"/>
          <a:stretch>
            <a:fillRect/>
          </a:stretch>
        </p:blipFill>
        <p:spPr>
          <a:xfrm>
            <a:off x="5156201" y="1284608"/>
            <a:ext cx="3581400" cy="2711745"/>
          </a:xfrm>
          <a:prstGeom prst="rect">
            <a:avLst/>
          </a:prstGeom>
        </p:spPr>
      </p:pic>
    </p:spTree>
    <p:extLst>
      <p:ext uri="{BB962C8B-B14F-4D97-AF65-F5344CB8AC3E}">
        <p14:creationId xmlns:p14="http://schemas.microsoft.com/office/powerpoint/2010/main" val="2197877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203200" y="-88135"/>
            <a:ext cx="92867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Summary</a:t>
            </a:r>
          </a:p>
        </p:txBody>
      </p:sp>
      <p:sp>
        <p:nvSpPr>
          <p:cNvPr id="8" name="内容占位符 1"/>
          <p:cNvSpPr>
            <a:spLocks noGrp="1"/>
          </p:cNvSpPr>
          <p:nvPr>
            <p:ph idx="1"/>
          </p:nvPr>
        </p:nvSpPr>
        <p:spPr>
          <a:xfrm>
            <a:off x="77348" y="999590"/>
            <a:ext cx="8934450" cy="1064895"/>
          </a:xfrm>
        </p:spPr>
        <p:txBody>
          <a:bodyPr>
            <a:noAutofit/>
          </a:bodyPr>
          <a:lstStyle/>
          <a:p>
            <a:r>
              <a:rPr lang="en-US" sz="2400" b="1" dirty="0"/>
              <a:t>Developed a </a:t>
            </a:r>
            <a:r>
              <a:rPr lang="en-US" sz="2400" b="1" i="1" dirty="0">
                <a:solidFill>
                  <a:srgbClr val="C00000"/>
                </a:solidFill>
              </a:rPr>
              <a:t>compact</a:t>
            </a:r>
            <a:r>
              <a:rPr lang="en-US" sz="2400" b="1" dirty="0"/>
              <a:t> yet </a:t>
            </a:r>
            <a:r>
              <a:rPr lang="en-US" sz="2400" b="1" i="1" dirty="0">
                <a:solidFill>
                  <a:srgbClr val="C00000"/>
                </a:solidFill>
              </a:rPr>
              <a:t>accurate</a:t>
            </a:r>
            <a:r>
              <a:rPr lang="en-US" sz="2400" b="1" dirty="0"/>
              <a:t> </a:t>
            </a:r>
            <a:r>
              <a:rPr lang="en-US" sz="2400" b="1" i="1" dirty="0">
                <a:solidFill>
                  <a:srgbClr val="C00000"/>
                </a:solidFill>
              </a:rPr>
              <a:t>modeling framework </a:t>
            </a:r>
            <a:r>
              <a:rPr lang="en-US" sz="2400" b="1" dirty="0"/>
              <a:t>that captures the </a:t>
            </a:r>
            <a:r>
              <a:rPr lang="en-US" sz="2400" b="1" i="1" dirty="0" err="1">
                <a:solidFill>
                  <a:srgbClr val="C00000"/>
                </a:solidFill>
              </a:rPr>
              <a:t>spatio</a:t>
            </a:r>
            <a:r>
              <a:rPr lang="en-US" sz="2400" b="1" i="1" dirty="0">
                <a:solidFill>
                  <a:srgbClr val="C00000"/>
                </a:solidFill>
              </a:rPr>
              <a:t>-temporal</a:t>
            </a:r>
            <a:r>
              <a:rPr lang="en-US" sz="2400" b="1" dirty="0"/>
              <a:t> coupling and </a:t>
            </a:r>
            <a:r>
              <a:rPr lang="en-US" sz="2400" b="1" i="1" dirty="0">
                <a:solidFill>
                  <a:srgbClr val="C00000"/>
                </a:solidFill>
              </a:rPr>
              <a:t>long-range</a:t>
            </a:r>
            <a:r>
              <a:rPr lang="en-US" sz="2400" b="1" dirty="0"/>
              <a:t> CPS process memory. </a:t>
            </a:r>
          </a:p>
        </p:txBody>
      </p:sp>
      <p:sp>
        <p:nvSpPr>
          <p:cNvPr id="9" name="内容占位符 1"/>
          <p:cNvSpPr txBox="1">
            <a:spLocks/>
          </p:cNvSpPr>
          <p:nvPr/>
        </p:nvSpPr>
        <p:spPr>
          <a:xfrm>
            <a:off x="77348" y="2064485"/>
            <a:ext cx="8934450" cy="1513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Developed an </a:t>
            </a:r>
            <a:r>
              <a:rPr lang="en-US" sz="2400" b="1" i="1" dirty="0">
                <a:solidFill>
                  <a:srgbClr val="C00000"/>
                </a:solidFill>
              </a:rPr>
              <a:t>efficient</a:t>
            </a:r>
            <a:r>
              <a:rPr lang="en-US" sz="2400" b="1" dirty="0"/>
              <a:t> system identification algorithm determined</a:t>
            </a:r>
            <a:r>
              <a:rPr lang="en-US" altLang="zh-CN" sz="2400" b="1" dirty="0"/>
              <a:t> the </a:t>
            </a:r>
            <a:r>
              <a:rPr lang="en-US" altLang="zh-CN" sz="2400" b="1" i="1" dirty="0">
                <a:solidFill>
                  <a:srgbClr val="C00000"/>
                </a:solidFill>
              </a:rPr>
              <a:t>minimal</a:t>
            </a:r>
            <a:r>
              <a:rPr lang="en-US" altLang="zh-CN" sz="2400" b="1" dirty="0"/>
              <a:t> requirements for </a:t>
            </a:r>
            <a:r>
              <a:rPr lang="en-US" altLang="zh-CN" sz="2400" b="1" i="1" dirty="0">
                <a:solidFill>
                  <a:srgbClr val="C00000"/>
                </a:solidFill>
              </a:rPr>
              <a:t>observability</a:t>
            </a:r>
            <a:r>
              <a:rPr lang="en-US" altLang="zh-CN" sz="2400" b="1" dirty="0"/>
              <a:t>. Propose a </a:t>
            </a:r>
            <a:r>
              <a:rPr lang="en-US" altLang="zh-CN" sz="2400" b="1" i="1" dirty="0">
                <a:solidFill>
                  <a:srgbClr val="C00000"/>
                </a:solidFill>
              </a:rPr>
              <a:t>sensor selection algorithm </a:t>
            </a:r>
            <a:r>
              <a:rPr lang="en-US" altLang="zh-CN" sz="2400" b="1" dirty="0"/>
              <a:t>with </a:t>
            </a:r>
            <a:r>
              <a:rPr lang="en-US" altLang="zh-CN" sz="2400" b="1" i="1" dirty="0">
                <a:solidFill>
                  <a:srgbClr val="C00000"/>
                </a:solidFill>
              </a:rPr>
              <a:t>guaranteed optimality </a:t>
            </a:r>
            <a:r>
              <a:rPr lang="en-US" altLang="zh-CN" sz="2400" b="1" dirty="0"/>
              <a:t>for</a:t>
            </a:r>
            <a:r>
              <a:rPr lang="en-US" altLang="zh-CN" sz="2400" b="1" i="1" dirty="0">
                <a:solidFill>
                  <a:srgbClr val="C00000"/>
                </a:solidFill>
              </a:rPr>
              <a:t> </a:t>
            </a:r>
            <a:r>
              <a:rPr lang="en-US" altLang="zh-CN" sz="2400" b="1" dirty="0"/>
              <a:t>CPS design</a:t>
            </a:r>
            <a:endParaRPr lang="en-US" sz="2400" b="1" dirty="0"/>
          </a:p>
        </p:txBody>
      </p:sp>
      <p:sp>
        <p:nvSpPr>
          <p:cNvPr id="10" name="内容占位符 1"/>
          <p:cNvSpPr txBox="1">
            <a:spLocks/>
          </p:cNvSpPr>
          <p:nvPr/>
        </p:nvSpPr>
        <p:spPr>
          <a:xfrm>
            <a:off x="77348" y="3274505"/>
            <a:ext cx="8934450" cy="1513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Proposed </a:t>
            </a:r>
            <a:r>
              <a:rPr lang="en-US" sz="2400" b="1" dirty="0"/>
              <a:t>a </a:t>
            </a:r>
            <a:r>
              <a:rPr lang="en-US" sz="2400" b="1" i="1" dirty="0">
                <a:solidFill>
                  <a:srgbClr val="C00000"/>
                </a:solidFill>
              </a:rPr>
              <a:t>general</a:t>
            </a:r>
            <a:r>
              <a:rPr lang="en-US" sz="2400" b="1" dirty="0"/>
              <a:t> mathematical framework with </a:t>
            </a:r>
            <a:r>
              <a:rPr lang="en-US" sz="2400" b="1" i="1" dirty="0">
                <a:solidFill>
                  <a:srgbClr val="C00000"/>
                </a:solidFill>
              </a:rPr>
              <a:t>guaranteed optimality</a:t>
            </a:r>
            <a:r>
              <a:rPr lang="en-US" sz="2400" b="1" dirty="0"/>
              <a:t> for search of </a:t>
            </a:r>
            <a:r>
              <a:rPr lang="en-US" sz="2400" b="1" i="1" dirty="0">
                <a:solidFill>
                  <a:srgbClr val="C00000"/>
                </a:solidFill>
              </a:rPr>
              <a:t>best-fit</a:t>
            </a:r>
            <a:r>
              <a:rPr lang="en-US" sz="2400" b="1" dirty="0"/>
              <a:t> communication architecture based on reconfigurable </a:t>
            </a:r>
            <a:r>
              <a:rPr lang="en-US" sz="2400" b="1" dirty="0" err="1"/>
              <a:t>NoC</a:t>
            </a:r>
            <a:endParaRPr lang="en-US" sz="2400" b="1" i="1" dirty="0">
              <a:solidFill>
                <a:srgbClr val="C00000"/>
              </a:solidFill>
            </a:endParaRPr>
          </a:p>
        </p:txBody>
      </p:sp>
      <p:sp>
        <p:nvSpPr>
          <p:cNvPr id="11" name="内容占位符 1"/>
          <p:cNvSpPr txBox="1">
            <a:spLocks/>
          </p:cNvSpPr>
          <p:nvPr/>
        </p:nvSpPr>
        <p:spPr>
          <a:xfrm>
            <a:off x="77348" y="4367382"/>
            <a:ext cx="8934450" cy="1513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Propose a </a:t>
            </a:r>
            <a:r>
              <a:rPr lang="en-US" sz="2400" b="1" i="1" dirty="0">
                <a:solidFill>
                  <a:srgbClr val="C00000"/>
                </a:solidFill>
              </a:rPr>
              <a:t>scalable</a:t>
            </a:r>
            <a:r>
              <a:rPr lang="en-US" sz="2400" b="1" dirty="0"/>
              <a:t> benchmarking framework that efficiently synthesizes test cases to </a:t>
            </a:r>
            <a:r>
              <a:rPr lang="en-US" sz="2400" b="1" i="1" dirty="0">
                <a:solidFill>
                  <a:srgbClr val="C00000"/>
                </a:solidFill>
              </a:rPr>
              <a:t>evaluate</a:t>
            </a:r>
            <a:r>
              <a:rPr lang="en-US" sz="2400" b="1" dirty="0"/>
              <a:t> </a:t>
            </a:r>
            <a:r>
              <a:rPr lang="en-US" sz="2400" b="1" dirty="0" err="1"/>
              <a:t>NoC</a:t>
            </a:r>
            <a:r>
              <a:rPr lang="en-US" sz="2400" b="1" dirty="0"/>
              <a:t> performance with </a:t>
            </a:r>
            <a:r>
              <a:rPr lang="en-US" sz="2400" b="1" i="1" dirty="0">
                <a:solidFill>
                  <a:srgbClr val="C00000"/>
                </a:solidFill>
              </a:rPr>
              <a:t>high fidelity</a:t>
            </a:r>
          </a:p>
        </p:txBody>
      </p:sp>
    </p:spTree>
    <p:extLst>
      <p:ext uri="{BB962C8B-B14F-4D97-AF65-F5344CB8AC3E}">
        <p14:creationId xmlns:p14="http://schemas.microsoft.com/office/powerpoint/2010/main" val="41952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1000"/>
                                        <p:tgtEl>
                                          <p:spTgt spid="10">
                                            <p:txEl>
                                              <p:pRg st="0" end="0"/>
                                            </p:txEl>
                                          </p:spTgt>
                                        </p:tgtEl>
                                      </p:cBhvr>
                                    </p:animEffect>
                                    <p:anim calcmode="lin" valueType="num">
                                      <p:cBhvr>
                                        <p:cTn id="2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1000"/>
                                        <p:tgtEl>
                                          <p:spTgt spid="11">
                                            <p:txEl>
                                              <p:pRg st="0" end="0"/>
                                            </p:txEl>
                                          </p:spTgt>
                                        </p:tgtEl>
                                      </p:cBhvr>
                                    </p:animEffect>
                                    <p:anim calcmode="lin" valueType="num">
                                      <p:cBhvr>
                                        <p:cTn id="29"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1"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203200" y="-88135"/>
            <a:ext cx="92867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Planned work</a:t>
            </a:r>
          </a:p>
        </p:txBody>
      </p:sp>
      <p:sp>
        <p:nvSpPr>
          <p:cNvPr id="8" name="内容占位符 1"/>
          <p:cNvSpPr>
            <a:spLocks noGrp="1"/>
          </p:cNvSpPr>
          <p:nvPr>
            <p:ph idx="1"/>
          </p:nvPr>
        </p:nvSpPr>
        <p:spPr>
          <a:xfrm>
            <a:off x="77348" y="999590"/>
            <a:ext cx="8934450" cy="1064895"/>
          </a:xfrm>
        </p:spPr>
        <p:txBody>
          <a:bodyPr>
            <a:noAutofit/>
          </a:bodyPr>
          <a:lstStyle/>
          <a:p>
            <a:r>
              <a:rPr lang="en-US" sz="2400" b="1" dirty="0"/>
              <a:t>Determine the minimal requirement of sensors to ensure observability considering </a:t>
            </a:r>
            <a:r>
              <a:rPr lang="en-US" sz="2400" b="1" i="1" dirty="0">
                <a:solidFill>
                  <a:srgbClr val="C00000"/>
                </a:solidFill>
              </a:rPr>
              <a:t>unknown</a:t>
            </a:r>
            <a:r>
              <a:rPr lang="en-US" sz="2400" b="1" dirty="0"/>
              <a:t> inputs into the STF model</a:t>
            </a:r>
          </a:p>
        </p:txBody>
      </p:sp>
      <p:sp>
        <p:nvSpPr>
          <p:cNvPr id="7" name="内容占位符 1"/>
          <p:cNvSpPr txBox="1">
            <a:spLocks/>
          </p:cNvSpPr>
          <p:nvPr/>
        </p:nvSpPr>
        <p:spPr>
          <a:xfrm>
            <a:off x="77348" y="2243328"/>
            <a:ext cx="8934450" cy="1064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Explore the applicability of the proposed STF model in the </a:t>
            </a:r>
            <a:r>
              <a:rPr lang="en-US" sz="2400" b="1" i="1" dirty="0">
                <a:solidFill>
                  <a:srgbClr val="C00000"/>
                </a:solidFill>
              </a:rPr>
              <a:t>extended</a:t>
            </a:r>
            <a:r>
              <a:rPr lang="en-US" sz="2400" b="1" dirty="0"/>
              <a:t> set of physiological processes for evaluation of its </a:t>
            </a:r>
            <a:r>
              <a:rPr lang="en-US" sz="2400" b="1" i="1" dirty="0">
                <a:solidFill>
                  <a:srgbClr val="C00000"/>
                </a:solidFill>
              </a:rPr>
              <a:t>characterizing</a:t>
            </a:r>
            <a:r>
              <a:rPr lang="en-US" sz="2400" b="1" dirty="0"/>
              <a:t> and </a:t>
            </a:r>
            <a:r>
              <a:rPr lang="en-US" sz="2400" b="1" i="1" dirty="0">
                <a:solidFill>
                  <a:srgbClr val="C00000"/>
                </a:solidFill>
              </a:rPr>
              <a:t>predictive</a:t>
            </a:r>
            <a:r>
              <a:rPr lang="en-US" sz="2400" b="1" dirty="0"/>
              <a:t> power. </a:t>
            </a:r>
          </a:p>
        </p:txBody>
      </p:sp>
      <p:sp>
        <p:nvSpPr>
          <p:cNvPr id="12" name="内容占位符 1"/>
          <p:cNvSpPr txBox="1">
            <a:spLocks/>
          </p:cNvSpPr>
          <p:nvPr/>
        </p:nvSpPr>
        <p:spPr>
          <a:xfrm>
            <a:off x="77348" y="3982157"/>
            <a:ext cx="8934450" cy="1064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E</a:t>
            </a:r>
            <a:r>
              <a:rPr lang="en-US" altLang="zh-CN" sz="2400" b="1" dirty="0"/>
              <a:t>xtend the </a:t>
            </a:r>
            <a:r>
              <a:rPr lang="en-US" altLang="zh-CN" sz="2400" b="1" i="1" dirty="0">
                <a:solidFill>
                  <a:srgbClr val="C00000"/>
                </a:solidFill>
              </a:rPr>
              <a:t>multifractal analysis </a:t>
            </a:r>
            <a:r>
              <a:rPr lang="en-US" altLang="zh-CN" sz="2400" b="1" dirty="0"/>
              <a:t>to </a:t>
            </a:r>
            <a:r>
              <a:rPr lang="en-US" altLang="zh-CN" sz="2400" b="1" i="1" dirty="0">
                <a:solidFill>
                  <a:srgbClr val="C00000"/>
                </a:solidFill>
              </a:rPr>
              <a:t>connectivity interdependent network</a:t>
            </a:r>
            <a:r>
              <a:rPr lang="en-US" altLang="zh-CN" sz="2400" b="1" dirty="0"/>
              <a:t> for capture of underlying </a:t>
            </a:r>
            <a:r>
              <a:rPr lang="en-US" altLang="zh-CN" sz="2400" b="1" i="1" dirty="0">
                <a:solidFill>
                  <a:srgbClr val="C00000"/>
                </a:solidFill>
              </a:rPr>
              <a:t>geometric principles </a:t>
            </a:r>
            <a:r>
              <a:rPr lang="en-US" altLang="zh-CN" sz="2400" b="1" dirty="0"/>
              <a:t>that govern the physical process evolution </a:t>
            </a:r>
            <a:endParaRPr lang="en-US" sz="2400" b="1" dirty="0"/>
          </a:p>
        </p:txBody>
      </p:sp>
    </p:spTree>
    <p:extLst>
      <p:ext uri="{BB962C8B-B14F-4D97-AF65-F5344CB8AC3E}">
        <p14:creationId xmlns:p14="http://schemas.microsoft.com/office/powerpoint/2010/main" val="150434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anim calcmode="lin" valueType="num">
                                      <p:cBhvr>
                                        <p:cTn id="22"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build="p"/>
      <p:bldP spid="12"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24200" y="2779495"/>
            <a:ext cx="7886700" cy="4520465"/>
          </a:xfrm>
        </p:spPr>
        <p:txBody>
          <a:bodyPr>
            <a:normAutofit/>
          </a:bodyPr>
          <a:lstStyle/>
          <a:p>
            <a:pPr marL="0" indent="0">
              <a:buNone/>
            </a:pPr>
            <a:r>
              <a:rPr lang="en-US" altLang="zh-CN" sz="5400" dirty="0"/>
              <a:t>Thanks!</a:t>
            </a:r>
            <a:r>
              <a:rPr lang="zh-CN" altLang="en-US" sz="5400" dirty="0"/>
              <a:t> </a:t>
            </a:r>
          </a:p>
          <a:p>
            <a:pPr marL="0" indent="0">
              <a:buNone/>
            </a:pPr>
            <a:r>
              <a:rPr lang="zh-CN" altLang="en-US" sz="5400" dirty="0"/>
              <a:t>  </a:t>
            </a:r>
            <a:r>
              <a:rPr lang="en-US" altLang="zh-CN" sz="5400" dirty="0"/>
              <a:t>Q&amp;A</a:t>
            </a:r>
            <a:endParaRPr lang="en-US" sz="5400" dirty="0"/>
          </a:p>
        </p:txBody>
      </p:sp>
      <p:sp>
        <p:nvSpPr>
          <p:cNvPr id="3" name="灯片编号占位符 2"/>
          <p:cNvSpPr>
            <a:spLocks noGrp="1"/>
          </p:cNvSpPr>
          <p:nvPr>
            <p:ph type="sldNum" sz="quarter" idx="12"/>
          </p:nvPr>
        </p:nvSpPr>
        <p:spPr/>
        <p:txBody>
          <a:bodyPr/>
          <a:lstStyle/>
          <a:p>
            <a:fld id="{929874C7-10E7-490D-B9F0-6C8187C22D83}" type="slidenum">
              <a:rPr lang="en-US" smtClean="0"/>
              <a:t>84</a:t>
            </a:fld>
            <a:endParaRPr lang="en-US"/>
          </a:p>
        </p:txBody>
      </p:sp>
      <p:pic>
        <p:nvPicPr>
          <p:cNvPr id="5" name="Picture 2"/>
          <p:cNvPicPr>
            <a:picLocks noChangeAspect="1"/>
          </p:cNvPicPr>
          <p:nvPr/>
        </p:nvPicPr>
        <p:blipFill>
          <a:blip r:embed="rId2"/>
          <a:stretch>
            <a:fillRect/>
          </a:stretch>
        </p:blipFill>
        <p:spPr>
          <a:xfrm>
            <a:off x="1619914" y="5577726"/>
            <a:ext cx="1224442" cy="1224442"/>
          </a:xfrm>
          <a:prstGeom prst="rect">
            <a:avLst/>
          </a:prstGeom>
        </p:spPr>
      </p:pic>
      <p:pic>
        <p:nvPicPr>
          <p:cNvPr id="6" name="Picture 3"/>
          <p:cNvPicPr>
            <a:picLocks noChangeAspect="1"/>
          </p:cNvPicPr>
          <p:nvPr/>
        </p:nvPicPr>
        <p:blipFill>
          <a:blip r:embed="rId3"/>
          <a:stretch>
            <a:fillRect/>
          </a:stretch>
        </p:blipFill>
        <p:spPr>
          <a:xfrm>
            <a:off x="29239" y="5488785"/>
            <a:ext cx="1313383" cy="1313383"/>
          </a:xfrm>
          <a:prstGeom prst="rect">
            <a:avLst/>
          </a:prstGeom>
        </p:spPr>
      </p:pic>
      <p:pic>
        <p:nvPicPr>
          <p:cNvPr id="7"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4876" y="5731619"/>
            <a:ext cx="1444625" cy="823232"/>
          </a:xfrm>
          <a:prstGeom prst="rect">
            <a:avLst/>
          </a:prstGeom>
        </p:spPr>
      </p:pic>
      <p:pic>
        <p:nvPicPr>
          <p:cNvPr id="8" name="Picture 6" descr="https://upload.wikimedia.org/wikipedia/en/thumb/b/bc/University_of_Southern_California_seal.svg/996px-University_of_Southern_California_seal.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5329" y="5779264"/>
            <a:ext cx="1006596" cy="10348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www.cs.usc.edu/images/logo-viterbi.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75" y="52425"/>
            <a:ext cx="22955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http://ee.usc.edu/images/logo-de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9450" y="48881"/>
            <a:ext cx="4562475"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467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0" y="0"/>
            <a:ext cx="92867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Evaluation: Average latency</a:t>
            </a:r>
          </a:p>
        </p:txBody>
      </p:sp>
      <p:pic>
        <p:nvPicPr>
          <p:cNvPr id="2" name="图片 1"/>
          <p:cNvPicPr>
            <a:picLocks noChangeAspect="1"/>
          </p:cNvPicPr>
          <p:nvPr/>
        </p:nvPicPr>
        <p:blipFill>
          <a:blip r:embed="rId3"/>
          <a:stretch>
            <a:fillRect/>
          </a:stretch>
        </p:blipFill>
        <p:spPr>
          <a:xfrm>
            <a:off x="1581150" y="1711325"/>
            <a:ext cx="5905500" cy="4171950"/>
          </a:xfrm>
          <a:prstGeom prst="rect">
            <a:avLst/>
          </a:prstGeom>
        </p:spPr>
      </p:pic>
    </p:spTree>
    <p:extLst>
      <p:ext uri="{BB962C8B-B14F-4D97-AF65-F5344CB8AC3E}">
        <p14:creationId xmlns:p14="http://schemas.microsoft.com/office/powerpoint/2010/main" val="16467035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0" y="0"/>
            <a:ext cx="92867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Evaluation: Speedup</a:t>
            </a:r>
          </a:p>
        </p:txBody>
      </p:sp>
      <p:pic>
        <p:nvPicPr>
          <p:cNvPr id="3" name="图片 2"/>
          <p:cNvPicPr>
            <a:picLocks noChangeAspect="1"/>
          </p:cNvPicPr>
          <p:nvPr/>
        </p:nvPicPr>
        <p:blipFill>
          <a:blip r:embed="rId3"/>
          <a:stretch>
            <a:fillRect/>
          </a:stretch>
        </p:blipFill>
        <p:spPr>
          <a:xfrm>
            <a:off x="1824038" y="1701799"/>
            <a:ext cx="5349078" cy="4327525"/>
          </a:xfrm>
          <a:prstGeom prst="rect">
            <a:avLst/>
          </a:prstGeom>
        </p:spPr>
      </p:pic>
    </p:spTree>
    <p:extLst>
      <p:ext uri="{BB962C8B-B14F-4D97-AF65-F5344CB8AC3E}">
        <p14:creationId xmlns:p14="http://schemas.microsoft.com/office/powerpoint/2010/main" val="12100380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174773" y="0"/>
            <a:ext cx="9036049"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Scalable benchmark synthesis</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06" y="2501900"/>
            <a:ext cx="8987319" cy="3098800"/>
          </a:xfrm>
          <a:prstGeom prst="rect">
            <a:avLst/>
          </a:prstGeom>
        </p:spPr>
      </p:pic>
      <p:sp>
        <p:nvSpPr>
          <p:cNvPr id="4" name="椭圆 3"/>
          <p:cNvSpPr/>
          <p:nvPr/>
        </p:nvSpPr>
        <p:spPr>
          <a:xfrm>
            <a:off x="6340622" y="2273300"/>
            <a:ext cx="2870200" cy="35560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13925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174773" y="0"/>
            <a:ext cx="9036049"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Key structural features</a:t>
            </a:r>
          </a:p>
        </p:txBody>
      </p:sp>
      <p:pic>
        <p:nvPicPr>
          <p:cNvPr id="2" name="图片 1"/>
          <p:cNvPicPr>
            <a:picLocks noChangeAspect="1"/>
          </p:cNvPicPr>
          <p:nvPr/>
        </p:nvPicPr>
        <p:blipFill>
          <a:blip r:embed="rId3"/>
          <a:stretch>
            <a:fillRect/>
          </a:stretch>
        </p:blipFill>
        <p:spPr>
          <a:xfrm>
            <a:off x="454025" y="2332871"/>
            <a:ext cx="8016875" cy="2897941"/>
          </a:xfrm>
          <a:prstGeom prst="rect">
            <a:avLst/>
          </a:prstGeom>
        </p:spPr>
      </p:pic>
      <p:sp>
        <p:nvSpPr>
          <p:cNvPr id="4" name="内容占位符 1"/>
          <p:cNvSpPr txBox="1">
            <a:spLocks/>
          </p:cNvSpPr>
          <p:nvPr/>
        </p:nvSpPr>
        <p:spPr>
          <a:xfrm>
            <a:off x="0" y="1006584"/>
            <a:ext cx="8890612" cy="2104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00000"/>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SzPct val="10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Basic assumption: </a:t>
            </a:r>
          </a:p>
          <a:p>
            <a:pPr lvl="1"/>
            <a:r>
              <a:rPr lang="en-US" sz="2000" b="1" dirty="0"/>
              <a:t>Applications that have </a:t>
            </a:r>
            <a:r>
              <a:rPr lang="en-US" sz="2000" b="1" i="1" dirty="0">
                <a:solidFill>
                  <a:srgbClr val="C00000"/>
                </a:solidFill>
              </a:rPr>
              <a:t>similar task graph structure </a:t>
            </a:r>
            <a:r>
              <a:rPr lang="en-US" sz="2000" b="1" dirty="0"/>
              <a:t>behaves </a:t>
            </a:r>
            <a:r>
              <a:rPr lang="en-US" sz="2000" b="1" i="1" dirty="0">
                <a:solidFill>
                  <a:srgbClr val="C00000"/>
                </a:solidFill>
              </a:rPr>
              <a:t>similarly   </a:t>
            </a:r>
          </a:p>
          <a:p>
            <a:pPr lvl="1"/>
            <a:endParaRPr lang="en-US" b="1" i="1" dirty="0">
              <a:solidFill>
                <a:srgbClr val="C00000"/>
              </a:solidFill>
            </a:endParaRPr>
          </a:p>
          <a:p>
            <a:pPr lvl="1"/>
            <a:endParaRPr lang="en-US" b="1" i="1" dirty="0">
              <a:solidFill>
                <a:srgbClr val="C00000"/>
              </a:solidFill>
            </a:endParaRPr>
          </a:p>
          <a:p>
            <a:pPr lvl="1"/>
            <a:endParaRPr lang="en-US" b="1" dirty="0"/>
          </a:p>
        </p:txBody>
      </p:sp>
    </p:spTree>
    <p:extLst>
      <p:ext uri="{BB962C8B-B14F-4D97-AF65-F5344CB8AC3E}">
        <p14:creationId xmlns:p14="http://schemas.microsoft.com/office/powerpoint/2010/main" val="221327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174773" y="0"/>
            <a:ext cx="9036049"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Example: preserved structural properties</a:t>
            </a:r>
          </a:p>
        </p:txBody>
      </p:sp>
      <p:pic>
        <p:nvPicPr>
          <p:cNvPr id="2" name="图片 1"/>
          <p:cNvPicPr>
            <a:picLocks noChangeAspect="1"/>
          </p:cNvPicPr>
          <p:nvPr/>
        </p:nvPicPr>
        <p:blipFill>
          <a:blip r:embed="rId3"/>
          <a:stretch>
            <a:fillRect/>
          </a:stretch>
        </p:blipFill>
        <p:spPr>
          <a:xfrm>
            <a:off x="0" y="1120775"/>
            <a:ext cx="8877300" cy="5581650"/>
          </a:xfrm>
          <a:prstGeom prst="rect">
            <a:avLst/>
          </a:prstGeom>
        </p:spPr>
      </p:pic>
    </p:spTree>
    <p:extLst>
      <p:ext uri="{BB962C8B-B14F-4D97-AF65-F5344CB8AC3E}">
        <p14:creationId xmlns:p14="http://schemas.microsoft.com/office/powerpoint/2010/main" val="1894374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29874C7-10E7-490D-B9F0-6C8187C22D83}" type="slidenum">
              <a:rPr lang="en-US" smtClean="0"/>
              <a:t>9</a:t>
            </a:fld>
            <a:endParaRPr lang="en-US"/>
          </a:p>
        </p:txBody>
      </p:sp>
      <p:sp>
        <p:nvSpPr>
          <p:cNvPr id="10" name="标题 3"/>
          <p:cNvSpPr>
            <a:spLocks noGrp="1"/>
          </p:cNvSpPr>
          <p:nvPr>
            <p:ph type="title"/>
          </p:nvPr>
        </p:nvSpPr>
        <p:spPr>
          <a:xfrm>
            <a:off x="3800819" y="2622014"/>
            <a:ext cx="10377889" cy="848299"/>
          </a:xfrm>
        </p:spPr>
        <p:txBody>
          <a:bodyPr>
            <a:normAutofit/>
          </a:bodyPr>
          <a:lstStyle/>
          <a:p>
            <a:r>
              <a:rPr lang="en-US" sz="2800" b="1" dirty="0">
                <a:solidFill>
                  <a:schemeClr val="tx1"/>
                </a:solidFill>
              </a:rPr>
              <a:t>Task I</a:t>
            </a:r>
          </a:p>
        </p:txBody>
      </p:sp>
      <p:sp>
        <p:nvSpPr>
          <p:cNvPr id="13" name="TextBox 338"/>
          <p:cNvSpPr txBox="1"/>
          <p:nvPr/>
        </p:nvSpPr>
        <p:spPr>
          <a:xfrm>
            <a:off x="360467" y="3371492"/>
            <a:ext cx="8654164" cy="461665"/>
          </a:xfrm>
          <a:prstGeom prst="rect">
            <a:avLst/>
          </a:prstGeom>
          <a:noFill/>
        </p:spPr>
        <p:txBody>
          <a:bodyPr wrap="none" rtlCol="0">
            <a:spAutoFit/>
          </a:bodyPr>
          <a:lstStyle/>
          <a:p>
            <a:r>
              <a:rPr lang="en-US" sz="2400" b="1" dirty="0"/>
              <a:t>Compact yet Accurate Modeling Framework for Complex Dynamics</a:t>
            </a:r>
            <a:endParaRPr lang="id-ID" sz="2400" b="1" dirty="0"/>
          </a:p>
        </p:txBody>
      </p:sp>
    </p:spTree>
    <p:extLst>
      <p:ext uri="{BB962C8B-B14F-4D97-AF65-F5344CB8AC3E}">
        <p14:creationId xmlns:p14="http://schemas.microsoft.com/office/powerpoint/2010/main" val="214476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174773" y="0"/>
            <a:ext cx="9036049"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Scaling the model: A renormalization approach</a:t>
            </a:r>
          </a:p>
        </p:txBody>
      </p:sp>
      <p:pic>
        <p:nvPicPr>
          <p:cNvPr id="3" name="图片 2"/>
          <p:cNvPicPr>
            <a:picLocks noChangeAspect="1"/>
          </p:cNvPicPr>
          <p:nvPr/>
        </p:nvPicPr>
        <p:blipFill>
          <a:blip r:embed="rId3"/>
          <a:stretch>
            <a:fillRect/>
          </a:stretch>
        </p:blipFill>
        <p:spPr>
          <a:xfrm>
            <a:off x="101569" y="1231899"/>
            <a:ext cx="9042431" cy="4930775"/>
          </a:xfrm>
          <a:prstGeom prst="rect">
            <a:avLst/>
          </a:prstGeom>
        </p:spPr>
      </p:pic>
    </p:spTree>
    <p:extLst>
      <p:ext uri="{BB962C8B-B14F-4D97-AF65-F5344CB8AC3E}">
        <p14:creationId xmlns:p14="http://schemas.microsoft.com/office/powerpoint/2010/main" val="2024789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0" y="0"/>
            <a:ext cx="9286727" cy="908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n-lt"/>
                <a:ea typeface="+mj-ea"/>
                <a:cs typeface="+mj-cs"/>
              </a:defRPr>
            </a:lvl1pPr>
          </a:lstStyle>
          <a:p>
            <a:r>
              <a:rPr lang="en-US" dirty="0"/>
              <a:t>Evaluation: Preserved structural properties</a:t>
            </a:r>
          </a:p>
        </p:txBody>
      </p:sp>
      <p:pic>
        <p:nvPicPr>
          <p:cNvPr id="2" name="图片 1"/>
          <p:cNvPicPr>
            <a:picLocks noChangeAspect="1"/>
          </p:cNvPicPr>
          <p:nvPr/>
        </p:nvPicPr>
        <p:blipFill>
          <a:blip r:embed="rId3"/>
          <a:stretch>
            <a:fillRect/>
          </a:stretch>
        </p:blipFill>
        <p:spPr>
          <a:xfrm>
            <a:off x="1360487" y="1098550"/>
            <a:ext cx="6143625" cy="5600700"/>
          </a:xfrm>
          <a:prstGeom prst="rect">
            <a:avLst/>
          </a:prstGeom>
        </p:spPr>
      </p:pic>
    </p:spTree>
    <p:extLst>
      <p:ext uri="{BB962C8B-B14F-4D97-AF65-F5344CB8AC3E}">
        <p14:creationId xmlns:p14="http://schemas.microsoft.com/office/powerpoint/2010/main" val="4018237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1"/>
</p:tagLst>
</file>

<file path=ppt/theme/theme1.xml><?xml version="1.0" encoding="utf-8"?>
<a:theme xmlns:a="http://schemas.openxmlformats.org/drawingml/2006/main" name="Office 主题">
  <a:themeElements>
    <a:clrScheme name="Custom 1">
      <a:dk1>
        <a:srgbClr val="000000"/>
      </a:dk1>
      <a:lt1>
        <a:srgbClr val="FFFFFF"/>
      </a:lt1>
      <a:dk2>
        <a:srgbClr val="44546A"/>
      </a:dk2>
      <a:lt2>
        <a:srgbClr val="E7E6E6"/>
      </a:lt2>
      <a:accent1>
        <a:srgbClr val="2980B9"/>
      </a:accent1>
      <a:accent2>
        <a:srgbClr val="16A085"/>
      </a:accent2>
      <a:accent3>
        <a:srgbClr val="9BBB59"/>
      </a:accent3>
      <a:accent4>
        <a:srgbClr val="F39C12"/>
      </a:accent4>
      <a:accent5>
        <a:srgbClr val="C0392B"/>
      </a:accent5>
      <a:accent6>
        <a:srgbClr val="2C3F50"/>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8630</TotalTime>
  <Words>7289</Words>
  <Application>Microsoft Office PowerPoint</Application>
  <PresentationFormat>全屏显示(4:3)</PresentationFormat>
  <Paragraphs>1143</Paragraphs>
  <Slides>91</Slides>
  <Notes>80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91</vt:i4>
      </vt:variant>
    </vt:vector>
  </HeadingPairs>
  <TitlesOfParts>
    <vt:vector size="107" baseType="lpstr">
      <vt:lpstr>Lucida Grande</vt:lpstr>
      <vt:lpstr>ＭＳ Ｐゴシック</vt:lpstr>
      <vt:lpstr>宋体</vt:lpstr>
      <vt:lpstr>宋体</vt:lpstr>
      <vt:lpstr>Arial</vt:lpstr>
      <vt:lpstr>Arial Narrow</vt:lpstr>
      <vt:lpstr>Calibri</vt:lpstr>
      <vt:lpstr>Calibri Light</vt:lpstr>
      <vt:lpstr>Cambria Math</vt:lpstr>
      <vt:lpstr>Symbol</vt:lpstr>
      <vt:lpstr>Times New Roman</vt:lpstr>
      <vt:lpstr>Wingdings</vt:lpstr>
      <vt:lpstr>Office 主题</vt:lpstr>
      <vt:lpstr>CorelDRAW</vt:lpstr>
      <vt:lpstr>Equation</vt:lpstr>
      <vt:lpstr>Microsoft 公式 3.0</vt:lpstr>
      <vt:lpstr>PowerPoint 演示文稿</vt:lpstr>
      <vt:lpstr>Cyber Physical Systems</vt:lpstr>
      <vt:lpstr>Major Research Topics of PhD work</vt:lpstr>
      <vt:lpstr>Major Research Topics of PhD work</vt:lpstr>
      <vt:lpstr>Motivation: Multi-Physics and Multi-Scales</vt:lpstr>
      <vt:lpstr>Prescribed Intelligent Capabilities for CPS</vt:lpstr>
      <vt:lpstr>Major Model-learning Challenges</vt:lpstr>
      <vt:lpstr>Research Tasks</vt:lpstr>
      <vt:lpstr>Task I</vt:lpstr>
      <vt:lpstr>Task I: Compact yet Accurate Model for Complex Dynamics</vt:lpstr>
      <vt:lpstr>Mathematical Memory</vt:lpstr>
      <vt:lpstr>Real processes exhibit long-range memory</vt:lpstr>
      <vt:lpstr>Real processes exhibit long-range memory</vt:lpstr>
      <vt:lpstr>What is Fractal  ?</vt:lpstr>
      <vt:lpstr>Real process is Fractal in nature: Non-smoothness</vt:lpstr>
      <vt:lpstr>Real process is Fractal in nature: Memory</vt:lpstr>
      <vt:lpstr>Real process is Fractal in nature: Memory</vt:lpstr>
      <vt:lpstr>Real processes exhibit spatial cross-coupling</vt:lpstr>
      <vt:lpstr>Capture Spatio-Temporal Coupling: A Microscopic View</vt:lpstr>
      <vt:lpstr>Capture Spatio-Temporal Coupling: A Microscopic View</vt:lpstr>
      <vt:lpstr>Maximum Causal Entropy Principle</vt:lpstr>
      <vt:lpstr>Data-Driven Modeling – Learning From Data</vt:lpstr>
      <vt:lpstr>Establish Dynamical State Equation</vt:lpstr>
      <vt:lpstr>Establish Dynamical State Equation (Cont’d)</vt:lpstr>
      <vt:lpstr>Establish Dynamical State Equation (Cont’d)</vt:lpstr>
      <vt:lpstr>Spatio-Temporal Fractal Model Explanation</vt:lpstr>
      <vt:lpstr>Task II</vt:lpstr>
      <vt:lpstr>Problem statement</vt:lpstr>
      <vt:lpstr>Not another linear regression problem</vt:lpstr>
      <vt:lpstr>Our solution</vt:lpstr>
      <vt:lpstr>Our solution</vt:lpstr>
      <vt:lpstr>Our solution</vt:lpstr>
      <vt:lpstr>Our solution</vt:lpstr>
      <vt:lpstr>Experimental Setup 1</vt:lpstr>
      <vt:lpstr>How long do we need to identify the parameters ?</vt:lpstr>
      <vt:lpstr>Estimation errors given limited observability</vt:lpstr>
      <vt:lpstr>Experimental Setup 2</vt:lpstr>
      <vt:lpstr>How well STF model fits to the data ?</vt:lpstr>
      <vt:lpstr>Recall: How many sensors are required ?</vt:lpstr>
      <vt:lpstr>Task III</vt:lpstr>
      <vt:lpstr>EEG Dynamics</vt:lpstr>
      <vt:lpstr>Minimal sensor placement (Allerton 2016)</vt:lpstr>
      <vt:lpstr>Minimal sensor placement</vt:lpstr>
      <vt:lpstr>Minimal sensor placement</vt:lpstr>
      <vt:lpstr>Minimal sensor placement- EEG</vt:lpstr>
      <vt:lpstr>Minimal sensor placement- EMG</vt:lpstr>
      <vt:lpstr>Minimal sensor placement- ECG</vt:lpstr>
      <vt:lpstr>Major Research Topics of PhD work</vt:lpstr>
      <vt:lpstr>Handling with extremely large data</vt:lpstr>
      <vt:lpstr>Example: Precise/Personalized medicine</vt:lpstr>
      <vt:lpstr>Demanding needs: Not a projection into 2025</vt:lpstr>
      <vt:lpstr>Demanding needs: Not a projection into 2025</vt:lpstr>
      <vt:lpstr>The failure of well-established computing paradigm</vt:lpstr>
      <vt:lpstr>Motivation: Bottom-up design flow</vt:lpstr>
      <vt:lpstr>Motivation: Problem space not well explored</vt:lpstr>
      <vt:lpstr>Application-aware design flow (top-down)</vt:lpstr>
      <vt:lpstr>T1:Synthesize NoC with optimality bound</vt:lpstr>
      <vt:lpstr>Major research questions for Task I</vt:lpstr>
      <vt:lpstr>Reconfigurable NoC model setup</vt:lpstr>
      <vt:lpstr>Define reconfigurability of NoC</vt:lpstr>
      <vt:lpstr>Application graphical model </vt:lpstr>
      <vt:lpstr>Application graphical model </vt:lpstr>
      <vt:lpstr>Model interplays: Compatible partition</vt:lpstr>
      <vt:lpstr>Quantify performance gain</vt:lpstr>
      <vt:lpstr>Problem statement </vt:lpstr>
      <vt:lpstr>A bounded greedy algorithm</vt:lpstr>
      <vt:lpstr>A simple architectural example</vt:lpstr>
      <vt:lpstr>Experimental results: NoC configurations</vt:lpstr>
      <vt:lpstr>Experimental results: Performance metrics</vt:lpstr>
      <vt:lpstr>Review: Application-aware design flow (top-down)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Yuankun Xue</dc:creator>
  <cp:lastModifiedBy>Yuankun Xue</cp:lastModifiedBy>
  <cp:revision>357</cp:revision>
  <dcterms:created xsi:type="dcterms:W3CDTF">2016-03-09T05:44:02Z</dcterms:created>
  <dcterms:modified xsi:type="dcterms:W3CDTF">2017-04-10T04:35:40Z</dcterms:modified>
</cp:coreProperties>
</file>